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4" r:id="rId4"/>
    <p:sldId id="315" r:id="rId5"/>
    <p:sldId id="316" r:id="rId6"/>
    <p:sldId id="289" r:id="rId7"/>
    <p:sldId id="266" r:id="rId8"/>
    <p:sldId id="267" r:id="rId9"/>
    <p:sldId id="268" r:id="rId10"/>
    <p:sldId id="269" r:id="rId11"/>
    <p:sldId id="320" r:id="rId12"/>
    <p:sldId id="321" r:id="rId13"/>
    <p:sldId id="322" r:id="rId14"/>
    <p:sldId id="324" r:id="rId15"/>
    <p:sldId id="317" r:id="rId16"/>
    <p:sldId id="298" r:id="rId17"/>
    <p:sldId id="318" r:id="rId18"/>
    <p:sldId id="303" r:id="rId19"/>
    <p:sldId id="306" r:id="rId20"/>
    <p:sldId id="323" r:id="rId21"/>
    <p:sldId id="309" r:id="rId22"/>
    <p:sldId id="310" r:id="rId23"/>
    <p:sldId id="311" r:id="rId24"/>
    <p:sldId id="312" r:id="rId25"/>
    <p:sldId id="313" r:id="rId26"/>
    <p:sldId id="31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69"/>
    <a:srgbClr val="FFDD9C"/>
    <a:srgbClr val="CC0000"/>
    <a:srgbClr val="DEA900"/>
    <a:srgbClr val="FFC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8970" autoAdjust="0"/>
  </p:normalViewPr>
  <p:slideViewPr>
    <p:cSldViewPr snapToGrid="0">
      <p:cViewPr varScale="1">
        <p:scale>
          <a:sx n="116" d="100"/>
          <a:sy n="116" d="100"/>
        </p:scale>
        <p:origin x="-4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0F0251-F779-45E1-8BA3-8AA6C523AE5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0"/>
      <dgm:spPr/>
    </dgm:pt>
    <dgm:pt modelId="{AF9FE3C3-A542-4168-8E3D-79C284773C17}">
      <dgm:prSet phldrT="[Текст]" phldr="1"/>
      <dgm:spPr/>
      <dgm:t>
        <a:bodyPr/>
        <a:lstStyle/>
        <a:p>
          <a:endParaRPr lang="ru-RU"/>
        </a:p>
      </dgm:t>
    </dgm:pt>
    <dgm:pt modelId="{8ABCD9B5-67D2-4A8C-890F-962DD7D18065}" type="parTrans" cxnId="{E0AAE6BC-D0E8-4001-88B7-272AC5C9F431}">
      <dgm:prSet/>
      <dgm:spPr/>
      <dgm:t>
        <a:bodyPr/>
        <a:lstStyle/>
        <a:p>
          <a:endParaRPr lang="ru-RU"/>
        </a:p>
      </dgm:t>
    </dgm:pt>
    <dgm:pt modelId="{D8CA676E-5EFA-447F-A2D4-4F3DEE12CC0E}" type="sibTrans" cxnId="{E0AAE6BC-D0E8-4001-88B7-272AC5C9F431}">
      <dgm:prSet/>
      <dgm:spPr/>
      <dgm:t>
        <a:bodyPr/>
        <a:lstStyle/>
        <a:p>
          <a:endParaRPr lang="ru-RU"/>
        </a:p>
      </dgm:t>
    </dgm:pt>
    <dgm:pt modelId="{36C0375F-D188-405A-B5D3-DB788FE019C2}">
      <dgm:prSet phldrT="[Текст]" phldr="1"/>
      <dgm:spPr/>
      <dgm:t>
        <a:bodyPr/>
        <a:lstStyle/>
        <a:p>
          <a:endParaRPr lang="ru-RU"/>
        </a:p>
      </dgm:t>
    </dgm:pt>
    <dgm:pt modelId="{7BD621B9-C06B-4167-968A-EBF115D6C99F}" type="parTrans" cxnId="{1C093699-9D55-42EA-8C04-320295A339CB}">
      <dgm:prSet/>
      <dgm:spPr/>
      <dgm:t>
        <a:bodyPr/>
        <a:lstStyle/>
        <a:p>
          <a:endParaRPr lang="ru-RU"/>
        </a:p>
      </dgm:t>
    </dgm:pt>
    <dgm:pt modelId="{A0F6A1B5-6645-462F-A0E5-1434D28ED5B7}" type="sibTrans" cxnId="{1C093699-9D55-42EA-8C04-320295A339CB}">
      <dgm:prSet/>
      <dgm:spPr/>
      <dgm:t>
        <a:bodyPr/>
        <a:lstStyle/>
        <a:p>
          <a:endParaRPr lang="ru-RU"/>
        </a:p>
      </dgm:t>
    </dgm:pt>
    <dgm:pt modelId="{CAF993C7-B805-437E-81C0-371086B97082}">
      <dgm:prSet phldrT="[Текст]" phldr="1"/>
      <dgm:spPr/>
      <dgm:t>
        <a:bodyPr/>
        <a:lstStyle/>
        <a:p>
          <a:endParaRPr lang="ru-RU"/>
        </a:p>
      </dgm:t>
    </dgm:pt>
    <dgm:pt modelId="{49291B77-354D-42A0-97DA-2F6F4CBB67F9}" type="parTrans" cxnId="{F3550E99-AAD3-4E82-B0B9-AB81D909C008}">
      <dgm:prSet/>
      <dgm:spPr/>
      <dgm:t>
        <a:bodyPr/>
        <a:lstStyle/>
        <a:p>
          <a:endParaRPr lang="ru-RU"/>
        </a:p>
      </dgm:t>
    </dgm:pt>
    <dgm:pt modelId="{02EF6475-DF56-462F-85CE-0D5D6DE1C0F4}" type="sibTrans" cxnId="{F3550E99-AAD3-4E82-B0B9-AB81D909C008}">
      <dgm:prSet/>
      <dgm:spPr/>
      <dgm:t>
        <a:bodyPr/>
        <a:lstStyle/>
        <a:p>
          <a:endParaRPr lang="ru-RU"/>
        </a:p>
      </dgm:t>
    </dgm:pt>
    <dgm:pt modelId="{D32F245D-2CBA-4D52-B14A-8E1131772D13}" type="pres">
      <dgm:prSet presAssocID="{300F0251-F779-45E1-8BA3-8AA6C523AE5B}" presName="Name0" presStyleCnt="0">
        <dgm:presLayoutVars>
          <dgm:dir/>
          <dgm:animLvl val="lvl"/>
          <dgm:resizeHandles val="exact"/>
        </dgm:presLayoutVars>
      </dgm:prSet>
      <dgm:spPr/>
    </dgm:pt>
    <dgm:pt modelId="{A11D8244-4CE3-4A9A-8613-8D721FEFD7CD}" type="pres">
      <dgm:prSet presAssocID="{AF9FE3C3-A542-4168-8E3D-79C284773C1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EEBC6-B7B8-4E41-9641-57BA02F69A2F}" type="pres">
      <dgm:prSet presAssocID="{D8CA676E-5EFA-447F-A2D4-4F3DEE12CC0E}" presName="parTxOnlySpace" presStyleCnt="0"/>
      <dgm:spPr/>
    </dgm:pt>
    <dgm:pt modelId="{D0865B70-DB2F-4F91-A93A-99862B59BD61}" type="pres">
      <dgm:prSet presAssocID="{36C0375F-D188-405A-B5D3-DB788FE019C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BC134-BB31-4553-9166-111D1652AA6D}" type="pres">
      <dgm:prSet presAssocID="{A0F6A1B5-6645-462F-A0E5-1434D28ED5B7}" presName="parTxOnlySpace" presStyleCnt="0"/>
      <dgm:spPr/>
    </dgm:pt>
    <dgm:pt modelId="{02E4A1F3-EB4C-43B7-932F-5F965E48EA13}" type="pres">
      <dgm:prSet presAssocID="{CAF993C7-B805-437E-81C0-371086B9708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093699-9D55-42EA-8C04-320295A339CB}" srcId="{300F0251-F779-45E1-8BA3-8AA6C523AE5B}" destId="{36C0375F-D188-405A-B5D3-DB788FE019C2}" srcOrd="1" destOrd="0" parTransId="{7BD621B9-C06B-4167-968A-EBF115D6C99F}" sibTransId="{A0F6A1B5-6645-462F-A0E5-1434D28ED5B7}"/>
    <dgm:cxn modelId="{633EB8E9-1345-441D-910B-E876599118BD}" type="presOf" srcId="{300F0251-F779-45E1-8BA3-8AA6C523AE5B}" destId="{D32F245D-2CBA-4D52-B14A-8E1131772D13}" srcOrd="0" destOrd="0" presId="urn:microsoft.com/office/officeart/2005/8/layout/chevron1"/>
    <dgm:cxn modelId="{8892DA80-64DD-4720-BF7B-A61ACB6398B3}" type="presOf" srcId="{36C0375F-D188-405A-B5D3-DB788FE019C2}" destId="{D0865B70-DB2F-4F91-A93A-99862B59BD61}" srcOrd="0" destOrd="0" presId="urn:microsoft.com/office/officeart/2005/8/layout/chevron1"/>
    <dgm:cxn modelId="{F3550E99-AAD3-4E82-B0B9-AB81D909C008}" srcId="{300F0251-F779-45E1-8BA3-8AA6C523AE5B}" destId="{CAF993C7-B805-437E-81C0-371086B97082}" srcOrd="2" destOrd="0" parTransId="{49291B77-354D-42A0-97DA-2F6F4CBB67F9}" sibTransId="{02EF6475-DF56-462F-85CE-0D5D6DE1C0F4}"/>
    <dgm:cxn modelId="{D74FDF1B-ABFB-485C-9341-7E8EA5F3568A}" type="presOf" srcId="{CAF993C7-B805-437E-81C0-371086B97082}" destId="{02E4A1F3-EB4C-43B7-932F-5F965E48EA13}" srcOrd="0" destOrd="0" presId="urn:microsoft.com/office/officeart/2005/8/layout/chevron1"/>
    <dgm:cxn modelId="{E0AAE6BC-D0E8-4001-88B7-272AC5C9F431}" srcId="{300F0251-F779-45E1-8BA3-8AA6C523AE5B}" destId="{AF9FE3C3-A542-4168-8E3D-79C284773C17}" srcOrd="0" destOrd="0" parTransId="{8ABCD9B5-67D2-4A8C-890F-962DD7D18065}" sibTransId="{D8CA676E-5EFA-447F-A2D4-4F3DEE12CC0E}"/>
    <dgm:cxn modelId="{59F90036-5963-401E-96C1-BC004BED5CE5}" type="presOf" srcId="{AF9FE3C3-A542-4168-8E3D-79C284773C17}" destId="{A11D8244-4CE3-4A9A-8613-8D721FEFD7CD}" srcOrd="0" destOrd="0" presId="urn:microsoft.com/office/officeart/2005/8/layout/chevron1"/>
    <dgm:cxn modelId="{5C214C5F-857A-4E7D-9BCF-0C4EE12A17AC}" type="presParOf" srcId="{D32F245D-2CBA-4D52-B14A-8E1131772D13}" destId="{A11D8244-4CE3-4A9A-8613-8D721FEFD7CD}" srcOrd="0" destOrd="0" presId="urn:microsoft.com/office/officeart/2005/8/layout/chevron1"/>
    <dgm:cxn modelId="{AE93DE3F-6AD1-4115-974C-303D39B82F07}" type="presParOf" srcId="{D32F245D-2CBA-4D52-B14A-8E1131772D13}" destId="{557EEBC6-B7B8-4E41-9641-57BA02F69A2F}" srcOrd="1" destOrd="0" presId="urn:microsoft.com/office/officeart/2005/8/layout/chevron1"/>
    <dgm:cxn modelId="{A2DFCDB3-8AFC-4E4D-A345-627A5923E87E}" type="presParOf" srcId="{D32F245D-2CBA-4D52-B14A-8E1131772D13}" destId="{D0865B70-DB2F-4F91-A93A-99862B59BD61}" srcOrd="2" destOrd="0" presId="urn:microsoft.com/office/officeart/2005/8/layout/chevron1"/>
    <dgm:cxn modelId="{2E571FB4-54FE-40E0-A235-FD81A4DC1857}" type="presParOf" srcId="{D32F245D-2CBA-4D52-B14A-8E1131772D13}" destId="{3DEBC134-BB31-4553-9166-111D1652AA6D}" srcOrd="3" destOrd="0" presId="urn:microsoft.com/office/officeart/2005/8/layout/chevron1"/>
    <dgm:cxn modelId="{E2FA8D4D-3403-4775-944F-1A4CD4F909AF}" type="presParOf" srcId="{D32F245D-2CBA-4D52-B14A-8E1131772D13}" destId="{02E4A1F3-EB4C-43B7-932F-5F965E48EA1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0F0251-F779-45E1-8BA3-8AA6C523AE5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0"/>
      <dgm:spPr/>
    </dgm:pt>
    <dgm:pt modelId="{AF9FE3C3-A542-4168-8E3D-79C284773C17}">
      <dgm:prSet phldrT="[Текст]" phldr="1"/>
      <dgm:spPr/>
      <dgm:t>
        <a:bodyPr/>
        <a:lstStyle/>
        <a:p>
          <a:endParaRPr lang="ru-RU"/>
        </a:p>
      </dgm:t>
    </dgm:pt>
    <dgm:pt modelId="{8ABCD9B5-67D2-4A8C-890F-962DD7D18065}" type="parTrans" cxnId="{E0AAE6BC-D0E8-4001-88B7-272AC5C9F431}">
      <dgm:prSet/>
      <dgm:spPr/>
      <dgm:t>
        <a:bodyPr/>
        <a:lstStyle/>
        <a:p>
          <a:endParaRPr lang="ru-RU"/>
        </a:p>
      </dgm:t>
    </dgm:pt>
    <dgm:pt modelId="{D8CA676E-5EFA-447F-A2D4-4F3DEE12CC0E}" type="sibTrans" cxnId="{E0AAE6BC-D0E8-4001-88B7-272AC5C9F431}">
      <dgm:prSet/>
      <dgm:spPr/>
      <dgm:t>
        <a:bodyPr/>
        <a:lstStyle/>
        <a:p>
          <a:endParaRPr lang="ru-RU"/>
        </a:p>
      </dgm:t>
    </dgm:pt>
    <dgm:pt modelId="{36C0375F-D188-405A-B5D3-DB788FE019C2}">
      <dgm:prSet phldrT="[Текст]" phldr="1"/>
      <dgm:spPr/>
      <dgm:t>
        <a:bodyPr/>
        <a:lstStyle/>
        <a:p>
          <a:endParaRPr lang="ru-RU"/>
        </a:p>
      </dgm:t>
    </dgm:pt>
    <dgm:pt modelId="{7BD621B9-C06B-4167-968A-EBF115D6C99F}" type="parTrans" cxnId="{1C093699-9D55-42EA-8C04-320295A339CB}">
      <dgm:prSet/>
      <dgm:spPr/>
      <dgm:t>
        <a:bodyPr/>
        <a:lstStyle/>
        <a:p>
          <a:endParaRPr lang="ru-RU"/>
        </a:p>
      </dgm:t>
    </dgm:pt>
    <dgm:pt modelId="{A0F6A1B5-6645-462F-A0E5-1434D28ED5B7}" type="sibTrans" cxnId="{1C093699-9D55-42EA-8C04-320295A339CB}">
      <dgm:prSet/>
      <dgm:spPr/>
      <dgm:t>
        <a:bodyPr/>
        <a:lstStyle/>
        <a:p>
          <a:endParaRPr lang="ru-RU"/>
        </a:p>
      </dgm:t>
    </dgm:pt>
    <dgm:pt modelId="{CAF993C7-B805-437E-81C0-371086B97082}">
      <dgm:prSet phldrT="[Текст]" phldr="1"/>
      <dgm:spPr/>
      <dgm:t>
        <a:bodyPr/>
        <a:lstStyle/>
        <a:p>
          <a:endParaRPr lang="ru-RU"/>
        </a:p>
      </dgm:t>
    </dgm:pt>
    <dgm:pt modelId="{49291B77-354D-42A0-97DA-2F6F4CBB67F9}" type="parTrans" cxnId="{F3550E99-AAD3-4E82-B0B9-AB81D909C008}">
      <dgm:prSet/>
      <dgm:spPr/>
      <dgm:t>
        <a:bodyPr/>
        <a:lstStyle/>
        <a:p>
          <a:endParaRPr lang="ru-RU"/>
        </a:p>
      </dgm:t>
    </dgm:pt>
    <dgm:pt modelId="{02EF6475-DF56-462F-85CE-0D5D6DE1C0F4}" type="sibTrans" cxnId="{F3550E99-AAD3-4E82-B0B9-AB81D909C008}">
      <dgm:prSet/>
      <dgm:spPr/>
      <dgm:t>
        <a:bodyPr/>
        <a:lstStyle/>
        <a:p>
          <a:endParaRPr lang="ru-RU"/>
        </a:p>
      </dgm:t>
    </dgm:pt>
    <dgm:pt modelId="{D32F245D-2CBA-4D52-B14A-8E1131772D13}" type="pres">
      <dgm:prSet presAssocID="{300F0251-F779-45E1-8BA3-8AA6C523AE5B}" presName="Name0" presStyleCnt="0">
        <dgm:presLayoutVars>
          <dgm:dir/>
          <dgm:animLvl val="lvl"/>
          <dgm:resizeHandles val="exact"/>
        </dgm:presLayoutVars>
      </dgm:prSet>
      <dgm:spPr/>
    </dgm:pt>
    <dgm:pt modelId="{A11D8244-4CE3-4A9A-8613-8D721FEFD7CD}" type="pres">
      <dgm:prSet presAssocID="{AF9FE3C3-A542-4168-8E3D-79C284773C1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EEBC6-B7B8-4E41-9641-57BA02F69A2F}" type="pres">
      <dgm:prSet presAssocID="{D8CA676E-5EFA-447F-A2D4-4F3DEE12CC0E}" presName="parTxOnlySpace" presStyleCnt="0"/>
      <dgm:spPr/>
    </dgm:pt>
    <dgm:pt modelId="{D0865B70-DB2F-4F91-A93A-99862B59BD61}" type="pres">
      <dgm:prSet presAssocID="{36C0375F-D188-405A-B5D3-DB788FE019C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BC134-BB31-4553-9166-111D1652AA6D}" type="pres">
      <dgm:prSet presAssocID="{A0F6A1B5-6645-462F-A0E5-1434D28ED5B7}" presName="parTxOnlySpace" presStyleCnt="0"/>
      <dgm:spPr/>
    </dgm:pt>
    <dgm:pt modelId="{02E4A1F3-EB4C-43B7-932F-5F965E48EA13}" type="pres">
      <dgm:prSet presAssocID="{CAF993C7-B805-437E-81C0-371086B9708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093699-9D55-42EA-8C04-320295A339CB}" srcId="{300F0251-F779-45E1-8BA3-8AA6C523AE5B}" destId="{36C0375F-D188-405A-B5D3-DB788FE019C2}" srcOrd="1" destOrd="0" parTransId="{7BD621B9-C06B-4167-968A-EBF115D6C99F}" sibTransId="{A0F6A1B5-6645-462F-A0E5-1434D28ED5B7}"/>
    <dgm:cxn modelId="{A248BF96-68F1-4EEB-A1B9-0CB50DA22E8A}" type="presOf" srcId="{CAF993C7-B805-437E-81C0-371086B97082}" destId="{02E4A1F3-EB4C-43B7-932F-5F965E48EA13}" srcOrd="0" destOrd="0" presId="urn:microsoft.com/office/officeart/2005/8/layout/chevron1"/>
    <dgm:cxn modelId="{C4BBB89F-E5DD-4421-8BBF-F3C8C18A7977}" type="presOf" srcId="{AF9FE3C3-A542-4168-8E3D-79C284773C17}" destId="{A11D8244-4CE3-4A9A-8613-8D721FEFD7CD}" srcOrd="0" destOrd="0" presId="urn:microsoft.com/office/officeart/2005/8/layout/chevron1"/>
    <dgm:cxn modelId="{E8340C73-1BA4-4285-817F-236ED6AFB2D0}" type="presOf" srcId="{36C0375F-D188-405A-B5D3-DB788FE019C2}" destId="{D0865B70-DB2F-4F91-A93A-99862B59BD61}" srcOrd="0" destOrd="0" presId="urn:microsoft.com/office/officeart/2005/8/layout/chevron1"/>
    <dgm:cxn modelId="{F3550E99-AAD3-4E82-B0B9-AB81D909C008}" srcId="{300F0251-F779-45E1-8BA3-8AA6C523AE5B}" destId="{CAF993C7-B805-437E-81C0-371086B97082}" srcOrd="2" destOrd="0" parTransId="{49291B77-354D-42A0-97DA-2F6F4CBB67F9}" sibTransId="{02EF6475-DF56-462F-85CE-0D5D6DE1C0F4}"/>
    <dgm:cxn modelId="{E0AAE6BC-D0E8-4001-88B7-272AC5C9F431}" srcId="{300F0251-F779-45E1-8BA3-8AA6C523AE5B}" destId="{AF9FE3C3-A542-4168-8E3D-79C284773C17}" srcOrd="0" destOrd="0" parTransId="{8ABCD9B5-67D2-4A8C-890F-962DD7D18065}" sibTransId="{D8CA676E-5EFA-447F-A2D4-4F3DEE12CC0E}"/>
    <dgm:cxn modelId="{09FA156E-28DA-4742-85B7-06BDE30DB31E}" type="presOf" srcId="{300F0251-F779-45E1-8BA3-8AA6C523AE5B}" destId="{D32F245D-2CBA-4D52-B14A-8E1131772D13}" srcOrd="0" destOrd="0" presId="urn:microsoft.com/office/officeart/2005/8/layout/chevron1"/>
    <dgm:cxn modelId="{01431DBB-AC0E-43E1-B0B2-A0661C48CA1E}" type="presParOf" srcId="{D32F245D-2CBA-4D52-B14A-8E1131772D13}" destId="{A11D8244-4CE3-4A9A-8613-8D721FEFD7CD}" srcOrd="0" destOrd="0" presId="urn:microsoft.com/office/officeart/2005/8/layout/chevron1"/>
    <dgm:cxn modelId="{C0233664-2E20-43D3-B2CC-6F0436FB6ACE}" type="presParOf" srcId="{D32F245D-2CBA-4D52-B14A-8E1131772D13}" destId="{557EEBC6-B7B8-4E41-9641-57BA02F69A2F}" srcOrd="1" destOrd="0" presId="urn:microsoft.com/office/officeart/2005/8/layout/chevron1"/>
    <dgm:cxn modelId="{2AF95110-2DD8-47DF-85F7-679D09C069E2}" type="presParOf" srcId="{D32F245D-2CBA-4D52-B14A-8E1131772D13}" destId="{D0865B70-DB2F-4F91-A93A-99862B59BD61}" srcOrd="2" destOrd="0" presId="urn:microsoft.com/office/officeart/2005/8/layout/chevron1"/>
    <dgm:cxn modelId="{70812B3E-45C6-42EA-9221-13E72F322805}" type="presParOf" srcId="{D32F245D-2CBA-4D52-B14A-8E1131772D13}" destId="{3DEBC134-BB31-4553-9166-111D1652AA6D}" srcOrd="3" destOrd="0" presId="urn:microsoft.com/office/officeart/2005/8/layout/chevron1"/>
    <dgm:cxn modelId="{62277949-7FD5-45CD-9DB6-D99A432F1389}" type="presParOf" srcId="{D32F245D-2CBA-4D52-B14A-8E1131772D13}" destId="{02E4A1F3-EB4C-43B7-932F-5F965E48EA1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D8244-4CE3-4A9A-8613-8D721FEFD7CD}">
      <dsp:nvSpPr>
        <dsp:cNvPr id="0" name=""/>
        <dsp:cNvSpPr/>
      </dsp:nvSpPr>
      <dsp:spPr>
        <a:xfrm>
          <a:off x="3080" y="1424994"/>
          <a:ext cx="3753370" cy="1501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753754" y="1424994"/>
        <a:ext cx="2252022" cy="1501348"/>
      </dsp:txXfrm>
    </dsp:sp>
    <dsp:sp modelId="{D0865B70-DB2F-4F91-A93A-99862B59BD61}">
      <dsp:nvSpPr>
        <dsp:cNvPr id="0" name=""/>
        <dsp:cNvSpPr/>
      </dsp:nvSpPr>
      <dsp:spPr>
        <a:xfrm>
          <a:off x="3381114" y="1424994"/>
          <a:ext cx="3753370" cy="1501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4131788" y="1424994"/>
        <a:ext cx="2252022" cy="1501348"/>
      </dsp:txXfrm>
    </dsp:sp>
    <dsp:sp modelId="{02E4A1F3-EB4C-43B7-932F-5F965E48EA13}">
      <dsp:nvSpPr>
        <dsp:cNvPr id="0" name=""/>
        <dsp:cNvSpPr/>
      </dsp:nvSpPr>
      <dsp:spPr>
        <a:xfrm>
          <a:off x="6759148" y="1424994"/>
          <a:ext cx="3753370" cy="1501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7509822" y="1424994"/>
        <a:ext cx="2252022" cy="1501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D8244-4CE3-4A9A-8613-8D721FEFD7CD}">
      <dsp:nvSpPr>
        <dsp:cNvPr id="0" name=""/>
        <dsp:cNvSpPr/>
      </dsp:nvSpPr>
      <dsp:spPr>
        <a:xfrm>
          <a:off x="3080" y="1424994"/>
          <a:ext cx="3753370" cy="1501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753754" y="1424994"/>
        <a:ext cx="2252022" cy="1501348"/>
      </dsp:txXfrm>
    </dsp:sp>
    <dsp:sp modelId="{D0865B70-DB2F-4F91-A93A-99862B59BD61}">
      <dsp:nvSpPr>
        <dsp:cNvPr id="0" name=""/>
        <dsp:cNvSpPr/>
      </dsp:nvSpPr>
      <dsp:spPr>
        <a:xfrm>
          <a:off x="3381114" y="1424994"/>
          <a:ext cx="3753370" cy="1501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4131788" y="1424994"/>
        <a:ext cx="2252022" cy="1501348"/>
      </dsp:txXfrm>
    </dsp:sp>
    <dsp:sp modelId="{02E4A1F3-EB4C-43B7-932F-5F965E48EA13}">
      <dsp:nvSpPr>
        <dsp:cNvPr id="0" name=""/>
        <dsp:cNvSpPr/>
      </dsp:nvSpPr>
      <dsp:spPr>
        <a:xfrm>
          <a:off x="6759148" y="1424994"/>
          <a:ext cx="3753370" cy="1501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028" tIns="73343" rIns="73343" bIns="73343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/>
        </a:p>
      </dsp:txBody>
      <dsp:txXfrm>
        <a:off x="7509822" y="1424994"/>
        <a:ext cx="2252022" cy="1501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8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-respondent.belstat.gov.by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60651" cy="741148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64033" y="3665278"/>
            <a:ext cx="7948352" cy="13389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>О </a:t>
            </a:r>
            <a:r>
              <a:rPr lang="ru-RU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>порядке составления </a:t>
            </a:r>
            <a:r>
              <a:rPr lang="en-US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/>
            </a:r>
            <a:br>
              <a:rPr lang="en-US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</a:br>
            <a:r>
              <a:rPr lang="ru-RU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>и представления государственной статистической отчетности </a:t>
            </a:r>
            <a:r>
              <a:rPr lang="en-US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/>
            </a:r>
            <a:br>
              <a:rPr lang="en-US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</a:br>
            <a:r>
              <a:rPr lang="ru-RU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>по форме </a:t>
            </a:r>
            <a:r>
              <a:rPr lang="ru-RU" sz="3200" b="1" spc="-20" dirty="0" smtClean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>1-тур (размещение) </a:t>
            </a:r>
            <a:r>
              <a:rPr lang="en-US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/>
            </a:r>
            <a:br>
              <a:rPr lang="en-US" sz="3200" b="1" spc="-20" dirty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</a:br>
            <a:r>
              <a:rPr lang="ru-RU" sz="3200" b="1" spc="-20" dirty="0" smtClean="0">
                <a:solidFill>
                  <a:schemeClr val="bg1"/>
                </a:solidFill>
                <a:latin typeface="+mn-lt"/>
                <a:ea typeface="Roboto Condensed" panose="020B0604020202020204" charset="0"/>
                <a:cs typeface="Times New Roman" pitchFamily="18" charset="0"/>
              </a:rPr>
              <a:t>«Отчет о средствах размещения»</a:t>
            </a:r>
            <a:endParaRPr lang="ru-RU" sz="3200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666959" y="786586"/>
            <a:ext cx="639414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6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b="1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40" y="3325092"/>
            <a:ext cx="1417673" cy="146303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3864033" y="3234687"/>
            <a:ext cx="33161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3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26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1514" y="6334172"/>
            <a:ext cx="11125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C0000"/>
                </a:solidFill>
              </a:rPr>
              <a:t>Данные отчета в тысячах рублей отражаются с одним знаком после запятой.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8791" y="793101"/>
            <a:ext cx="11128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Сведения о лицах, размещенных в средствах размещения, проживание которых переходит на следующий отчетный год, и данные о выручке от их размещения включаются в данные того отчетного года, на который приходится первый день их размещения.</a:t>
            </a:r>
            <a:endParaRPr lang="ru-RU" sz="16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pic>
        <p:nvPicPr>
          <p:cNvPr id="38" name="Рисунок 37"/>
          <p:cNvPicPr/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926" y="3217101"/>
            <a:ext cx="1931535" cy="182422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9895" y="3186732"/>
            <a:ext cx="1924557" cy="1822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Рисунок 39"/>
          <p:cNvPicPr/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411" y="3185684"/>
            <a:ext cx="1931535" cy="1824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10805" y="1551673"/>
            <a:ext cx="23874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DEA900"/>
                </a:solidFill>
                <a:ea typeface="Roboto Condensed" panose="020B0604020202020204" charset="0"/>
              </a:rPr>
              <a:t>Пример 1.</a:t>
            </a:r>
            <a:r>
              <a:rPr lang="ru-RU" sz="1600" i="1" u="sng" dirty="0" smtClean="0">
                <a:latin typeface="Roboto Condensed"/>
              </a:rPr>
              <a:t/>
            </a:r>
            <a:br>
              <a:rPr lang="ru-RU" sz="1600" i="1" u="sng" dirty="0" smtClean="0">
                <a:latin typeface="Roboto Condensed"/>
              </a:rPr>
            </a:br>
            <a:r>
              <a:rPr lang="ru-RU" sz="1600" b="1" dirty="0" smtClean="0">
                <a:solidFill>
                  <a:srgbClr val="006969"/>
                </a:solidFill>
              </a:rPr>
              <a:t>Дата размещения с (</a:t>
            </a:r>
            <a:r>
              <a:rPr lang="ru-RU" sz="1600" b="1" dirty="0" smtClean="0">
                <a:solidFill>
                  <a:srgbClr val="DEA900"/>
                </a:solidFill>
              </a:rPr>
              <a:t>05.12.25</a:t>
            </a:r>
            <a:r>
              <a:rPr lang="ru-RU" sz="1600" b="1" dirty="0" smtClean="0">
                <a:solidFill>
                  <a:srgbClr val="006969"/>
                </a:solidFill>
              </a:rPr>
              <a:t>) до (</a:t>
            </a:r>
            <a:r>
              <a:rPr lang="ru-RU" sz="1600" b="1" dirty="0" smtClean="0">
                <a:solidFill>
                  <a:srgbClr val="DEA900"/>
                </a:solidFill>
              </a:rPr>
              <a:t>27.12.25</a:t>
            </a:r>
            <a:r>
              <a:rPr lang="ru-RU" sz="1600" b="1" dirty="0" smtClean="0">
                <a:solidFill>
                  <a:srgbClr val="006969"/>
                </a:solidFill>
              </a:rPr>
              <a:t>)</a:t>
            </a:r>
            <a:br>
              <a:rPr lang="ru-RU" sz="1600" b="1" dirty="0" smtClean="0">
                <a:solidFill>
                  <a:srgbClr val="006969"/>
                </a:solidFill>
              </a:rPr>
            </a:br>
            <a:r>
              <a:rPr lang="ru-RU" sz="1600" b="1" dirty="0" smtClean="0">
                <a:solidFill>
                  <a:srgbClr val="006969"/>
                </a:solidFill>
              </a:rPr>
              <a:t>данные включаются в отчет за 2025 год.</a:t>
            </a:r>
            <a:r>
              <a:rPr lang="ru-RU" sz="1600" b="1" dirty="0" smtClean="0">
                <a:solidFill>
                  <a:srgbClr val="DEA900"/>
                </a:solidFill>
              </a:rPr>
              <a:t/>
            </a:r>
            <a:br>
              <a:rPr lang="ru-RU" sz="1600" b="1" dirty="0" smtClean="0">
                <a:solidFill>
                  <a:srgbClr val="DEA900"/>
                </a:solidFill>
              </a:rPr>
            </a:br>
            <a:endParaRPr lang="ru-RU" sz="1600" b="1" dirty="0">
              <a:solidFill>
                <a:srgbClr val="DEA9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5187" y="1551673"/>
            <a:ext cx="23874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DEA900"/>
                </a:solidFill>
                <a:ea typeface="Roboto Condensed" panose="020B0604020202020204" charset="0"/>
              </a:rPr>
              <a:t>Пример 2.</a:t>
            </a:r>
            <a:r>
              <a:rPr lang="ru-RU" sz="1600" i="1" u="sng" dirty="0" smtClean="0">
                <a:latin typeface="Roboto Condensed"/>
              </a:rPr>
              <a:t/>
            </a:r>
            <a:br>
              <a:rPr lang="ru-RU" sz="1600" i="1" u="sng" dirty="0" smtClean="0">
                <a:latin typeface="Roboto Condensed"/>
              </a:rPr>
            </a:br>
            <a:r>
              <a:rPr lang="ru-RU" sz="1600" b="1" dirty="0" smtClean="0">
                <a:solidFill>
                  <a:srgbClr val="006969"/>
                </a:solidFill>
              </a:rPr>
              <a:t>Дата размещения с (</a:t>
            </a:r>
            <a:r>
              <a:rPr lang="ru-RU" sz="1600" b="1" dirty="0" smtClean="0">
                <a:solidFill>
                  <a:srgbClr val="DEA900"/>
                </a:solidFill>
              </a:rPr>
              <a:t>27.12.25</a:t>
            </a:r>
            <a:r>
              <a:rPr lang="ru-RU" sz="1600" b="1" dirty="0" smtClean="0">
                <a:solidFill>
                  <a:srgbClr val="006969"/>
                </a:solidFill>
              </a:rPr>
              <a:t>) до (</a:t>
            </a:r>
            <a:r>
              <a:rPr lang="ru-RU" sz="1600" b="1" dirty="0" smtClean="0">
                <a:solidFill>
                  <a:srgbClr val="DEA900"/>
                </a:solidFill>
              </a:rPr>
              <a:t>06.01.26</a:t>
            </a:r>
            <a:r>
              <a:rPr lang="ru-RU" sz="1600" b="1" dirty="0" smtClean="0">
                <a:solidFill>
                  <a:srgbClr val="006969"/>
                </a:solidFill>
              </a:rPr>
              <a:t>)</a:t>
            </a:r>
            <a:br>
              <a:rPr lang="ru-RU" sz="1600" b="1" dirty="0" smtClean="0">
                <a:solidFill>
                  <a:srgbClr val="006969"/>
                </a:solidFill>
              </a:rPr>
            </a:br>
            <a:r>
              <a:rPr lang="ru-RU" sz="1600" b="1" dirty="0" smtClean="0">
                <a:solidFill>
                  <a:srgbClr val="006969"/>
                </a:solidFill>
              </a:rPr>
              <a:t>данные включаются в отчет за 2025 год.</a:t>
            </a:r>
            <a:r>
              <a:rPr lang="ru-RU" sz="1600" b="1" dirty="0" smtClean="0">
                <a:solidFill>
                  <a:srgbClr val="DEA900"/>
                </a:solidFill>
              </a:rPr>
              <a:t/>
            </a:r>
            <a:br>
              <a:rPr lang="ru-RU" sz="1600" b="1" dirty="0" smtClean="0">
                <a:solidFill>
                  <a:srgbClr val="DEA900"/>
                </a:solidFill>
              </a:rPr>
            </a:br>
            <a:endParaRPr lang="ru-RU" sz="1600" b="1" dirty="0">
              <a:solidFill>
                <a:srgbClr val="DEA900"/>
              </a:solidFill>
            </a:endParaRPr>
          </a:p>
        </p:txBody>
      </p:sp>
      <p:pic>
        <p:nvPicPr>
          <p:cNvPr id="43" name="Рисунок 42"/>
          <p:cNvPicPr/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0362" y="3186734"/>
            <a:ext cx="1924557" cy="18221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155291" y="1551673"/>
            <a:ext cx="23874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DEA900"/>
                </a:solidFill>
                <a:ea typeface="Roboto Condensed" panose="020B0604020202020204" charset="0"/>
              </a:rPr>
              <a:t>Пример 3.</a:t>
            </a:r>
            <a:r>
              <a:rPr lang="ru-RU" sz="1600" i="1" u="sng" dirty="0" smtClean="0">
                <a:latin typeface="Roboto Condensed"/>
              </a:rPr>
              <a:t/>
            </a:r>
            <a:br>
              <a:rPr lang="ru-RU" sz="1600" i="1" u="sng" dirty="0" smtClean="0">
                <a:latin typeface="Roboto Condensed"/>
              </a:rPr>
            </a:br>
            <a:r>
              <a:rPr lang="ru-RU" sz="1600" b="1" dirty="0" smtClean="0">
                <a:solidFill>
                  <a:srgbClr val="006969"/>
                </a:solidFill>
              </a:rPr>
              <a:t>Дата размещения с (</a:t>
            </a:r>
            <a:r>
              <a:rPr lang="ru-RU" sz="1600" b="1" dirty="0" smtClean="0">
                <a:solidFill>
                  <a:srgbClr val="DEA900"/>
                </a:solidFill>
              </a:rPr>
              <a:t>06.01.26</a:t>
            </a:r>
            <a:r>
              <a:rPr lang="ru-RU" sz="1600" b="1" dirty="0" smtClean="0">
                <a:solidFill>
                  <a:srgbClr val="006969"/>
                </a:solidFill>
              </a:rPr>
              <a:t>) до (</a:t>
            </a:r>
            <a:r>
              <a:rPr lang="ru-RU" sz="1600" b="1" dirty="0" smtClean="0">
                <a:solidFill>
                  <a:srgbClr val="DEA900"/>
                </a:solidFill>
              </a:rPr>
              <a:t>16.01.26</a:t>
            </a:r>
            <a:r>
              <a:rPr lang="ru-RU" sz="1600" b="1" dirty="0" smtClean="0">
                <a:solidFill>
                  <a:srgbClr val="006969"/>
                </a:solidFill>
              </a:rPr>
              <a:t>)</a:t>
            </a:r>
            <a:br>
              <a:rPr lang="ru-RU" sz="1600" b="1" dirty="0" smtClean="0">
                <a:solidFill>
                  <a:srgbClr val="006969"/>
                </a:solidFill>
              </a:rPr>
            </a:br>
            <a:r>
              <a:rPr lang="ru-RU" sz="1600" b="1" dirty="0" smtClean="0">
                <a:solidFill>
                  <a:srgbClr val="006969"/>
                </a:solidFill>
              </a:rPr>
              <a:t>данные включаются в отчет за 2026 год.</a:t>
            </a:r>
            <a:r>
              <a:rPr lang="ru-RU" sz="1600" b="1" dirty="0" smtClean="0">
                <a:solidFill>
                  <a:srgbClr val="DEA900"/>
                </a:solidFill>
              </a:rPr>
              <a:t/>
            </a:r>
            <a:br>
              <a:rPr lang="ru-RU" sz="1600" b="1" dirty="0" smtClean="0">
                <a:solidFill>
                  <a:srgbClr val="DEA900"/>
                </a:solidFill>
              </a:rPr>
            </a:br>
            <a:endParaRPr lang="ru-RU" sz="1600" b="1" dirty="0">
              <a:solidFill>
                <a:srgbClr val="DEA90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73909" y="3407353"/>
            <a:ext cx="581154" cy="0"/>
          </a:xfrm>
          <a:prstGeom prst="line">
            <a:avLst/>
          </a:prstGeom>
          <a:ln w="317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768363" y="3407353"/>
            <a:ext cx="581154" cy="0"/>
          </a:xfrm>
          <a:prstGeom prst="line">
            <a:avLst/>
          </a:prstGeom>
          <a:ln w="317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852536" y="3407353"/>
            <a:ext cx="581154" cy="0"/>
          </a:xfrm>
          <a:prstGeom prst="line">
            <a:avLst/>
          </a:prstGeom>
          <a:ln w="317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521596" y="3407353"/>
            <a:ext cx="581154" cy="0"/>
          </a:xfrm>
          <a:prstGeom prst="line">
            <a:avLst/>
          </a:prstGeom>
          <a:ln w="317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4309" y="2813557"/>
            <a:ext cx="311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b="1" u="sng" dirty="0" smtClean="0">
                <a:ln w="1905">
                  <a:noFill/>
                </a:ln>
                <a:solidFill>
                  <a:srgbClr val="DEA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Roboto Condensed" panose="020B0604020202020204" charset="0"/>
              </a:rPr>
              <a:t>2025</a:t>
            </a:r>
            <a:endParaRPr lang="ru-RU" b="1" u="sng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821185" y="3686625"/>
            <a:ext cx="178349" cy="165601"/>
          </a:xfrm>
          <a:prstGeom prst="ellipse">
            <a:avLst/>
          </a:prstGeom>
          <a:noFill/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2080265" y="4345288"/>
            <a:ext cx="178349" cy="165601"/>
          </a:xfrm>
          <a:prstGeom prst="ellipse">
            <a:avLst/>
          </a:prstGeom>
          <a:noFill/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084293" y="4328381"/>
            <a:ext cx="178349" cy="165601"/>
          </a:xfrm>
          <a:prstGeom prst="ellipse">
            <a:avLst/>
          </a:prstGeom>
          <a:noFill/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096000" y="3875086"/>
            <a:ext cx="178349" cy="165601"/>
          </a:xfrm>
          <a:prstGeom prst="ellipse">
            <a:avLst/>
          </a:prstGeom>
          <a:noFill/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786492" y="3867466"/>
            <a:ext cx="178349" cy="165601"/>
          </a:xfrm>
          <a:prstGeom prst="ellipse">
            <a:avLst/>
          </a:prstGeom>
          <a:noFill/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9573591" y="4114858"/>
            <a:ext cx="178349" cy="165601"/>
          </a:xfrm>
          <a:prstGeom prst="ellipse">
            <a:avLst/>
          </a:prstGeom>
          <a:noFill/>
          <a:ln w="190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3848707" y="2813557"/>
            <a:ext cx="366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b="1" u="sng" dirty="0" smtClean="0">
                <a:ln w="1905">
                  <a:noFill/>
                </a:ln>
                <a:solidFill>
                  <a:srgbClr val="DEA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Roboto Condensed" panose="020B0604020202020204" charset="0"/>
              </a:rPr>
              <a:t>2025</a:t>
            </a:r>
            <a:endParaRPr lang="ru-RU" b="1" u="sng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577104" y="2827676"/>
            <a:ext cx="3668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b="1" u="sng" dirty="0" smtClean="0">
                <a:ln w="1905">
                  <a:noFill/>
                </a:ln>
                <a:solidFill>
                  <a:srgbClr val="DEA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Roboto Condensed" panose="020B0604020202020204" charset="0"/>
              </a:rPr>
              <a:t>2026</a:t>
            </a:r>
            <a:endParaRPr lang="ru-RU" b="1" u="sng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27436" y="5077108"/>
            <a:ext cx="49163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               </a:t>
            </a:r>
            <a:r>
              <a:rPr lang="ru-RU" sz="1600" b="1" dirty="0" smtClean="0">
                <a:solidFill>
                  <a:srgbClr val="CC0000"/>
                </a:solidFill>
              </a:rPr>
              <a:t>в </a:t>
            </a:r>
            <a:r>
              <a:rPr lang="ru-RU" sz="1600" b="1" dirty="0">
                <a:solidFill>
                  <a:srgbClr val="CC0000"/>
                </a:solidFill>
              </a:rPr>
              <a:t>отчете не </a:t>
            </a:r>
            <a:r>
              <a:rPr lang="ru-RU" sz="1600" b="1" dirty="0" smtClean="0">
                <a:solidFill>
                  <a:srgbClr val="CC0000"/>
                </a:solidFill>
              </a:rPr>
              <a:t>отражаются</a:t>
            </a:r>
          </a:p>
          <a:p>
            <a:r>
              <a:rPr lang="ru-RU" sz="1600" b="1" dirty="0" smtClean="0">
                <a:solidFill>
                  <a:srgbClr val="006969"/>
                </a:solidFill>
              </a:rPr>
              <a:t>сведения </a:t>
            </a:r>
            <a:r>
              <a:rPr lang="ru-RU" sz="1600" b="1" dirty="0">
                <a:solidFill>
                  <a:srgbClr val="006969"/>
                </a:solidFill>
              </a:rPr>
              <a:t>о лицах, размещенных в </a:t>
            </a:r>
            <a:r>
              <a:rPr lang="ru-RU" sz="1600" b="1" dirty="0" err="1">
                <a:solidFill>
                  <a:srgbClr val="006969"/>
                </a:solidFill>
              </a:rPr>
              <a:t>агроэкоусадьбах</a:t>
            </a:r>
            <a:r>
              <a:rPr lang="ru-RU" sz="1600" b="1" dirty="0">
                <a:solidFill>
                  <a:srgbClr val="006969"/>
                </a:solidFill>
              </a:rPr>
              <a:t> сельскохозяйственных организаций – субъектах </a:t>
            </a:r>
            <a:r>
              <a:rPr lang="ru-RU" sz="1600" b="1" dirty="0" err="1" smtClean="0">
                <a:solidFill>
                  <a:srgbClr val="006969"/>
                </a:solidFill>
              </a:rPr>
              <a:t>агроэкотуризма</a:t>
            </a:r>
            <a:r>
              <a:rPr lang="ru-RU" sz="1600" b="1" dirty="0" smtClean="0">
                <a:solidFill>
                  <a:srgbClr val="006969"/>
                </a:solidFill>
              </a:rPr>
              <a:t>.</a:t>
            </a:r>
            <a:endParaRPr lang="ru-RU" sz="1600" b="1" dirty="0">
              <a:solidFill>
                <a:srgbClr val="006969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037843" y="5077108"/>
            <a:ext cx="4916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                     </a:t>
            </a:r>
            <a:r>
              <a:rPr lang="ru-RU" sz="1600" b="1" dirty="0" smtClean="0">
                <a:solidFill>
                  <a:srgbClr val="CC0000"/>
                </a:solidFill>
              </a:rPr>
              <a:t>в </a:t>
            </a:r>
            <a:r>
              <a:rPr lang="ru-RU" sz="1600" b="1" dirty="0">
                <a:solidFill>
                  <a:srgbClr val="CC0000"/>
                </a:solidFill>
              </a:rPr>
              <a:t>отчет не включаются</a:t>
            </a:r>
            <a:endParaRPr lang="ru-RU" sz="1600" b="1" dirty="0" smtClean="0">
              <a:solidFill>
                <a:srgbClr val="CC0000"/>
              </a:solidFill>
            </a:endParaRPr>
          </a:p>
          <a:p>
            <a:r>
              <a:rPr lang="ru-RU" sz="1600" b="1" dirty="0">
                <a:solidFill>
                  <a:srgbClr val="006969"/>
                </a:solidFill>
              </a:rPr>
              <a:t>данные о лицах, проживающих в средствах размещения длительное время (более года) и (или) не по действующим для средства размещения тарифам.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80882" y="1623834"/>
            <a:ext cx="11064625" cy="3516577"/>
          </a:xfrm>
          <a:prstGeom prst="rect">
            <a:avLst/>
          </a:prstGeom>
          <a:noFill/>
          <a:ln>
            <a:solidFill>
              <a:srgbClr val="006969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077" y="921713"/>
            <a:ext cx="6300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По строке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102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 в графе Б таблицы 1 и строке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202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 в графе Б таблицы 3 указываются коды типов коллективных средств размещения в соответствии с перечнем согласно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приложению к Указаниям по заполнению формы.</a:t>
            </a:r>
          </a:p>
          <a:p>
            <a:pPr algn="just"/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Тип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коллективного средства размещения определяется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в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соответствии с учредительными документами, свидетельством о государственной аттестации, техническим паспортом, приказами и другими документами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.</a:t>
            </a:r>
            <a:endParaRPr lang="ru-RU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4"/>
          <a:srcRect l="55000" t="13523" r="14403" b="6584"/>
          <a:stretch/>
        </p:blipFill>
        <p:spPr bwMode="auto">
          <a:xfrm>
            <a:off x="7545208" y="921713"/>
            <a:ext cx="3798295" cy="55783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545208" y="921713"/>
            <a:ext cx="3798295" cy="5578371"/>
          </a:xfrm>
          <a:prstGeom prst="rect">
            <a:avLst/>
          </a:prstGeom>
          <a:noFill/>
          <a:ln>
            <a:solidFill>
              <a:srgbClr val="006969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68" y="3276600"/>
            <a:ext cx="1847850" cy="287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1B9C24E7-D801-49E1-A951-0C6C21265E07}"/>
              </a:ext>
            </a:extLst>
          </p:cNvPr>
          <p:cNvSpPr/>
          <p:nvPr/>
        </p:nvSpPr>
        <p:spPr>
          <a:xfrm>
            <a:off x="1752600" y="5892990"/>
            <a:ext cx="1041134" cy="2563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863" y="3320426"/>
            <a:ext cx="18573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1B9C24E7-D801-49E1-A951-0C6C21265E07}"/>
              </a:ext>
            </a:extLst>
          </p:cNvPr>
          <p:cNvSpPr/>
          <p:nvPr/>
        </p:nvSpPr>
        <p:spPr>
          <a:xfrm>
            <a:off x="5256105" y="5904164"/>
            <a:ext cx="1041134" cy="2563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565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1951" y="4122735"/>
            <a:ext cx="10894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C0000"/>
                </a:solidFill>
              </a:rPr>
              <a:t>Обратить внимание! </a:t>
            </a:r>
          </a:p>
          <a:p>
            <a:pPr algn="just"/>
            <a:r>
              <a:rPr lang="ru-RU" sz="1400" b="1" dirty="0" smtClean="0">
                <a:solidFill>
                  <a:srgbClr val="006969"/>
                </a:solidFill>
              </a:rPr>
              <a:t>Данные </a:t>
            </a:r>
            <a:r>
              <a:rPr lang="ru-RU" sz="1400" b="1" u="sng" dirty="0" smtClean="0">
                <a:solidFill>
                  <a:srgbClr val="DEA900"/>
                </a:solidFill>
              </a:rPr>
              <a:t>таблицы 1  по графам </a:t>
            </a:r>
            <a:r>
              <a:rPr lang="ru-RU" sz="1400" b="1" u="sng" dirty="0">
                <a:solidFill>
                  <a:srgbClr val="DEA900"/>
                </a:solidFill>
              </a:rPr>
              <a:t>4 и 6</a:t>
            </a:r>
            <a:r>
              <a:rPr lang="ru-RU" sz="1400" b="1" dirty="0">
                <a:solidFill>
                  <a:srgbClr val="006969"/>
                </a:solidFill>
              </a:rPr>
              <a:t> </a:t>
            </a:r>
            <a:r>
              <a:rPr lang="ru-RU" sz="1400" b="1" u="sng" dirty="0" smtClean="0">
                <a:solidFill>
                  <a:srgbClr val="DEA900"/>
                </a:solidFill>
              </a:rPr>
              <a:t>строка 101 </a:t>
            </a:r>
            <a:r>
              <a:rPr lang="ru-RU" sz="1400" b="1" dirty="0" smtClean="0">
                <a:solidFill>
                  <a:srgbClr val="006969"/>
                </a:solidFill>
              </a:rPr>
              <a:t>должны быть равны данным  </a:t>
            </a:r>
            <a:r>
              <a:rPr lang="ru-RU" sz="1400" b="1" u="sng" dirty="0" smtClean="0">
                <a:solidFill>
                  <a:srgbClr val="DEA900"/>
                </a:solidFill>
              </a:rPr>
              <a:t>таблицы 2 графа 1 строки </a:t>
            </a:r>
            <a:r>
              <a:rPr lang="ru-RU" sz="1400" b="1" u="sng" dirty="0">
                <a:solidFill>
                  <a:srgbClr val="DEA900"/>
                </a:solidFill>
              </a:rPr>
              <a:t>105 и </a:t>
            </a:r>
            <a:r>
              <a:rPr lang="ru-RU" sz="1400" b="1" u="sng" dirty="0" smtClean="0">
                <a:solidFill>
                  <a:srgbClr val="DEA900"/>
                </a:solidFill>
              </a:rPr>
              <a:t>106</a:t>
            </a:r>
            <a:r>
              <a:rPr lang="ru-RU" sz="1400" b="1" dirty="0" smtClean="0">
                <a:solidFill>
                  <a:srgbClr val="006969"/>
                </a:solidFill>
              </a:rPr>
              <a:t> </a:t>
            </a:r>
          </a:p>
          <a:p>
            <a:pPr algn="just"/>
            <a:r>
              <a:rPr lang="ru-RU" sz="1400" b="1" dirty="0" smtClean="0">
                <a:solidFill>
                  <a:srgbClr val="006969"/>
                </a:solidFill>
              </a:rPr>
              <a:t>Данные</a:t>
            </a:r>
            <a:r>
              <a:rPr lang="ru-RU" sz="1400" b="1" u="sng" dirty="0" smtClean="0">
                <a:solidFill>
                  <a:srgbClr val="DEA900"/>
                </a:solidFill>
              </a:rPr>
              <a:t> таблицы 3  по графам </a:t>
            </a:r>
            <a:r>
              <a:rPr lang="ru-RU" sz="1400" b="1" u="sng" dirty="0">
                <a:solidFill>
                  <a:srgbClr val="DEA900"/>
                </a:solidFill>
              </a:rPr>
              <a:t>4 и 6</a:t>
            </a:r>
            <a:r>
              <a:rPr lang="ru-RU" sz="1400" b="1" dirty="0">
                <a:solidFill>
                  <a:srgbClr val="006969"/>
                </a:solidFill>
              </a:rPr>
              <a:t> </a:t>
            </a:r>
            <a:r>
              <a:rPr lang="ru-RU" sz="1400" b="1" u="sng" dirty="0" smtClean="0">
                <a:solidFill>
                  <a:srgbClr val="DEA900"/>
                </a:solidFill>
              </a:rPr>
              <a:t>строка 201 </a:t>
            </a:r>
            <a:r>
              <a:rPr lang="ru-RU" sz="1400" b="1" dirty="0" smtClean="0">
                <a:solidFill>
                  <a:srgbClr val="006969"/>
                </a:solidFill>
              </a:rPr>
              <a:t>должны быть равны данным  </a:t>
            </a:r>
            <a:r>
              <a:rPr lang="ru-RU" sz="1400" b="1" u="sng" dirty="0">
                <a:solidFill>
                  <a:srgbClr val="DEA900"/>
                </a:solidFill>
              </a:rPr>
              <a:t>таблицы </a:t>
            </a:r>
            <a:r>
              <a:rPr lang="ru-RU" sz="1400" b="1" u="sng" dirty="0" smtClean="0">
                <a:solidFill>
                  <a:srgbClr val="DEA900"/>
                </a:solidFill>
              </a:rPr>
              <a:t>4 графа 1 строки </a:t>
            </a:r>
            <a:r>
              <a:rPr lang="ru-RU" sz="1400" b="1" u="sng" dirty="0">
                <a:solidFill>
                  <a:srgbClr val="DEA900"/>
                </a:solidFill>
              </a:rPr>
              <a:t>205 и </a:t>
            </a:r>
            <a:r>
              <a:rPr lang="ru-RU" sz="1400" b="1" u="sng" dirty="0" smtClean="0">
                <a:solidFill>
                  <a:srgbClr val="DEA900"/>
                </a:solidFill>
              </a:rPr>
              <a:t>206</a:t>
            </a:r>
            <a:r>
              <a:rPr lang="ru-RU" sz="1400" b="1" dirty="0" smtClean="0">
                <a:solidFill>
                  <a:srgbClr val="006969"/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1951" y="5027708"/>
            <a:ext cx="59001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По строке </a:t>
            </a:r>
            <a:r>
              <a:rPr lang="ru-RU" sz="1400" b="1" dirty="0">
                <a:solidFill>
                  <a:srgbClr val="DEA900"/>
                </a:solidFill>
                <a:ea typeface="Roboto Condensed" panose="020B0604020202020204" charset="0"/>
              </a:rPr>
              <a:t>103</a:t>
            </a: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 в графе Б таблицы 1  и по строке </a:t>
            </a:r>
            <a:r>
              <a:rPr lang="ru-RU" sz="1400" b="1" dirty="0">
                <a:solidFill>
                  <a:srgbClr val="DEA900"/>
                </a:solidFill>
                <a:ea typeface="Roboto Condensed" panose="020B0604020202020204" charset="0"/>
              </a:rPr>
              <a:t>203</a:t>
            </a: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 в графе Б таблицы 3 указываются цифровые коды стран в соответствии с общегосударственным классификатором Республики Беларусь </a:t>
            </a:r>
            <a: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  <a:t>ОКРБ </a:t>
            </a: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017-99 «Страны мира», утвержденным постановлением Государственного комитета по стандартизации, метрологии и сертификации Республики Беларусь от 16 июня 1999 г. № 8, размещенным на официальном сайте </a:t>
            </a:r>
            <a:r>
              <a:rPr lang="ru-RU" sz="1400" b="1" dirty="0" err="1">
                <a:solidFill>
                  <a:srgbClr val="006969"/>
                </a:solidFill>
                <a:ea typeface="Roboto Condensed" panose="020B0604020202020204" charset="0"/>
              </a:rPr>
              <a:t>Белстата</a:t>
            </a: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 в рубрике «Классификаторы».</a:t>
            </a: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57" y="5340692"/>
            <a:ext cx="1924093" cy="82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251" y="5326219"/>
            <a:ext cx="1910812" cy="82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1B9C24E7-D801-49E1-A951-0C6C21265E07}"/>
              </a:ext>
            </a:extLst>
          </p:cNvPr>
          <p:cNvSpPr/>
          <p:nvPr/>
        </p:nvSpPr>
        <p:spPr>
          <a:xfrm>
            <a:off x="7762114" y="5913585"/>
            <a:ext cx="906395" cy="2231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1B9C24E7-D801-49E1-A951-0C6C21265E07}"/>
              </a:ext>
            </a:extLst>
          </p:cNvPr>
          <p:cNvSpPr/>
          <p:nvPr/>
        </p:nvSpPr>
        <p:spPr>
          <a:xfrm>
            <a:off x="10350418" y="5913585"/>
            <a:ext cx="906395" cy="2231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255199" y="4930140"/>
            <a:ext cx="10851864" cy="0"/>
          </a:xfrm>
          <a:prstGeom prst="line">
            <a:avLst/>
          </a:prstGeom>
          <a:ln w="25400">
            <a:solidFill>
              <a:srgbClr val="00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9" y="994313"/>
            <a:ext cx="5126692" cy="308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1828608" y="2266951"/>
            <a:ext cx="1222375" cy="1695450"/>
          </a:xfrm>
          <a:prstGeom prst="straightConnector1">
            <a:avLst/>
          </a:prstGeom>
          <a:ln w="190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247708" y="2266951"/>
            <a:ext cx="981075" cy="1776413"/>
          </a:xfrm>
          <a:prstGeom prst="straightConnector1">
            <a:avLst/>
          </a:prstGeom>
          <a:ln w="190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11" y="1054444"/>
            <a:ext cx="5549852" cy="302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>
            <a:off x="7254875" y="2216254"/>
            <a:ext cx="1273175" cy="1724026"/>
          </a:xfrm>
          <a:prstGeom prst="straightConnector1">
            <a:avLst/>
          </a:prstGeom>
          <a:ln w="190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673975" y="2216254"/>
            <a:ext cx="1082675" cy="1828801"/>
          </a:xfrm>
          <a:prstGeom prst="straightConnector1">
            <a:avLst/>
          </a:prstGeom>
          <a:ln w="190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6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354" y="5491043"/>
            <a:ext cx="5374236" cy="101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07" y="4365564"/>
            <a:ext cx="5314531" cy="107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0484323" y="4502001"/>
            <a:ext cx="361415" cy="1"/>
          </a:xfrm>
          <a:prstGeom prst="line">
            <a:avLst/>
          </a:prstGeom>
          <a:ln w="317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500240" y="5641319"/>
            <a:ext cx="361415" cy="1"/>
          </a:xfrm>
          <a:prstGeom prst="line">
            <a:avLst/>
          </a:prstGeom>
          <a:ln w="317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8194" y="4720504"/>
            <a:ext cx="4748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u="sng" dirty="0">
                <a:solidFill>
                  <a:srgbClr val="DEA900"/>
                </a:solidFill>
                <a:ea typeface="Roboto Condensed" panose="020B0604020202020204" charset="0"/>
              </a:rPr>
              <a:t>В </a:t>
            </a:r>
            <a:r>
              <a:rPr lang="ru-RU" sz="1500" b="1" u="sng" dirty="0" smtClean="0">
                <a:solidFill>
                  <a:srgbClr val="DEA900"/>
                </a:solidFill>
                <a:ea typeface="Roboto Condensed" panose="020B0604020202020204" charset="0"/>
              </a:rPr>
              <a:t>таблицах 2-4</a:t>
            </a:r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>:</a:t>
            </a:r>
          </a:p>
          <a:p>
            <a:pPr algn="just"/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отражается численность лиц, размещенных </a:t>
            </a:r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>в 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коллективном средстве размещения, в зависимости </a:t>
            </a:r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>от 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продолжительности фактического пребывания (проживания) граждан Республики Беларусь </a:t>
            </a:r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>и 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иностранных граждан.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40043" y="4297680"/>
            <a:ext cx="10989276" cy="0"/>
          </a:xfrm>
          <a:prstGeom prst="line">
            <a:avLst/>
          </a:prstGeom>
          <a:ln w="25400">
            <a:solidFill>
              <a:srgbClr val="00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2887" y="3063247"/>
            <a:ext cx="106428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В </a:t>
            </a:r>
            <a:r>
              <a:rPr lang="ru-RU" sz="1500" b="1" dirty="0">
                <a:solidFill>
                  <a:srgbClr val="DEA900"/>
                </a:solidFill>
                <a:ea typeface="Roboto Condensed" panose="020B0604020202020204" charset="0"/>
              </a:rPr>
              <a:t>графе 8 таблиц 1 и 3 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отражается общее число койко-суток, проведенных всеми лицами, размещенными в коллективном средстве размещения. Койко-сутки – одни сутки, проведенные одним посетителем в средстве размещения.</a:t>
            </a:r>
          </a:p>
          <a:p>
            <a:pPr algn="just"/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Если продолжительность пребывания в средстве размещения составляет </a:t>
            </a:r>
            <a:r>
              <a:rPr lang="ru-RU" sz="1500" b="1" dirty="0">
                <a:solidFill>
                  <a:srgbClr val="DEA900"/>
                </a:solidFill>
                <a:ea typeface="Roboto Condensed" panose="020B0604020202020204" charset="0"/>
              </a:rPr>
              <a:t>менее суток, но не более чем  12  часов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, то в графе 8 таблиц 1 и 3 отражается </a:t>
            </a:r>
            <a:r>
              <a:rPr lang="ru-RU" sz="1500" b="1" dirty="0">
                <a:solidFill>
                  <a:srgbClr val="DEA900"/>
                </a:solidFill>
                <a:ea typeface="Roboto Condensed" panose="020B0604020202020204" charset="0"/>
              </a:rPr>
              <a:t>0,5 койко-суток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 (как правило, при размещении до расчетного часа или после расчетного часа). </a:t>
            </a:r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>При 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проживании </a:t>
            </a:r>
            <a:r>
              <a:rPr lang="ru-RU" sz="1500" b="1" dirty="0">
                <a:solidFill>
                  <a:srgbClr val="DEA900"/>
                </a:solidFill>
                <a:ea typeface="Roboto Condensed" panose="020B0604020202020204" charset="0"/>
              </a:rPr>
              <a:t>более 12 часов, но менее суток 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в графе 8 таблиц 1 и 3 отражается </a:t>
            </a:r>
            <a:r>
              <a:rPr lang="ru-RU" sz="1500" b="1" dirty="0">
                <a:solidFill>
                  <a:srgbClr val="DEA900"/>
                </a:solidFill>
                <a:ea typeface="Roboto Condensed" panose="020B0604020202020204" charset="0"/>
              </a:rPr>
              <a:t>целое число койко-суток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6" y="873212"/>
            <a:ext cx="5061091" cy="217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812" y="864199"/>
            <a:ext cx="5499778" cy="218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67232" y="1293341"/>
            <a:ext cx="205945" cy="1655805"/>
          </a:xfrm>
          <a:prstGeom prst="rect">
            <a:avLst/>
          </a:prstGeom>
          <a:solidFill>
            <a:srgbClr val="FFC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846541" y="1348799"/>
            <a:ext cx="205945" cy="1600347"/>
          </a:xfrm>
          <a:prstGeom prst="rect">
            <a:avLst/>
          </a:prstGeom>
          <a:solidFill>
            <a:srgbClr val="FFC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902562" y="972087"/>
            <a:ext cx="361415" cy="1"/>
          </a:xfrm>
          <a:prstGeom prst="line">
            <a:avLst/>
          </a:prstGeom>
          <a:ln w="317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484324" y="972112"/>
            <a:ext cx="361415" cy="1"/>
          </a:xfrm>
          <a:prstGeom prst="line">
            <a:avLst/>
          </a:prstGeom>
          <a:ln w="3175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89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60" y="793101"/>
            <a:ext cx="6445278" cy="264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1B9C24E7-D801-49E1-A951-0C6C21265E07}"/>
              </a:ext>
            </a:extLst>
          </p:cNvPr>
          <p:cNvSpPr/>
          <p:nvPr/>
        </p:nvSpPr>
        <p:spPr>
          <a:xfrm>
            <a:off x="4036541" y="1070919"/>
            <a:ext cx="1285102" cy="2883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7107117" y="964651"/>
            <a:ext cx="3832860" cy="2468880"/>
          </a:xfrm>
          <a:prstGeom prst="wedgeRoundRectCallout">
            <a:avLst>
              <a:gd name="adj1" fmla="val -96837"/>
              <a:gd name="adj2" fmla="val -3937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51370" y="960120"/>
            <a:ext cx="359664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006969"/>
                </a:solidFill>
              </a:rPr>
              <a:t>Для </a:t>
            </a:r>
            <a:r>
              <a:rPr lang="ru-RU" sz="1700" b="1" dirty="0">
                <a:solidFill>
                  <a:srgbClr val="FF0000"/>
                </a:solidFill>
              </a:rPr>
              <a:t>гостиниц и аналогичных средств размещения</a:t>
            </a:r>
            <a:r>
              <a:rPr lang="ru-RU" sz="1700" b="1" dirty="0">
                <a:solidFill>
                  <a:srgbClr val="006969"/>
                </a:solidFill>
              </a:rPr>
              <a:t> выручка </a:t>
            </a:r>
            <a:r>
              <a:rPr lang="ru-RU" sz="1700" b="1" dirty="0" smtClean="0">
                <a:solidFill>
                  <a:srgbClr val="006969"/>
                </a:solidFill>
              </a:rPr>
              <a:t/>
            </a:r>
            <a:br>
              <a:rPr lang="ru-RU" sz="1700" b="1" dirty="0" smtClean="0">
                <a:solidFill>
                  <a:srgbClr val="006969"/>
                </a:solidFill>
              </a:rPr>
            </a:br>
            <a:r>
              <a:rPr lang="ru-RU" sz="1700" b="1" dirty="0" smtClean="0">
                <a:solidFill>
                  <a:srgbClr val="006969"/>
                </a:solidFill>
              </a:rPr>
              <a:t>от </a:t>
            </a:r>
            <a:r>
              <a:rPr lang="ru-RU" sz="1700" b="1" dirty="0">
                <a:solidFill>
                  <a:srgbClr val="006969"/>
                </a:solidFill>
              </a:rPr>
              <a:t>размещения представляет собой сумму денежных средств, полученных за предоставление </a:t>
            </a:r>
            <a:r>
              <a:rPr lang="ru-RU" sz="1700" b="1" dirty="0" smtClean="0">
                <a:solidFill>
                  <a:srgbClr val="006969"/>
                </a:solidFill>
              </a:rPr>
              <a:t/>
            </a:r>
            <a:br>
              <a:rPr lang="ru-RU" sz="1700" b="1" dirty="0" smtClean="0">
                <a:solidFill>
                  <a:srgbClr val="006969"/>
                </a:solidFill>
              </a:rPr>
            </a:br>
            <a:r>
              <a:rPr lang="ru-RU" sz="1700" b="1" dirty="0" smtClean="0">
                <a:solidFill>
                  <a:srgbClr val="006969"/>
                </a:solidFill>
              </a:rPr>
              <a:t>в </a:t>
            </a:r>
            <a:r>
              <a:rPr lang="ru-RU" sz="1700" b="1" dirty="0">
                <a:solidFill>
                  <a:srgbClr val="006969"/>
                </a:solidFill>
              </a:rPr>
              <a:t>отчетном году услуг проживания, питания и других услуг, включенных в стоимость проживания.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60" y="3649634"/>
            <a:ext cx="6812055" cy="270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1B9C24E7-D801-49E1-A951-0C6C21265E07}"/>
              </a:ext>
            </a:extLst>
          </p:cNvPr>
          <p:cNvSpPr/>
          <p:nvPr/>
        </p:nvSpPr>
        <p:spPr>
          <a:xfrm>
            <a:off x="4154925" y="3949750"/>
            <a:ext cx="1285102" cy="2883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7151370" y="3949750"/>
            <a:ext cx="3744354" cy="2468880"/>
          </a:xfrm>
          <a:prstGeom prst="wedgeRoundRectCallout">
            <a:avLst>
              <a:gd name="adj1" fmla="val -95483"/>
              <a:gd name="adj2" fmla="val -4433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599515" y="4047660"/>
            <a:ext cx="2848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969"/>
                </a:solidFill>
              </a:rPr>
              <a:t>Для </a:t>
            </a:r>
            <a:r>
              <a:rPr lang="ru-RU" b="1" dirty="0">
                <a:solidFill>
                  <a:srgbClr val="FF0000"/>
                </a:solidFill>
              </a:rPr>
              <a:t>специализированных средств размещения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006969"/>
                </a:solidFill>
              </a:rPr>
              <a:t>в </a:t>
            </a:r>
            <a:r>
              <a:rPr lang="ru-RU" b="1" dirty="0">
                <a:solidFill>
                  <a:srgbClr val="006969"/>
                </a:solidFill>
              </a:rPr>
              <a:t>выручке от размещения отражается полная стоимость путевок (независимо от суммы оплаты) или стоимость проживания.</a:t>
            </a:r>
          </a:p>
        </p:txBody>
      </p:sp>
    </p:spTree>
    <p:extLst>
      <p:ext uri="{BB962C8B-B14F-4D97-AF65-F5344CB8AC3E}">
        <p14:creationId xmlns:p14="http://schemas.microsoft.com/office/powerpoint/2010/main" val="314933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0806" y="722827"/>
            <a:ext cx="10423894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РАЗДЕЛ I </a:t>
            </a:r>
          </a:p>
          <a:p>
            <a:pPr algn="ctr"/>
            <a:r>
              <a:rPr lang="ru-RU" sz="20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«Деятельность коллективных средств размещения»</a:t>
            </a:r>
            <a:endParaRPr lang="ru-RU" sz="2000" b="1" dirty="0">
              <a:solidFill>
                <a:srgbClr val="006969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0145963" y="4596641"/>
            <a:ext cx="582199" cy="200917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24" y="3042832"/>
            <a:ext cx="9870774" cy="360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824" y="3024033"/>
            <a:ext cx="902487" cy="29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898" y="3321055"/>
            <a:ext cx="728800" cy="33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9967" y="1258952"/>
            <a:ext cx="111282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В графе </a:t>
            </a:r>
            <a:r>
              <a:rPr lang="ru-RU" sz="1600" b="1" dirty="0" smtClean="0">
                <a:solidFill>
                  <a:srgbClr val="DEA900"/>
                </a:solidFill>
                <a:ea typeface="Roboto Condensed" panose="020B0604020202020204" charset="0"/>
              </a:rPr>
              <a:t>17</a:t>
            </a: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 таблицы 1 </a:t>
            </a:r>
            <a:r>
              <a:rPr lang="ru-RU" sz="1600" b="1" dirty="0" smtClean="0">
                <a:solidFill>
                  <a:srgbClr val="DEA900"/>
                </a:solidFill>
                <a:ea typeface="Roboto Condensed" panose="020B0604020202020204" charset="0"/>
              </a:rPr>
              <a:t>отражается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 единовременная вместимость (число мест) гостиниц и аналогичных средств размещения, которая определяется по числу установленных постоянных мест на конец отчетного года (сезона</a:t>
            </a: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).</a:t>
            </a:r>
          </a:p>
          <a:p>
            <a:pPr algn="just"/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В 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графе </a:t>
            </a:r>
            <a:r>
              <a:rPr lang="ru-RU" sz="1600" b="1" dirty="0">
                <a:solidFill>
                  <a:srgbClr val="DEA900"/>
                </a:solidFill>
                <a:ea typeface="Roboto Condensed" panose="020B0604020202020204" charset="0"/>
              </a:rPr>
              <a:t>17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 таблицы 1 </a:t>
            </a:r>
            <a:r>
              <a:rPr lang="ru-RU" sz="1600" b="1" dirty="0">
                <a:solidFill>
                  <a:srgbClr val="CC0000"/>
                </a:solidFill>
                <a:ea typeface="Roboto Condensed" panose="020B0604020202020204" charset="0"/>
              </a:rPr>
              <a:t>не отражаются 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данные о временных (дополнительных) местах, постоянных местах в номерах, занятых лицами, проживающими длительное время, и оплачиваемых не по установленным для коллективного средства размещения тарифам, местах в номерах, используемых не по прямому назначению (например, сдача в аренду под офисы</a:t>
            </a: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).</a:t>
            </a:r>
          </a:p>
          <a:p>
            <a:pPr algn="just"/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>Места 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в номерах, находящихся на санитарной обработке, текущем или капитальном ремонте на дату составления отчета, из расчета единовременной вместимости гостиниц и аналогичных средств размещения </a:t>
            </a:r>
            <a:r>
              <a:rPr lang="ru-RU" sz="1600" b="1" dirty="0">
                <a:solidFill>
                  <a:srgbClr val="DEA900"/>
                </a:solidFill>
                <a:ea typeface="Roboto Condensed" panose="020B0604020202020204" charset="0"/>
              </a:rPr>
              <a:t>не исключаются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312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92166" y="793101"/>
            <a:ext cx="10423894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РАЗДЕЛ I </a:t>
            </a:r>
          </a:p>
          <a:p>
            <a:pPr algn="ctr"/>
            <a:r>
              <a:rPr lang="ru-RU" sz="20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«Деятельность коллективных средств размещения»</a:t>
            </a:r>
            <a:endParaRPr lang="ru-RU" sz="2000" b="1" dirty="0">
              <a:solidFill>
                <a:srgbClr val="006969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849" y="1360339"/>
            <a:ext cx="1112829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6969"/>
              </a:buClr>
            </a:pPr>
            <a:r>
              <a:rPr lang="ru-RU" sz="1500" b="1" dirty="0">
                <a:solidFill>
                  <a:srgbClr val="DEA900"/>
                </a:solidFill>
                <a:ea typeface="Roboto Condensed" panose="020B0604020202020204" charset="0"/>
              </a:rPr>
              <a:t>З</a:t>
            </a:r>
            <a:r>
              <a:rPr lang="ru-RU" sz="1500" b="1" dirty="0" smtClean="0">
                <a:solidFill>
                  <a:srgbClr val="DEA900"/>
                </a:solidFill>
                <a:ea typeface="Roboto Condensed" panose="020B0604020202020204" charset="0"/>
              </a:rPr>
              <a:t>аполняется</a:t>
            </a:r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> 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по всем коллективным средствам размещения, доступным для временного проживания всех категорий граждан </a:t>
            </a: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(независимо от того, где они размещены – в специальных или приспособленных зданиях, строениях).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9051842" y="2235493"/>
            <a:ext cx="2251240" cy="3924300"/>
          </a:xfrm>
          <a:prstGeom prst="wedgeRoundRectCallout">
            <a:avLst>
              <a:gd name="adj1" fmla="val -67831"/>
              <a:gd name="adj2" fmla="val 2119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105900" y="2354610"/>
            <a:ext cx="21431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6969"/>
              </a:buClr>
            </a:pP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Специализированные средства размещения, предоставляющие санаторно-курортное лечение амбулаторно (в том числе амбулаторные студенческие санатории-профилактории), графы 3-18 таблицы 3, таблицу 4 отчета </a:t>
            </a:r>
            <a: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sz="1600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600" b="1" dirty="0" smtClean="0">
                <a:solidFill>
                  <a:srgbClr val="CC0000"/>
                </a:solidFill>
                <a:ea typeface="Roboto Condensed" panose="020B0604020202020204" charset="0"/>
              </a:rPr>
              <a:t>не </a:t>
            </a:r>
            <a:r>
              <a:rPr lang="ru-RU" sz="1600" b="1" dirty="0">
                <a:solidFill>
                  <a:srgbClr val="CC0000"/>
                </a:solidFill>
                <a:ea typeface="Roboto Condensed" panose="020B0604020202020204" charset="0"/>
              </a:rPr>
              <a:t>заполняют</a:t>
            </a:r>
            <a:r>
              <a:rPr lang="ru-RU" sz="1600" b="1" dirty="0">
                <a:solidFill>
                  <a:srgbClr val="006969"/>
                </a:solidFill>
                <a:ea typeface="Roboto Condensed" panose="020B0604020202020204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98" y="1963586"/>
            <a:ext cx="7967025" cy="446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34" y="3415289"/>
            <a:ext cx="6241785" cy="26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58" y="4925890"/>
            <a:ext cx="581465" cy="27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75" y="1873134"/>
            <a:ext cx="701686" cy="34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3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590" y="4190472"/>
            <a:ext cx="111282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DEA900"/>
                </a:solidFill>
                <a:ea typeface="Roboto Condensed" panose="020B0604020202020204" charset="0"/>
              </a:rPr>
              <a:t>Пример</a:t>
            </a:r>
            <a:endParaRPr lang="en-US" b="1" i="1" dirty="0" smtClean="0">
              <a:solidFill>
                <a:srgbClr val="DEA900"/>
              </a:solidFill>
              <a:ea typeface="Roboto Condensed" panose="020B0604020202020204" charset="0"/>
            </a:endParaRPr>
          </a:p>
          <a:p>
            <a:pPr algn="just"/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>санаторно-курортная 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или </a:t>
            </a:r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>оздоровительная организация, функционировавшая 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в течение всего отчетного </a:t>
            </a:r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>года</a:t>
            </a:r>
            <a:r>
              <a:rPr lang="en-US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>:</a:t>
            </a:r>
            <a:endParaRPr lang="ru-RU" sz="15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90" y="4705734"/>
            <a:ext cx="111282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в январе было фактически развернуто </a:t>
            </a:r>
            <a:r>
              <a:rPr lang="ru-RU" sz="1500" b="1" dirty="0">
                <a:solidFill>
                  <a:srgbClr val="DEA900"/>
                </a:solidFill>
                <a:ea typeface="Roboto Condensed" panose="020B0604020202020204" charset="0"/>
              </a:rPr>
              <a:t>50 мест 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(коек</a:t>
            </a:r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>)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с февраля по апрель – </a:t>
            </a:r>
            <a:r>
              <a:rPr lang="ru-RU" sz="1500" b="1" dirty="0" smtClean="0">
                <a:solidFill>
                  <a:srgbClr val="DEA900"/>
                </a:solidFill>
                <a:ea typeface="Roboto Condensed" panose="020B0604020202020204" charset="0"/>
              </a:rPr>
              <a:t>60 мест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в мае – </a:t>
            </a:r>
            <a:r>
              <a:rPr lang="ru-RU" sz="1500" b="1" dirty="0" smtClean="0">
                <a:solidFill>
                  <a:srgbClr val="DEA900"/>
                </a:solidFill>
                <a:ea typeface="Roboto Condensed" panose="020B0604020202020204" charset="0"/>
              </a:rPr>
              <a:t>75 мест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с июня по октябрь – </a:t>
            </a:r>
            <a:r>
              <a:rPr lang="ru-RU" sz="1500" b="1" dirty="0" smtClean="0">
                <a:solidFill>
                  <a:srgbClr val="DEA900"/>
                </a:solidFill>
                <a:ea typeface="Roboto Condensed" panose="020B0604020202020204" charset="0"/>
              </a:rPr>
              <a:t>100 мест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в ноябре – </a:t>
            </a:r>
            <a:r>
              <a:rPr lang="ru-RU" sz="1500" b="1" dirty="0" smtClean="0">
                <a:solidFill>
                  <a:srgbClr val="DEA900"/>
                </a:solidFill>
                <a:ea typeface="Roboto Condensed" panose="020B0604020202020204" charset="0"/>
              </a:rPr>
              <a:t>75 мест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в декабре – </a:t>
            </a:r>
            <a:r>
              <a:rPr lang="ru-RU" sz="1500" b="1" dirty="0">
                <a:solidFill>
                  <a:srgbClr val="DEA900"/>
                </a:solidFill>
                <a:ea typeface="Roboto Condensed" panose="020B0604020202020204" charset="0"/>
              </a:rPr>
              <a:t>50 мест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191" y="6091932"/>
            <a:ext cx="111282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u="sng" dirty="0">
                <a:solidFill>
                  <a:srgbClr val="006969"/>
                </a:solidFill>
                <a:ea typeface="Roboto Condensed" panose="020B0604020202020204" charset="0"/>
              </a:rPr>
              <a:t>В графе </a:t>
            </a:r>
            <a:r>
              <a:rPr lang="ru-RU" sz="1500" b="1" u="sng" dirty="0">
                <a:solidFill>
                  <a:srgbClr val="DEA900"/>
                </a:solidFill>
                <a:ea typeface="Roboto Condensed" panose="020B0604020202020204" charset="0"/>
              </a:rPr>
              <a:t>17</a:t>
            </a:r>
            <a:r>
              <a:rPr lang="ru-RU" sz="1500" b="1" u="sng" dirty="0">
                <a:solidFill>
                  <a:srgbClr val="006969"/>
                </a:solidFill>
                <a:ea typeface="Roboto Condensed" panose="020B0604020202020204" charset="0"/>
              </a:rPr>
              <a:t> таблицы 3 отражается </a:t>
            </a:r>
            <a:r>
              <a:rPr lang="ru-RU" sz="1500" b="1" u="sng" dirty="0" smtClean="0">
                <a:solidFill>
                  <a:srgbClr val="006969"/>
                </a:solidFill>
                <a:ea typeface="Roboto Condensed" panose="020B0604020202020204" charset="0"/>
              </a:rPr>
              <a:t> </a:t>
            </a:r>
            <a:r>
              <a:rPr lang="ru-RU" sz="1500" b="1" u="sng" dirty="0" smtClean="0">
                <a:solidFill>
                  <a:srgbClr val="DEA900"/>
                </a:solidFill>
                <a:ea typeface="Roboto Condensed" panose="020B0604020202020204" charset="0"/>
              </a:rPr>
              <a:t>50 </a:t>
            </a:r>
            <a:r>
              <a:rPr lang="ru-RU" sz="1500" b="1" u="sng" dirty="0">
                <a:solidFill>
                  <a:srgbClr val="DEA900"/>
                </a:solidFill>
                <a:ea typeface="Roboto Condensed" panose="020B0604020202020204" charset="0"/>
              </a:rPr>
              <a:t>мест </a:t>
            </a:r>
            <a:r>
              <a:rPr lang="ru-RU" sz="1500" b="1" u="sng" dirty="0">
                <a:solidFill>
                  <a:srgbClr val="006969"/>
                </a:solidFill>
                <a:ea typeface="Roboto Condensed" panose="020B0604020202020204" charset="0"/>
              </a:rPr>
              <a:t>(коек).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192" y="4541628"/>
            <a:ext cx="11203798" cy="1958545"/>
          </a:xfrm>
          <a:prstGeom prst="rect">
            <a:avLst/>
          </a:prstGeom>
          <a:noFill/>
          <a:ln>
            <a:solidFill>
              <a:srgbClr val="006969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88" y="957383"/>
            <a:ext cx="7805545" cy="315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Скругленная прямоугольная выноска 26"/>
          <p:cNvSpPr/>
          <p:nvPr/>
        </p:nvSpPr>
        <p:spPr>
          <a:xfrm>
            <a:off x="1609724" y="2215855"/>
            <a:ext cx="5353049" cy="1992173"/>
          </a:xfrm>
          <a:prstGeom prst="wedgeRoundRectCallout">
            <a:avLst>
              <a:gd name="adj1" fmla="val 57530"/>
              <a:gd name="adj2" fmla="val -2610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Число мест (коек), развернутых дополнительно на верандах или за счет уплотнения комнат для отдыхающих, в графе </a:t>
            </a:r>
            <a:r>
              <a:rPr lang="ru-RU" sz="1500" b="1" dirty="0">
                <a:solidFill>
                  <a:srgbClr val="DEA900"/>
                </a:solidFill>
                <a:ea typeface="Roboto Condensed" panose="020B0604020202020204" charset="0"/>
              </a:rPr>
              <a:t>17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 таблицы 3 </a:t>
            </a:r>
            <a:r>
              <a:rPr lang="ru-RU" sz="1500" b="1" dirty="0">
                <a:solidFill>
                  <a:srgbClr val="CC0000"/>
                </a:solidFill>
                <a:ea typeface="Roboto Condensed" panose="020B0604020202020204" charset="0"/>
              </a:rPr>
              <a:t>не отражается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.</a:t>
            </a:r>
          </a:p>
          <a:p>
            <a:pPr algn="just"/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Графу </a:t>
            </a:r>
            <a:r>
              <a:rPr lang="ru-RU" sz="1500" b="1" dirty="0">
                <a:solidFill>
                  <a:srgbClr val="DEA900"/>
                </a:solidFill>
                <a:ea typeface="Roboto Condensed" panose="020B0604020202020204" charset="0"/>
              </a:rPr>
              <a:t>17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 таблицы 3 </a:t>
            </a:r>
            <a:r>
              <a:rPr lang="ru-RU" sz="1500" b="1" dirty="0">
                <a:solidFill>
                  <a:srgbClr val="DEA900"/>
                </a:solidFill>
                <a:ea typeface="Roboto Condensed" panose="020B0604020202020204" charset="0"/>
              </a:rPr>
              <a:t>заполняют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 санаторно-курортные </a:t>
            </a:r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>и 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оздоровительные организации только круглогодичного функционирования по итогам работы за отчетный год. Сезонные санаторно-курортные и оздоровительные организации Графу </a:t>
            </a:r>
            <a:r>
              <a:rPr lang="ru-RU" sz="1500" b="1" dirty="0">
                <a:solidFill>
                  <a:srgbClr val="DEA900"/>
                </a:solidFill>
                <a:ea typeface="Roboto Condensed" panose="020B0604020202020204" charset="0"/>
              </a:rPr>
              <a:t>17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 таблицы 3 </a:t>
            </a:r>
            <a:r>
              <a:rPr lang="ru-RU" sz="1500" b="1" dirty="0">
                <a:solidFill>
                  <a:srgbClr val="CC0000"/>
                </a:solidFill>
                <a:ea typeface="Roboto Condensed" panose="020B0604020202020204" charset="0"/>
              </a:rPr>
              <a:t>не заполняют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21" y="1185588"/>
            <a:ext cx="446059" cy="3022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080" y="880789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8509445" y="1041576"/>
            <a:ext cx="2802797" cy="3241136"/>
          </a:xfrm>
          <a:prstGeom prst="wedgeRoundRectCallout">
            <a:avLst>
              <a:gd name="adj1" fmla="val -71809"/>
              <a:gd name="adj2" fmla="val -13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509446" y="1215594"/>
            <a:ext cx="27275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В графе </a:t>
            </a:r>
            <a:r>
              <a:rPr lang="ru-RU" sz="1400" b="1" dirty="0">
                <a:solidFill>
                  <a:srgbClr val="DEA900"/>
                </a:solidFill>
                <a:ea typeface="Roboto Condensed" panose="020B0604020202020204" charset="0"/>
              </a:rPr>
              <a:t>17</a:t>
            </a: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 таблицы 3 </a:t>
            </a:r>
            <a:r>
              <a:rPr lang="ru-RU" sz="1400" b="1" dirty="0">
                <a:solidFill>
                  <a:srgbClr val="DEA900"/>
                </a:solidFill>
                <a:ea typeface="Roboto Condensed" panose="020B0604020202020204" charset="0"/>
              </a:rPr>
              <a:t>отражается</a:t>
            </a: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 число фактически развернутых мест (коек), которое сохраняется в </a:t>
            </a:r>
            <a: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  <a:t>течение </a:t>
            </a: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всего отчетного года </a:t>
            </a:r>
            <a: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  <a:t>в </a:t>
            </a: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санаторно-курортных и оздоровительных о</a:t>
            </a:r>
            <a:r>
              <a:rPr lang="ru-RU" sz="1400" b="1" dirty="0" smtClean="0">
                <a:solidFill>
                  <a:srgbClr val="006969"/>
                </a:solidFill>
                <a:ea typeface="Roboto Condensed" panose="020B0604020202020204" charset="0"/>
              </a:rPr>
              <a:t>рганизациях</a:t>
            </a:r>
            <a:r>
              <a:rPr lang="ru-RU" sz="1400" b="1" dirty="0">
                <a:solidFill>
                  <a:srgbClr val="006969"/>
                </a:solidFill>
                <a:ea typeface="Roboto Condensed" panose="020B0604020202020204" charset="0"/>
              </a:rPr>
              <a:t>. Фактически развернутые места (койки) – это оборудованные необходимым инвентарем и готовые к приему отдыхающих места (койки) независимо от того, были они заняты или нет.</a:t>
            </a:r>
          </a:p>
        </p:txBody>
      </p:sp>
    </p:spTree>
    <p:extLst>
      <p:ext uri="{BB962C8B-B14F-4D97-AF65-F5344CB8AC3E}">
        <p14:creationId xmlns:p14="http://schemas.microsoft.com/office/powerpoint/2010/main" val="41125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6149" y="4020549"/>
            <a:ext cx="10607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DEA900"/>
                </a:solidFill>
                <a:ea typeface="Roboto Condensed" panose="020B0604020202020204" charset="0"/>
              </a:rPr>
              <a:t>Пример</a:t>
            </a:r>
            <a:endParaRPr lang="en-US" sz="2200" b="1" i="1" dirty="0" smtClean="0">
              <a:solidFill>
                <a:srgbClr val="DEA900"/>
              </a:solidFill>
              <a:ea typeface="Roboto Condensed" panose="020B0604020202020204" charset="0"/>
            </a:endParaRPr>
          </a:p>
          <a:p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С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анаторно-курортная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или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оздоровительная организация, функционировавшая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в течение всего отчетного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года</a:t>
            </a:r>
            <a:r>
              <a:rPr lang="en-US" b="1" dirty="0" smtClean="0">
                <a:solidFill>
                  <a:srgbClr val="006969"/>
                </a:solidFill>
                <a:ea typeface="Roboto Condensed" panose="020B0604020202020204" charset="0"/>
              </a:rPr>
              <a:t>:</a:t>
            </a:r>
            <a:endParaRPr lang="ru-RU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9321" y="4896927"/>
            <a:ext cx="1112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в январе было фактически развернуто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50 мест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(коек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)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в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 марте – </a:t>
            </a:r>
            <a:r>
              <a:rPr lang="ru-RU" b="1" dirty="0" smtClean="0">
                <a:solidFill>
                  <a:srgbClr val="DEA900"/>
                </a:solidFill>
                <a:ea typeface="Roboto Condensed" panose="020B0604020202020204" charset="0"/>
              </a:rPr>
              <a:t>60 мест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в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августе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– </a:t>
            </a:r>
            <a:r>
              <a:rPr lang="ru-RU" b="1" dirty="0" smtClean="0">
                <a:solidFill>
                  <a:srgbClr val="DEA900"/>
                </a:solidFill>
                <a:ea typeface="Roboto Condensed" panose="020B0604020202020204" charset="0"/>
              </a:rPr>
              <a:t>75 мест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в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декабре – </a:t>
            </a:r>
            <a:r>
              <a:rPr lang="ru-RU" b="1" dirty="0" smtClean="0">
                <a:solidFill>
                  <a:srgbClr val="DEA900"/>
                </a:solidFill>
                <a:ea typeface="Roboto Condensed" panose="020B0604020202020204" charset="0"/>
              </a:rPr>
              <a:t>70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мест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9321" y="6071748"/>
            <a:ext cx="1112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>
                <a:solidFill>
                  <a:srgbClr val="006969"/>
                </a:solidFill>
                <a:ea typeface="Roboto Condensed" panose="020B0604020202020204" charset="0"/>
              </a:rPr>
              <a:t>В графе 18 таблицы 3 отражаются </a:t>
            </a:r>
            <a:r>
              <a:rPr lang="ru-RU" b="1" u="sng" dirty="0" smtClean="0">
                <a:solidFill>
                  <a:srgbClr val="DEA900"/>
                </a:solidFill>
                <a:ea typeface="Roboto Condensed" panose="020B0604020202020204" charset="0"/>
              </a:rPr>
              <a:t>75 </a:t>
            </a:r>
            <a:r>
              <a:rPr lang="ru-RU" b="1" u="sng" dirty="0">
                <a:solidFill>
                  <a:srgbClr val="DEA900"/>
                </a:solidFill>
                <a:ea typeface="Roboto Condensed" panose="020B0604020202020204" charset="0"/>
              </a:rPr>
              <a:t>мест </a:t>
            </a:r>
            <a:r>
              <a:rPr lang="ru-RU" b="1" u="sng" dirty="0">
                <a:solidFill>
                  <a:srgbClr val="006969"/>
                </a:solidFill>
                <a:ea typeface="Roboto Condensed" panose="020B0604020202020204" charset="0"/>
              </a:rPr>
              <a:t>(коек).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11309" y="4374062"/>
            <a:ext cx="10856686" cy="2153440"/>
          </a:xfrm>
          <a:prstGeom prst="rect">
            <a:avLst/>
          </a:prstGeom>
          <a:noFill/>
          <a:ln>
            <a:solidFill>
              <a:srgbClr val="006969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8674100" y="1573342"/>
            <a:ext cx="2667000" cy="2298701"/>
          </a:xfrm>
          <a:prstGeom prst="wedgeRoundRectCallout">
            <a:avLst>
              <a:gd name="adj1" fmla="val -64498"/>
              <a:gd name="adj2" fmla="val 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815420" y="1736985"/>
            <a:ext cx="23843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В графе </a:t>
            </a:r>
            <a:r>
              <a:rPr lang="ru-RU" b="1" dirty="0">
                <a:solidFill>
                  <a:srgbClr val="DEA900"/>
                </a:solidFill>
                <a:ea typeface="Roboto Condensed" panose="020B0604020202020204" charset="0"/>
              </a:rPr>
              <a:t>18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 таблицы 3 отражается число фактически развернутых мест (коек) в месяц максимального развертывания.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6" y="1026160"/>
            <a:ext cx="7738537" cy="307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541" y="1098958"/>
            <a:ext cx="450439" cy="307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080" y="880789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2166" y="713655"/>
            <a:ext cx="10423894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РАЗДЕЛ </a:t>
            </a:r>
            <a:r>
              <a:rPr lang="en-US" sz="20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II</a:t>
            </a:r>
            <a:r>
              <a:rPr lang="ru-RU" sz="20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</a:t>
            </a:r>
            <a:endParaRPr lang="ru-RU" sz="2000" b="1" dirty="0">
              <a:solidFill>
                <a:srgbClr val="006969"/>
              </a:solidFill>
              <a:latin typeface="+mn-lt"/>
              <a:ea typeface="Roboto Condensed" panose="02000000000000000000" pitchFamily="2" charset="0"/>
            </a:endParaRPr>
          </a:p>
          <a:p>
            <a:pPr algn="ctr"/>
            <a:r>
              <a:rPr lang="ru-RU" sz="2000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«</a:t>
            </a:r>
            <a:r>
              <a:rPr lang="ru-RU" sz="20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Деятельность индивидуальных средств размещения»</a:t>
            </a:r>
            <a:endParaRPr lang="ru-RU" sz="2000" b="1" dirty="0">
              <a:solidFill>
                <a:srgbClr val="006969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076" y="5088421"/>
            <a:ext cx="1086802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6969"/>
              </a:buClr>
              <a:buFont typeface="Wingdings" panose="05000000000000000000" pitchFamily="2" charset="2"/>
              <a:buChar char="§"/>
            </a:pPr>
            <a:r>
              <a:rPr lang="ru-RU" sz="1500" b="1" dirty="0" smtClean="0">
                <a:solidFill>
                  <a:srgbClr val="CC0000"/>
                </a:solidFill>
                <a:ea typeface="Roboto Condensed" panose="020B0604020202020204" charset="0"/>
              </a:rPr>
              <a:t>ВАЖНО!</a:t>
            </a:r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> - В 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графе 1 раздела II отражается </a:t>
            </a:r>
            <a:r>
              <a:rPr lang="ru-RU" sz="1500" b="1" u="sng" dirty="0">
                <a:solidFill>
                  <a:srgbClr val="CC0000"/>
                </a:solidFill>
                <a:ea typeface="Roboto Condensed" panose="020B0604020202020204" charset="0"/>
              </a:rPr>
              <a:t>общее число индивидуальных средств размещения, функционировавших </a:t>
            </a:r>
            <a:r>
              <a:rPr lang="ru-RU" sz="1500" b="1" u="sng" dirty="0" smtClean="0">
                <a:solidFill>
                  <a:srgbClr val="CC0000"/>
                </a:solidFill>
                <a:ea typeface="Roboto Condensed" panose="020B0604020202020204" charset="0"/>
              </a:rPr>
              <a:t/>
            </a:r>
            <a:br>
              <a:rPr lang="ru-RU" sz="1500" b="1" u="sng" dirty="0" smtClean="0">
                <a:solidFill>
                  <a:srgbClr val="CC0000"/>
                </a:solidFill>
                <a:ea typeface="Roboto Condensed" panose="020B0604020202020204" charset="0"/>
              </a:rPr>
            </a:br>
            <a:r>
              <a:rPr lang="ru-RU" sz="1500" b="1" u="sng" dirty="0" smtClean="0">
                <a:solidFill>
                  <a:srgbClr val="CC0000"/>
                </a:solidFill>
                <a:ea typeface="Roboto Condensed" panose="020B0604020202020204" charset="0"/>
              </a:rPr>
              <a:t>в </a:t>
            </a:r>
            <a:r>
              <a:rPr lang="ru-RU" sz="1500" b="1" u="sng" dirty="0">
                <a:solidFill>
                  <a:srgbClr val="CC0000"/>
                </a:solidFill>
                <a:ea typeface="Roboto Condensed" panose="020B0604020202020204" charset="0"/>
              </a:rPr>
              <a:t>отчетном году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, в графе 2 – действовавших на конец отчетного года</a:t>
            </a:r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Графы Б, 3 и 6 раздела II заполняются аналогично графам Б, 3 и 8 таблиц 1 и 3 раздела </a:t>
            </a:r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>I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В графе 9 раздела II отражается выручка от размещения, которая представляет собой сумму денежных средств, полученных за предоставление в отчетном году постоянных и временных (дополнительных) мест, а также за предоставленные </a:t>
            </a:r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1500" b="1" dirty="0" smtClean="0">
                <a:solidFill>
                  <a:srgbClr val="006969"/>
                </a:solidFill>
                <a:ea typeface="Roboto Condensed" panose="020B0604020202020204" charset="0"/>
              </a:rPr>
              <a:t>по </a:t>
            </a:r>
            <a:r>
              <a:rPr lang="ru-RU" sz="1500" b="1" dirty="0">
                <a:solidFill>
                  <a:srgbClr val="006969"/>
                </a:solidFill>
                <a:ea typeface="Roboto Condensed" panose="020B0604020202020204" charset="0"/>
              </a:rPr>
              <a:t>желанию проживающих дополнительные платные услуги (услуги общественного питания, связи, бытовые и другие услуги) и включенные в стоимость проживания.</a:t>
            </a:r>
          </a:p>
          <a:p>
            <a:pPr algn="just"/>
            <a:endParaRPr lang="ru-RU" sz="1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9" y="1376131"/>
            <a:ext cx="7644714" cy="360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55" y="2672796"/>
            <a:ext cx="907779" cy="32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8659340" y="1344003"/>
            <a:ext cx="2603500" cy="3602269"/>
          </a:xfrm>
          <a:prstGeom prst="wedgeRoundRectCallout">
            <a:avLst>
              <a:gd name="adj1" fmla="val -62296"/>
              <a:gd name="adj2" fmla="val -838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6969"/>
                </a:solidFill>
                <a:ea typeface="Roboto Condensed" panose="020B0604020202020204" charset="0"/>
              </a:rPr>
              <a:t>В графе </a:t>
            </a:r>
            <a:r>
              <a:rPr lang="ru-RU" sz="1200" b="1" dirty="0">
                <a:solidFill>
                  <a:srgbClr val="CC0000"/>
                </a:solidFill>
                <a:ea typeface="Roboto Condensed" panose="020B0604020202020204" charset="0"/>
              </a:rPr>
              <a:t>12</a:t>
            </a:r>
            <a:r>
              <a:rPr lang="ru-RU" sz="1200" b="1" dirty="0">
                <a:solidFill>
                  <a:srgbClr val="006969"/>
                </a:solidFill>
                <a:ea typeface="Roboto Condensed" panose="020B0604020202020204" charset="0"/>
              </a:rPr>
              <a:t> раздела II отражается число мест в индивидуальном средстве размещения, которое определяется по числу установленных постоянных спальных мест, готовых к приему проживающих, действующих на конец отчетного года или на момент последней сдачи внаем, аренду жилых помещений (в этот показатель </a:t>
            </a:r>
            <a:r>
              <a:rPr lang="ru-RU" sz="1200" b="1" dirty="0">
                <a:solidFill>
                  <a:srgbClr val="CC0000"/>
                </a:solidFill>
                <a:ea typeface="Roboto Condensed" panose="020B0604020202020204" charset="0"/>
              </a:rPr>
              <a:t>не включаются </a:t>
            </a:r>
            <a:r>
              <a:rPr lang="ru-RU" sz="1200" b="1" dirty="0">
                <a:solidFill>
                  <a:srgbClr val="006969"/>
                </a:solidFill>
                <a:ea typeface="Roboto Condensed" panose="020B0604020202020204" charset="0"/>
              </a:rPr>
              <a:t>данные о временных (дополнительных) спальных местах, установленных дополнительно за счет уплотнения комнат для проживающих)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285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xmlns="" id="{CAD1C98E-CF30-4FF0-8354-A0D26D92381D}"/>
              </a:ext>
            </a:extLst>
          </p:cNvPr>
          <p:cNvSpPr txBox="1">
            <a:spLocks/>
          </p:cNvSpPr>
          <p:nvPr/>
        </p:nvSpPr>
        <p:spPr>
          <a:xfrm>
            <a:off x="46910" y="856543"/>
            <a:ext cx="4960519" cy="257245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ru-RU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Отчет представляется посредством многофункционального </a:t>
            </a:r>
            <a:br>
              <a:rPr lang="ru-RU" sz="26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</a:br>
            <a:r>
              <a:rPr lang="ru-RU" sz="26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веб-портала Национального статистического комитета Республики Беларусь</a:t>
            </a:r>
            <a:endParaRPr lang="ru-RU" sz="2600" b="1" kern="0" dirty="0">
              <a:solidFill>
                <a:schemeClr val="accent5">
                  <a:lumMod val="75000"/>
                </a:schemeClr>
              </a:solidFill>
              <a:latin typeface="Calibri" pitchFamily="34" charset="0"/>
              <a:ea typeface="Roboto Condensed" panose="020B0604020202020204" charset="0"/>
              <a:cs typeface="Calibri" pitchFamily="34" charset="0"/>
            </a:endParaRPr>
          </a:p>
        </p:txBody>
      </p:sp>
      <p:sp>
        <p:nvSpPr>
          <p:cNvPr id="17" name="Объект 5">
            <a:extLst>
              <a:ext uri="{FF2B5EF4-FFF2-40B4-BE49-F238E27FC236}">
                <a16:creationId xmlns:a16="http://schemas.microsoft.com/office/drawing/2014/main" xmlns="" id="{0C4E21D7-B6DA-4157-9536-8C0521004F03}"/>
              </a:ext>
            </a:extLst>
          </p:cNvPr>
          <p:cNvSpPr txBox="1">
            <a:spLocks/>
          </p:cNvSpPr>
          <p:nvPr/>
        </p:nvSpPr>
        <p:spPr>
          <a:xfrm>
            <a:off x="5440439" y="3759200"/>
            <a:ext cx="6047173" cy="3011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kern="0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Единый номер телефона  технической поддержки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(0212) </a:t>
            </a:r>
            <a:r>
              <a:rPr lang="ru-RU" sz="20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25 </a:t>
            </a:r>
            <a:r>
              <a:rPr lang="ru-RU" sz="2000" b="1" kern="0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00 </a:t>
            </a:r>
            <a:r>
              <a:rPr lang="en-US" sz="20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10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altLang="ru-RU" sz="2000" b="1" kern="0" dirty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altLang="ru-RU" sz="2000" b="1" kern="0" dirty="0" err="1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Avest</a:t>
            </a:r>
            <a:r>
              <a:rPr lang="ru-RU" altLang="ru-RU" sz="2000" b="1" kern="0" dirty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» 8 (017) 388 03 19</a:t>
            </a:r>
            <a:r>
              <a:rPr lang="en-US" altLang="ru-RU" sz="2000" b="1" kern="0" dirty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altLang="ru-RU" sz="2000" b="1" kern="0" dirty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8 (029) 646 03 </a:t>
            </a:r>
            <a:r>
              <a:rPr lang="ru-RU" altLang="ru-RU" sz="20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19</a:t>
            </a:r>
            <a:endParaRPr lang="en-US" altLang="ru-RU" sz="2000" b="1" kern="0" dirty="0" smtClean="0">
              <a:solidFill>
                <a:srgbClr val="006969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ts val="1500"/>
              </a:lnSpc>
              <a:buNone/>
              <a:defRPr/>
            </a:pPr>
            <a: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Техническая поддержка осуществляется в соответствии </a:t>
            </a:r>
            <a:r>
              <a:rPr lang="en-US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с режимом работы</a:t>
            </a:r>
            <a:r>
              <a:rPr lang="en-US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Главного статистического управления Витебской области и государственного предприятия </a:t>
            </a:r>
            <a:b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«ЦИТ </a:t>
            </a:r>
            <a:r>
              <a:rPr lang="ru-RU" altLang="ru-RU" sz="1800" b="1" kern="0" dirty="0" err="1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Белстата</a:t>
            </a:r>
            <a:r>
              <a:rPr lang="ru-RU" altLang="ru-RU" sz="1800" b="1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». </a:t>
            </a:r>
          </a:p>
          <a:p>
            <a:pPr marL="0" indent="0" algn="just">
              <a:lnSpc>
                <a:spcPts val="1500"/>
              </a:lnSpc>
              <a:buNone/>
              <a:defRPr/>
            </a:pPr>
            <a:r>
              <a:rPr lang="ru-RU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В случае невозможности решения технологических проблем </a:t>
            </a:r>
            <a:r>
              <a:rPr lang="en-US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</a:br>
            <a:r>
              <a:rPr lang="ru-RU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на первом уровне технической поддержки необходимо обращаться к специалистам </a:t>
            </a:r>
            <a:r>
              <a:rPr lang="ru-RU" altLang="ru-RU" sz="1600" kern="0" dirty="0" err="1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Белстата</a:t>
            </a:r>
            <a:r>
              <a:rPr lang="ru-RU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 на электронный адрес</a:t>
            </a:r>
            <a:r>
              <a:rPr lang="en-US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ru-RU" sz="1600" b="1" kern="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e-respondent@belstat.gov.by</a:t>
            </a:r>
            <a:r>
              <a:rPr lang="ru-RU" altLang="ru-RU" sz="1600" kern="0" dirty="0" smtClean="0">
                <a:solidFill>
                  <a:srgbClr val="006969"/>
                </a:solidFill>
                <a:latin typeface="Calibri" pitchFamily="34" charset="0"/>
                <a:cs typeface="Calibri" pitchFamily="34" charset="0"/>
              </a:rPr>
              <a:t> с изложением сути обращения, снимков экрана, отражающих проблему, и контактных данных для обратной связи.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US" altLang="ru-RU" sz="1800" b="1" kern="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ru-RU" sz="1800" kern="0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6" r="1843" b="5109"/>
          <a:stretch/>
        </p:blipFill>
        <p:spPr bwMode="auto">
          <a:xfrm>
            <a:off x="5440439" y="786060"/>
            <a:ext cx="5967790" cy="297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>
            <a:extLst>
              <a:ext uri="{FF2B5EF4-FFF2-40B4-BE49-F238E27FC236}">
                <a16:creationId xmlns:a16="http://schemas.microsoft.com/office/drawing/2014/main" xmlns="" id="{9CA9C2F8-4939-4C6C-9096-BB8D2FDCD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3759200"/>
            <a:ext cx="5179181" cy="2745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1549" y="3297535"/>
            <a:ext cx="4653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7030A0"/>
                </a:solidFill>
                <a:hlinkClick r:id="rId6"/>
              </a:rPr>
              <a:t>http</a:t>
            </a:r>
            <a:r>
              <a:rPr lang="ru-RU" sz="2400" b="1" u="sng" dirty="0">
                <a:solidFill>
                  <a:srgbClr val="7030A0"/>
                </a:solidFill>
                <a:hlinkClick r:id="rId6"/>
              </a:rPr>
              <a:t>://</a:t>
            </a:r>
            <a:r>
              <a:rPr lang="en-US" sz="2400" b="1" u="sng" dirty="0">
                <a:solidFill>
                  <a:srgbClr val="7030A0"/>
                </a:solidFill>
                <a:hlinkClick r:id="rId6"/>
              </a:rPr>
              <a:t>e</a:t>
            </a:r>
            <a:r>
              <a:rPr lang="ru-RU" sz="2400" b="1" u="sng" dirty="0">
                <a:solidFill>
                  <a:srgbClr val="7030A0"/>
                </a:solidFill>
                <a:hlinkClick r:id="rId6"/>
              </a:rPr>
              <a:t>-</a:t>
            </a:r>
            <a:r>
              <a:rPr lang="en-US" sz="2400" b="1" u="sng" dirty="0">
                <a:solidFill>
                  <a:srgbClr val="7030A0"/>
                </a:solidFill>
                <a:hlinkClick r:id="rId6"/>
              </a:rPr>
              <a:t>respondent</a:t>
            </a:r>
            <a:r>
              <a:rPr lang="ru-RU" sz="2400" b="1" u="sng" dirty="0">
                <a:solidFill>
                  <a:srgbClr val="7030A0"/>
                </a:solidFill>
                <a:hlinkClick r:id="rId6"/>
              </a:rPr>
              <a:t>.</a:t>
            </a:r>
            <a:r>
              <a:rPr lang="en-US" sz="2400" b="1" u="sng" dirty="0" err="1">
                <a:solidFill>
                  <a:srgbClr val="7030A0"/>
                </a:solidFill>
                <a:hlinkClick r:id="rId6"/>
              </a:rPr>
              <a:t>belstat</a:t>
            </a:r>
            <a:r>
              <a:rPr lang="ru-RU" sz="2400" b="1" u="sng" dirty="0">
                <a:solidFill>
                  <a:srgbClr val="7030A0"/>
                </a:solidFill>
                <a:hlinkClick r:id="rId6"/>
              </a:rPr>
              <a:t>.</a:t>
            </a:r>
            <a:r>
              <a:rPr lang="en-US" sz="2400" b="1" u="sng" dirty="0" err="1">
                <a:solidFill>
                  <a:srgbClr val="7030A0"/>
                </a:solidFill>
                <a:hlinkClick r:id="rId6"/>
              </a:rPr>
              <a:t>gov</a:t>
            </a:r>
            <a:r>
              <a:rPr lang="ru-RU" sz="2400" b="1" u="sng" dirty="0">
                <a:solidFill>
                  <a:srgbClr val="7030A0"/>
                </a:solidFill>
                <a:hlinkClick r:id="rId6"/>
              </a:rPr>
              <a:t>.</a:t>
            </a:r>
            <a:r>
              <a:rPr lang="en-US" sz="2400" b="1" u="sng" dirty="0">
                <a:solidFill>
                  <a:srgbClr val="7030A0"/>
                </a:solidFill>
                <a:hlinkClick r:id="rId6"/>
              </a:rPr>
              <a:t>by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86" y="1070920"/>
            <a:ext cx="9621795" cy="478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584883" y="4680118"/>
            <a:ext cx="9926595" cy="6762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408074" y="2654128"/>
            <a:ext cx="4196096" cy="1895475"/>
          </a:xfrm>
          <a:prstGeom prst="wedgeRoundRectCallout">
            <a:avLst>
              <a:gd name="adj1" fmla="val -661"/>
              <a:gd name="adj2" fmla="val 6892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100"/>
              </a:lnSpc>
            </a:pPr>
            <a:r>
              <a:rPr lang="ru-RU" sz="1150" b="1" i="1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Респонденты представляют первичные статистические данные в объеме, сроки и адреса, указанные в формах государственной статистической отчетности, </a:t>
            </a:r>
            <a:r>
              <a:rPr lang="ru-RU" sz="1150" b="1" i="1" u="sng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за подписями </a:t>
            </a:r>
            <a:r>
              <a:rPr lang="ru-RU" sz="1150" b="1" i="1" u="sng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лиц</a:t>
            </a:r>
            <a:r>
              <a:rPr lang="ru-RU" sz="1150" b="1" i="1" u="sng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, ответственных за составление и представление  </a:t>
            </a:r>
            <a:r>
              <a:rPr lang="ru-RU" sz="1150" b="1" i="1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первичных статистических данных. Первичные статистические данные считаются непредставленными в случае отсутствия подписи лица, ответственного </a:t>
            </a:r>
            <a:r>
              <a:rPr lang="ru-RU" sz="1150" b="1" i="1" dirty="0" smtClean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за </a:t>
            </a:r>
            <a:r>
              <a:rPr lang="ru-RU" sz="1150" b="1" i="1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их составление и представление. </a:t>
            </a:r>
            <a:br>
              <a:rPr lang="ru-RU" sz="1150" b="1" i="1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</a:br>
            <a:r>
              <a:rPr lang="ru-RU" sz="1150" b="1" i="1" dirty="0">
                <a:solidFill>
                  <a:srgbClr val="C00000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П.9 Инструкции о порядке представления первичных статистических данных,  утвержденной постановлением Национального статистического комитета Республики Беларусь 28.08.2015 № 100.</a:t>
            </a:r>
          </a:p>
        </p:txBody>
      </p:sp>
    </p:spTree>
    <p:extLst>
      <p:ext uri="{BB962C8B-B14F-4D97-AF65-F5344CB8AC3E}">
        <p14:creationId xmlns:p14="http://schemas.microsoft.com/office/powerpoint/2010/main" val="129969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0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80082"/>
            <a:ext cx="620360" cy="613020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21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2D8BB68C-18E1-418C-A28D-82290E718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93378" y="1216196"/>
            <a:ext cx="11394234" cy="500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C94B9E-9009-45AF-89B1-44C98C66036B}"/>
              </a:ext>
            </a:extLst>
          </p:cNvPr>
          <p:cNvSpPr txBox="1"/>
          <p:nvPr/>
        </p:nvSpPr>
        <p:spPr>
          <a:xfrm>
            <a:off x="510805" y="781037"/>
            <a:ext cx="108509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Закон Республики Беларусь</a:t>
            </a:r>
          </a:p>
          <a:p>
            <a:pPr algn="ctr">
              <a:lnSpc>
                <a:spcPts val="2400"/>
              </a:lnSpc>
            </a:pPr>
            <a:r>
              <a:rPr lang="ru-RU" sz="2800" i="1" dirty="0">
                <a:solidFill>
                  <a:srgbClr val="006969"/>
                </a:solidFill>
                <a:ea typeface="Roboto Condensed" panose="02000000000000000000" pitchFamily="2" charset="0"/>
              </a:rPr>
              <a:t>от 28 ноября 2004 г.</a:t>
            </a:r>
            <a:endParaRPr lang="ru-RU" sz="2800" dirty="0">
              <a:solidFill>
                <a:srgbClr val="006969"/>
              </a:solidFill>
              <a:ea typeface="Roboto Condensed" panose="02000000000000000000" pitchFamily="2" charset="0"/>
            </a:endParaRPr>
          </a:p>
          <a:p>
            <a:pPr algn="ctr">
              <a:lnSpc>
                <a:spcPts val="24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«О государственной статистике»</a:t>
            </a:r>
          </a:p>
          <a:p>
            <a:pPr algn="ctr">
              <a:lnSpc>
                <a:spcPts val="2400"/>
              </a:lnSpc>
            </a:pPr>
            <a:r>
              <a:rPr lang="ru-RU" sz="2400" i="1" dirty="0">
                <a:solidFill>
                  <a:srgbClr val="006969"/>
                </a:solidFill>
                <a:ea typeface="Roboto Condensed" panose="02000000000000000000" pitchFamily="2" charset="0"/>
              </a:rPr>
              <a:t>(в редакции Закона Республики Беларусь от 30 декабря 2022 г. № 238-3</a:t>
            </a:r>
            <a:r>
              <a:rPr lang="ru-RU" sz="2400" i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)</a:t>
            </a:r>
          </a:p>
          <a:p>
            <a:pPr algn="ctr">
              <a:lnSpc>
                <a:spcPts val="2400"/>
              </a:lnSpc>
            </a:pPr>
            <a:r>
              <a:rPr lang="ru-RU" i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(извлечение) </a:t>
            </a:r>
            <a:endParaRPr lang="ru-RU" i="1" dirty="0">
              <a:solidFill>
                <a:srgbClr val="006969"/>
              </a:solidFill>
              <a:ea typeface="Roboto Condensed" panose="02000000000000000000" pitchFamily="2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2D8BB68C-18E1-418C-A28D-82290E718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08771" y="2649634"/>
            <a:ext cx="11268075" cy="407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endParaRPr lang="ru-RU" dirty="0" smtClean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1. Органы государственной статистики имеют право:</a:t>
            </a:r>
            <a:endParaRPr lang="ru-RU" b="1" dirty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1.5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solidFill>
                  <a:srgbClr val="006969"/>
                </a:solidFill>
                <a:effectLst/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организовывать </a:t>
            </a:r>
            <a:r>
              <a:rPr lang="ru-RU" b="1" dirty="0">
                <a:solidFill>
                  <a:srgbClr val="006969"/>
                </a:solidFill>
                <a:effectLst/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и проводить государственные статистические наблюдения;</a:t>
            </a:r>
            <a:endParaRPr lang="ru-RU" b="1" i="0" dirty="0">
              <a:solidFill>
                <a:srgbClr val="006969"/>
              </a:solidFill>
              <a:effectLst/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1.6 </a:t>
            </a:r>
            <a:r>
              <a:rPr lang="ru-RU" b="1" i="1" dirty="0" smtClean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получать </a:t>
            </a:r>
            <a:r>
              <a:rPr lang="ru-RU" b="1" i="1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на безвозмездной основе</a:t>
            </a:r>
            <a:r>
              <a:rPr lang="ru-RU" b="1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,</a:t>
            </a:r>
            <a:r>
              <a:rPr lang="ru-RU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 если иное не установлено законодательством, от респондентов </a:t>
            </a:r>
            <a:r>
              <a:rPr lang="ru-RU" b="1" i="1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первичные статистические данные,</a:t>
            </a:r>
            <a:r>
              <a:rPr lang="ru-RU" b="1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в том числе информацию, распространение и (или) предоставление которой ограничено, </a:t>
            </a:r>
            <a:r>
              <a:rPr lang="ru-RU" b="1" i="1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в объеме и сроки, указанные в формах государственных статистических наблюдений</a:t>
            </a:r>
            <a:r>
              <a:rPr lang="ru-RU" b="1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; </a:t>
            </a:r>
            <a:endParaRPr lang="ru-RU" altLang="ru-RU" b="1" dirty="0">
              <a:solidFill>
                <a:srgbClr val="DEA900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1.8 </a:t>
            </a:r>
            <a:r>
              <a:rPr lang="ru-RU" b="1" i="1" dirty="0" smtClean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проверять </a:t>
            </a:r>
            <a:r>
              <a:rPr lang="ru-RU" b="1" i="1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достоверность первичных статистических данных</a:t>
            </a:r>
            <a:r>
              <a:rPr lang="ru-RU" b="1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путем сопоставления их с данными первичных учетных и иных документов, посещать с этой целью территорию и помещения (кроме жилых) государственных органов, иных организаций (за исключением организаций, которые в соответствии с международными договорами Республики Беларусь пользуются дипломатическим иммунитетом), их обособленных подразделений, а также индивидуальных предпринимателей, получать сведения из баз (банков) данных проверяемых субъектов</a:t>
            </a: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;</a:t>
            </a:r>
          </a:p>
          <a:p>
            <a:pPr algn="just" eaLnBrk="1" hangingPunct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1.9 </a:t>
            </a:r>
            <a:r>
              <a:rPr lang="ru-RU" b="1" i="1" dirty="0" smtClean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требовать </a:t>
            </a:r>
            <a:r>
              <a:rPr lang="ru-RU" b="1" i="1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и получать </a:t>
            </a:r>
            <a:r>
              <a:rPr lang="ru-RU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от респондента необходимые разъяснения, </a:t>
            </a:r>
            <a:r>
              <a:rPr lang="ru-RU" b="1" i="1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документы (их копии) и иные материалы</a:t>
            </a:r>
            <a:r>
              <a:rPr lang="ru-RU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 при организации и проведении государственных статистических наблюдений, формировании официальной статистической информации и (или) в случае выявления искажений в данных государственной статистической </a:t>
            </a:r>
            <a:r>
              <a:rPr lang="ru-RU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отчетности.</a:t>
            </a:r>
            <a:endParaRPr lang="ru-RU" b="1" dirty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buClr>
                <a:srgbClr val="FF0000"/>
              </a:buClr>
            </a:pPr>
            <a:endParaRPr lang="ru-RU" dirty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FB26CB-CDDB-4EEE-A897-D0F0B79B7CBA}"/>
              </a:ext>
            </a:extLst>
          </p:cNvPr>
          <p:cNvSpPr txBox="1"/>
          <p:nvPr/>
        </p:nvSpPr>
        <p:spPr>
          <a:xfrm>
            <a:off x="93378" y="2249524"/>
            <a:ext cx="11214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Статья 10. Права и обязанности органов 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государственной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статистики</a:t>
            </a:r>
            <a:endParaRPr lang="ru-RU" sz="2000" b="1" dirty="0">
              <a:solidFill>
                <a:srgbClr val="006969"/>
              </a:solidFill>
              <a:ea typeface="Roboto Condensed" panose="02000000000000000000" pitchFamily="2" charset="0"/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0707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0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80082"/>
            <a:ext cx="620360" cy="613020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2D8BB68C-18E1-418C-A28D-82290E718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93378" y="1216196"/>
            <a:ext cx="11394234" cy="500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326" y="849392"/>
            <a:ext cx="10810337" cy="1635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Закон Республики Беларусь</a:t>
            </a:r>
          </a:p>
          <a:p>
            <a:pPr algn="ctr">
              <a:lnSpc>
                <a:spcPts val="2400"/>
              </a:lnSpc>
            </a:pPr>
            <a:r>
              <a:rPr lang="ru-RU" sz="2800" i="1" dirty="0">
                <a:solidFill>
                  <a:srgbClr val="006969"/>
                </a:solidFill>
                <a:ea typeface="Roboto Condensed" panose="02000000000000000000" pitchFamily="2" charset="0"/>
              </a:rPr>
              <a:t>от 28 ноября 2004 г.</a:t>
            </a:r>
            <a:endParaRPr lang="ru-RU" sz="2800" dirty="0">
              <a:solidFill>
                <a:srgbClr val="006969"/>
              </a:solidFill>
              <a:ea typeface="Roboto Condensed" panose="02000000000000000000" pitchFamily="2" charset="0"/>
            </a:endParaRPr>
          </a:p>
          <a:p>
            <a:pPr algn="ctr">
              <a:lnSpc>
                <a:spcPts val="24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«О государственной статистике»</a:t>
            </a:r>
          </a:p>
          <a:p>
            <a:pPr algn="ctr">
              <a:lnSpc>
                <a:spcPts val="2400"/>
              </a:lnSpc>
            </a:pPr>
            <a:r>
              <a:rPr lang="ru-RU" sz="2400" i="1" dirty="0">
                <a:solidFill>
                  <a:srgbClr val="006969"/>
                </a:solidFill>
                <a:ea typeface="Roboto Condensed" panose="02000000000000000000" pitchFamily="2" charset="0"/>
              </a:rPr>
              <a:t>(в редакции Закона Республики Беларусь от 30 декабря 2022 г. № 238-3)</a:t>
            </a:r>
          </a:p>
          <a:p>
            <a:pPr algn="ctr">
              <a:lnSpc>
                <a:spcPts val="2400"/>
              </a:lnSpc>
            </a:pPr>
            <a:r>
              <a:rPr lang="ru-RU" i="1" dirty="0">
                <a:solidFill>
                  <a:srgbClr val="006969"/>
                </a:solidFill>
                <a:ea typeface="Roboto Condensed" panose="02000000000000000000" pitchFamily="2" charset="0"/>
              </a:rPr>
              <a:t>(извлечение)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FB26CB-CDDB-4EEE-A897-D0F0B79B7CBA}"/>
              </a:ext>
            </a:extLst>
          </p:cNvPr>
          <p:cNvSpPr txBox="1"/>
          <p:nvPr/>
        </p:nvSpPr>
        <p:spPr>
          <a:xfrm>
            <a:off x="178042" y="2434874"/>
            <a:ext cx="11129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Статья 12. Права и обязанности респондентов</a:t>
            </a:r>
            <a:endParaRPr lang="ru-RU" sz="2000" b="1" dirty="0">
              <a:solidFill>
                <a:srgbClr val="006969"/>
              </a:solidFill>
              <a:ea typeface="Roboto Condensed" panose="02000000000000000000" pitchFamily="2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2D8BB68C-18E1-418C-A28D-82290E718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108771" y="2834984"/>
            <a:ext cx="11268075" cy="387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rgbClr val="FF0000"/>
              </a:buClr>
            </a:pPr>
            <a:endParaRPr lang="ru-RU" dirty="0" smtClean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2. Респонденты обязаны: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2.1 представлять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при проведении государственных статистических наблюдений на</a:t>
            </a:r>
            <a:r>
              <a:rPr lang="ru-RU" altLang="ru-RU" b="1" i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безвозмездной основе, если иное не установлено законодательством, первичные статистические </a:t>
            </a: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данные </a:t>
            </a:r>
            <a:r>
              <a:rPr lang="ru-RU" altLang="ru-RU" b="1" i="1" spc="-10" dirty="0" smtClean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в </a:t>
            </a:r>
            <a:r>
              <a:rPr lang="ru-RU" altLang="ru-RU" b="1" i="1" spc="-10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порядке, установленном </a:t>
            </a:r>
            <a:r>
              <a:rPr lang="ru-RU" b="1" i="1" spc="-10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республиканским органом государственного управления в области государственной статистики</a:t>
            </a:r>
            <a:r>
              <a:rPr lang="ru-RU" altLang="ru-RU" b="1" i="1" spc="-10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;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2.2 представлять </a:t>
            </a:r>
            <a:r>
              <a:rPr lang="ru-RU" altLang="ru-RU" b="1" i="1" spc="-10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достоверные</a:t>
            </a:r>
            <a:r>
              <a:rPr lang="ru-RU" altLang="ru-RU" b="1" spc="-10" dirty="0">
                <a:solidFill>
                  <a:srgbClr val="FFC000"/>
                </a:solidFill>
                <a:latin typeface="+mn-lt"/>
                <a:ea typeface="Roboto Condensed" panose="02000000000000000000" pitchFamily="2" charset="0"/>
              </a:rPr>
              <a:t>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первичные статистические данные в объеме, сроки и адреса, указанные </a:t>
            </a: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/>
            </a:r>
            <a:b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в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формах государственных статистических наблюдений, </a:t>
            </a:r>
            <a:r>
              <a:rPr lang="ru-RU" altLang="ru-RU" b="1" i="1" spc="-10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за подписями лиц, ответственных за составление </a:t>
            </a:r>
            <a:r>
              <a:rPr lang="ru-RU" altLang="ru-RU" b="1" i="1" spc="-10" dirty="0" smtClean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/>
            </a:r>
            <a:br>
              <a:rPr lang="ru-RU" altLang="ru-RU" b="1" i="1" spc="-10" dirty="0" smtClean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altLang="ru-RU" b="1" i="1" spc="-10" dirty="0" smtClean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и </a:t>
            </a:r>
            <a:r>
              <a:rPr lang="ru-RU" altLang="ru-RU" b="1" i="1" spc="-10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представление этих данных</a:t>
            </a:r>
            <a:r>
              <a:rPr lang="ru-RU" altLang="ru-RU" b="1" spc="-10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,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если подписание предусмотрено формой государственного статистического наблюдения;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2.3</a:t>
            </a:r>
            <a:r>
              <a:rPr lang="ru-RU" altLang="ru-RU" b="1" i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</a:t>
            </a: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вносить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в порядке, установленном </a:t>
            </a:r>
            <a:r>
              <a:rPr lang="ru-RU" b="1" i="1" spc="-10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республиканским органом государственного управления в области государственной статистики</a:t>
            </a:r>
            <a:r>
              <a:rPr lang="ru-RU" altLang="ru-RU" b="1" i="1" spc="-10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,</a:t>
            </a:r>
            <a:r>
              <a:rPr lang="ru-RU" altLang="ru-RU" b="1" i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исправления в данные государственной статистической отчетности в случаях </a:t>
            </a: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/>
            </a:r>
            <a:b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их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искажения;</a:t>
            </a:r>
          </a:p>
          <a:p>
            <a:pPr algn="just" eaLnBrk="1" hangingPunct="1"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</a:pP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2.4</a:t>
            </a:r>
            <a:r>
              <a:rPr lang="ru-RU" altLang="ru-RU" b="1" i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 </a:t>
            </a:r>
            <a:r>
              <a:rPr lang="ru-RU" altLang="ru-RU" b="1" i="1" spc="-10" dirty="0" smtClean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выполнять </a:t>
            </a:r>
            <a:r>
              <a:rPr lang="ru-RU" altLang="ru-RU" b="1" i="1" spc="-10" dirty="0">
                <a:solidFill>
                  <a:srgbClr val="DEA900"/>
                </a:solidFill>
                <a:latin typeface="+mn-lt"/>
                <a:ea typeface="Roboto Condensed" panose="02000000000000000000" pitchFamily="2" charset="0"/>
              </a:rPr>
              <a:t>решения </a:t>
            </a:r>
            <a:r>
              <a:rPr lang="ru-RU" altLang="ru-RU" b="1" spc="-10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органов государственной статистики и государственных организаций, уполномоченных на ведение государственной статистики, принятые в пределах их </a:t>
            </a:r>
            <a:r>
              <a:rPr lang="ru-RU" altLang="ru-RU" b="1" spc="-10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компетенции.</a:t>
            </a:r>
            <a:endParaRPr lang="ru-RU" altLang="ru-RU" b="1" spc="-10" dirty="0">
              <a:solidFill>
                <a:srgbClr val="006969"/>
              </a:solidFill>
              <a:latin typeface="+mn-lt"/>
              <a:ea typeface="Roboto Condensed" panose="02000000000000000000" pitchFamily="2" charset="0"/>
            </a:endParaRPr>
          </a:p>
          <a:p>
            <a:pPr algn="just" eaLnBrk="1" hangingPunct="1">
              <a:buClr>
                <a:srgbClr val="FF0000"/>
              </a:buClr>
            </a:pPr>
            <a:r>
              <a:rPr lang="ru-RU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rgbClr val="006969"/>
              </a:solidFill>
              <a:latin typeface="+mn-lt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36005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0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80082"/>
            <a:ext cx="620360" cy="613020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23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="" xmlns:a16="http://schemas.microsoft.com/office/drawing/2014/main" id="{2D8BB68C-18E1-418C-A28D-82290E7189FC}"/>
              </a:ext>
            </a:extLst>
          </p:cNvPr>
          <p:cNvSpPr>
            <a:spLocks noChangeArrowheads="1"/>
          </p:cNvSpPr>
          <p:nvPr/>
        </p:nvSpPr>
        <p:spPr bwMode="black">
          <a:xfrm>
            <a:off x="93378" y="1216196"/>
            <a:ext cx="11394234" cy="500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ru-RU" sz="2000" b="1" dirty="0">
              <a:solidFill>
                <a:srgbClr val="006969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83657" y="856097"/>
            <a:ext cx="8606972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Кодекс Республики Беларусь </a:t>
            </a: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06969"/>
                </a:solidFill>
                <a:ea typeface="Roboto Condensed" panose="02000000000000000000" pitchFamily="2" charset="0"/>
              </a:rPr>
              <a:t>об административных правонарушениях </a:t>
            </a:r>
          </a:p>
          <a:p>
            <a:pPr algn="ctr"/>
            <a:r>
              <a:rPr lang="ru-RU" sz="2800" i="1" dirty="0">
                <a:solidFill>
                  <a:srgbClr val="006969"/>
                </a:solidFill>
                <a:ea typeface="Roboto Condensed" panose="02000000000000000000" pitchFamily="2" charset="0"/>
              </a:rPr>
              <a:t>(от 6 января 2021 г. № 91-З)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D90CAD-DC59-46BF-8273-9A88AE92A5AC}"/>
              </a:ext>
            </a:extLst>
          </p:cNvPr>
          <p:cNvSpPr txBox="1"/>
          <p:nvPr/>
        </p:nvSpPr>
        <p:spPr>
          <a:xfrm>
            <a:off x="155816" y="2068737"/>
            <a:ext cx="11173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  <a:t>Статья 24.12. Нарушение порядка представления данных государственной статистической отчетности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A17BBB8-FE9E-4133-B095-94BC8279A685}"/>
              </a:ext>
            </a:extLst>
          </p:cNvPr>
          <p:cNvSpPr/>
          <p:nvPr/>
        </p:nvSpPr>
        <p:spPr>
          <a:xfrm>
            <a:off x="93378" y="3137419"/>
            <a:ext cx="112985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1. Представление </a:t>
            </a:r>
            <a:r>
              <a:rPr lang="ru-RU" sz="2000" b="1" i="1" u="sng" dirty="0">
                <a:solidFill>
                  <a:srgbClr val="DEA900"/>
                </a:solidFill>
                <a:ea typeface="Roboto Condensed" panose="02000000000000000000" pitchFamily="2" charset="0"/>
              </a:rPr>
              <a:t>должностным лицом и (или) иным уполномоченным лицом</a:t>
            </a:r>
            <a:r>
              <a:rPr lang="ru-RU" sz="2000" b="1" dirty="0">
                <a:solidFill>
                  <a:srgbClr val="DEA900"/>
                </a:solidFill>
                <a:ea typeface="Roboto Condensed" panose="02000000000000000000" pitchFamily="2" charset="0"/>
              </a:rPr>
              <a:t>,</a:t>
            </a:r>
            <a:r>
              <a:rPr lang="ru-RU" sz="2000" b="1" dirty="0">
                <a:solidFill>
                  <a:srgbClr val="FFC000"/>
                </a:solidFill>
                <a:ea typeface="Roboto Condensed" panose="02000000000000000000" pitchFamily="2" charset="0"/>
              </a:rPr>
              <a:t> 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ответственным за составление и представление данных государственной статистической отчетности, либо индивидуальным предпринимателем искаженных данных государственной статистической отчетности, несвоевременное представление или непредставление такой отчетности </a:t>
            </a:r>
            <a:r>
              <a:rPr lang="ru-RU" sz="2000" b="1" u="sng" dirty="0">
                <a:solidFill>
                  <a:srgbClr val="006969"/>
                </a:solidFill>
                <a:ea typeface="Roboto Condensed" panose="02000000000000000000" pitchFamily="2" charset="0"/>
              </a:rPr>
              <a:t>органам государственной статистики 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– влекут наложение штрафа в размере </a:t>
            </a:r>
            <a:r>
              <a:rPr lang="ru-RU" sz="2000" b="1" i="1" u="sng" dirty="0">
                <a:solidFill>
                  <a:srgbClr val="DEA900"/>
                </a:solidFill>
                <a:ea typeface="Roboto Condensed" panose="02000000000000000000" pitchFamily="2" charset="0"/>
              </a:rPr>
              <a:t>от десяти до тридцати базовых величин</a:t>
            </a:r>
            <a:r>
              <a:rPr lang="ru-RU" sz="2000" b="1" dirty="0">
                <a:solidFill>
                  <a:srgbClr val="DEA900"/>
                </a:solidFill>
                <a:ea typeface="Roboto Condensed" panose="02000000000000000000" pitchFamily="2" charset="0"/>
              </a:rPr>
              <a:t>.</a:t>
            </a:r>
          </a:p>
          <a:p>
            <a:pPr algn="just"/>
            <a:endParaRPr lang="ru-RU" sz="2000" b="1" dirty="0">
              <a:ea typeface="Roboto Condensed" panose="02000000000000000000" pitchFamily="2" charset="0"/>
            </a:endParaRPr>
          </a:p>
          <a:p>
            <a:pPr algn="just"/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2. Те же деяния, совершенные </a:t>
            </a:r>
            <a:r>
              <a:rPr lang="ru-RU" sz="2000" b="1" i="1" u="sng" dirty="0">
                <a:solidFill>
                  <a:srgbClr val="DEA900"/>
                </a:solidFill>
                <a:ea typeface="Roboto Condensed" panose="02000000000000000000" pitchFamily="2" charset="0"/>
              </a:rPr>
              <a:t>повторно в течение одного года </a:t>
            </a:r>
            <a:r>
              <a:rPr lang="ru-RU" sz="2000" b="1" dirty="0">
                <a:solidFill>
                  <a:srgbClr val="006969"/>
                </a:solidFill>
                <a:ea typeface="Roboto Condensed" panose="02000000000000000000" pitchFamily="2" charset="0"/>
              </a:rPr>
              <a:t>после наложения административного взыскания за такие же нарушения, – влекут наложение штрафа в размере </a:t>
            </a:r>
            <a:r>
              <a:rPr lang="ru-RU" sz="2000" b="1" i="1" u="sng" dirty="0">
                <a:solidFill>
                  <a:srgbClr val="DEA900"/>
                </a:solidFill>
                <a:ea typeface="Roboto Condensed" panose="02000000000000000000" pitchFamily="2" charset="0"/>
              </a:rPr>
              <a:t>от тридцати до пятидесяти базовых величин</a:t>
            </a:r>
            <a:r>
              <a:rPr lang="ru-RU" sz="2000" b="1" dirty="0">
                <a:solidFill>
                  <a:srgbClr val="DEA900"/>
                </a:solidFill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4480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4545F52-811D-47B9-875C-4C76C3A5B39B}"/>
              </a:ext>
            </a:extLst>
          </p:cNvPr>
          <p:cNvSpPr txBox="1"/>
          <p:nvPr/>
        </p:nvSpPr>
        <p:spPr>
          <a:xfrm>
            <a:off x="0" y="893216"/>
            <a:ext cx="1148761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Приказ </a:t>
            </a:r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  <a:t>Национального статистического комитета Республики Беларусь</a:t>
            </a:r>
            <a:b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</a:br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  <a:t>«Об утверждении критериев оценки степени риска для отбора проверяемых субъектов </a:t>
            </a:r>
            <a:r>
              <a:rPr lang="ru-RU" sz="24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при </a:t>
            </a:r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  <a:t>проведении выборочной проверки»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15 </a:t>
            </a:r>
            <a:r>
              <a:rPr lang="ru-RU" sz="2400" b="1" dirty="0">
                <a:solidFill>
                  <a:srgbClr val="006969"/>
                </a:solidFill>
                <a:ea typeface="Roboto Condensed" panose="02000000000000000000" pitchFamily="2" charset="0"/>
              </a:rPr>
              <a:t>февраля 2018 г. № </a:t>
            </a:r>
            <a:r>
              <a:rPr lang="ru-RU" sz="2400" b="1" dirty="0" smtClean="0">
                <a:solidFill>
                  <a:srgbClr val="006969"/>
                </a:solidFill>
                <a:ea typeface="Roboto Condensed" panose="02000000000000000000" pitchFamily="2" charset="0"/>
              </a:rPr>
              <a:t>39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a typeface="Roboto Condensed" panose="02000000000000000000" pitchFamily="2" charset="0"/>
              </a:rPr>
              <a:t>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a typeface="Roboto Condensed" panose="02000000000000000000" pitchFamily="2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E5B6A9BD-CE98-48E7-8EAA-677AC40F2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544" y="2063029"/>
            <a:ext cx="958415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2400" b="1" dirty="0">
                <a:solidFill>
                  <a:srgbClr val="7030A0"/>
                </a:solidFill>
              </a:rPr>
              <a:t>https://www.belstat.gov.by</a:t>
            </a:r>
            <a:endParaRPr lang="ru-RU" altLang="ru-RU" sz="2400" b="1" dirty="0">
              <a:solidFill>
                <a:srgbClr val="7030A0"/>
              </a:solidFill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4"/>
          <a:srcRect l="1239" t="17428" r="2990" b="3319"/>
          <a:stretch/>
        </p:blipFill>
        <p:spPr bwMode="auto">
          <a:xfrm>
            <a:off x="970545" y="2550520"/>
            <a:ext cx="9584155" cy="391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Прямоугольник: скругленные углы 17">
            <a:extLst>
              <a:ext uri="{FF2B5EF4-FFF2-40B4-BE49-F238E27FC236}">
                <a16:creationId xmlns="" xmlns:a16="http://schemas.microsoft.com/office/drawing/2014/main" id="{FC2EC47F-17CC-4821-A1D9-5BD185347C9A}"/>
              </a:ext>
            </a:extLst>
          </p:cNvPr>
          <p:cNvSpPr/>
          <p:nvPr/>
        </p:nvSpPr>
        <p:spPr>
          <a:xfrm>
            <a:off x="2757714" y="4036500"/>
            <a:ext cx="1973944" cy="18853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9741AF3B-3CE1-48FB-ADDC-2D0612CEAD7B}"/>
              </a:ext>
            </a:extLst>
          </p:cNvPr>
          <p:cNvSpPr/>
          <p:nvPr/>
        </p:nvSpPr>
        <p:spPr>
          <a:xfrm>
            <a:off x="5958646" y="3368746"/>
            <a:ext cx="1483820" cy="3977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75920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63097" y="947731"/>
            <a:ext cx="9927293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3000" b="1" dirty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Критерии оценки степени риска для отбора </a:t>
            </a:r>
            <a:r>
              <a:rPr lang="ru-RU" sz="3000" b="1" dirty="0" smtClean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проверяемых субъектов при </a:t>
            </a:r>
            <a:r>
              <a:rPr lang="ru-RU" sz="3000" b="1" dirty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проведении выборочной </a:t>
            </a:r>
            <a:r>
              <a:rPr lang="ru-RU" sz="3000" b="1" dirty="0" smtClean="0">
                <a:solidFill>
                  <a:srgbClr val="006969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проверки</a:t>
            </a:r>
            <a:endParaRPr lang="ru-RU" sz="30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9917" y="1680239"/>
            <a:ext cx="107061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4335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969"/>
                </a:solidFill>
                <a:effectLst/>
                <a:ea typeface="Calibri" pitchFamily="34" charset="0"/>
                <a:cs typeface="Times New Roman" pitchFamily="18" charset="0"/>
              </a:rPr>
              <a:t>Общие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6969"/>
                </a:solidFill>
                <a:effectLst/>
                <a:ea typeface="Calibri" pitchFamily="34" charset="0"/>
                <a:cs typeface="Times New Roman" pitchFamily="18" charset="0"/>
              </a:rPr>
              <a:t>для всех форм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969"/>
                </a:solidFill>
                <a:effectLst/>
                <a:ea typeface="Calibri" pitchFamily="34" charset="0"/>
                <a:cs typeface="Times New Roman" pitchFamily="18" charset="0"/>
              </a:rPr>
              <a:t>государственной статистической отчетности критерии оценки степени риска для отбора проверяемых субъектов при проведении выборочной проверки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969"/>
              </a:solidFill>
              <a:effectLst/>
              <a:cs typeface="Arial" pitchFamily="34" charset="0"/>
            </a:endParaRPr>
          </a:p>
        </p:txBody>
      </p:sp>
      <p:sp>
        <p:nvSpPr>
          <p:cNvPr id="16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80" y="2388125"/>
            <a:ext cx="8827773" cy="306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9917" y="5438686"/>
            <a:ext cx="10479584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ts val="1700"/>
              </a:lnSpc>
              <a:buFontTx/>
              <a:buAutoNum type="arabicPeriod"/>
              <a:defRPr/>
            </a:pPr>
            <a:endParaRPr lang="ru-RU" altLang="ru-RU" dirty="0">
              <a:solidFill>
                <a:srgbClr val="1D528D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algn="just">
              <a:lnSpc>
                <a:spcPts val="1500"/>
              </a:lnSpc>
              <a:defRPr/>
            </a:pPr>
            <a:r>
              <a:rPr lang="ru-RU" altLang="ru-RU" sz="1400" dirty="0">
                <a:ea typeface="Calibri" pitchFamily="34" charset="0"/>
                <a:cs typeface="Arial" charset="0"/>
              </a:rPr>
              <a:t>*</a:t>
            </a:r>
            <a:r>
              <a:rPr lang="ru-RU" altLang="ru-RU" sz="1400" dirty="0">
                <a:latin typeface="Roboto Condensed" charset="0"/>
                <a:ea typeface="Roboto Condensed" charset="0"/>
                <a:cs typeface="Arial" charset="0"/>
              </a:rPr>
              <a:t>При повторном применении критериев 1.1 и 1.2 по соответствующей форме государственной статистической отчетности за соответствующий отчетный период по каждому факту </a:t>
            </a:r>
            <a:r>
              <a:rPr lang="ru-RU" altLang="ru-RU" sz="1400" dirty="0" smtClean="0">
                <a:latin typeface="Roboto Condensed" charset="0"/>
                <a:ea typeface="Roboto Condensed" charset="0"/>
                <a:cs typeface="Arial" charset="0"/>
              </a:rPr>
              <a:t>начисляется</a:t>
            </a:r>
            <a:r>
              <a:rPr lang="en-US" altLang="ru-RU" sz="1400" dirty="0" smtClean="0">
                <a:latin typeface="Roboto Condensed" charset="0"/>
                <a:ea typeface="Roboto Condensed" charset="0"/>
                <a:cs typeface="Arial" charset="0"/>
              </a:rPr>
              <a:t> </a:t>
            </a:r>
            <a:r>
              <a:rPr lang="ru-RU" altLang="ru-RU" sz="1400" dirty="0" smtClean="0">
                <a:latin typeface="Roboto Condensed" charset="0"/>
                <a:ea typeface="Roboto Condensed" charset="0"/>
                <a:cs typeface="Arial" charset="0"/>
              </a:rPr>
              <a:t>по </a:t>
            </a:r>
            <a:r>
              <a:rPr lang="ru-RU" altLang="ru-RU" sz="1400" dirty="0">
                <a:latin typeface="Roboto Condensed" charset="0"/>
                <a:ea typeface="Roboto Condensed" charset="0"/>
                <a:cs typeface="Arial" charset="0"/>
              </a:rPr>
              <a:t>0,1 балла.</a:t>
            </a:r>
          </a:p>
          <a:p>
            <a:pPr algn="just">
              <a:lnSpc>
                <a:spcPts val="1500"/>
              </a:lnSpc>
              <a:defRPr/>
            </a:pPr>
            <a:r>
              <a:rPr lang="ru-RU" altLang="ru-RU" sz="1400" dirty="0">
                <a:latin typeface="Roboto Condensed" charset="0"/>
                <a:ea typeface="Roboto Condensed" charset="0"/>
                <a:cs typeface="Arial" charset="0"/>
              </a:rPr>
              <a:t>**При втором и последующем применении критериев 1.3 и 1.4 по соответствующей форме государственной статистической отчетности за соответствующий отчетный период по каждому факту </a:t>
            </a:r>
            <a:r>
              <a:rPr lang="ru-RU" altLang="ru-RU" sz="1400" dirty="0" smtClean="0">
                <a:latin typeface="Roboto Condensed" charset="0"/>
                <a:ea typeface="Roboto Condensed" charset="0"/>
                <a:cs typeface="Arial" charset="0"/>
              </a:rPr>
              <a:t>начисляется</a:t>
            </a:r>
            <a:r>
              <a:rPr lang="en-US" altLang="ru-RU" sz="1400" dirty="0" smtClean="0">
                <a:latin typeface="Roboto Condensed" charset="0"/>
                <a:ea typeface="Roboto Condensed" charset="0"/>
                <a:cs typeface="Arial" charset="0"/>
              </a:rPr>
              <a:t> </a:t>
            </a:r>
            <a:r>
              <a:rPr lang="ru-RU" altLang="ru-RU" sz="1400" dirty="0" smtClean="0">
                <a:latin typeface="Roboto Condensed" charset="0"/>
                <a:ea typeface="Roboto Condensed" charset="0"/>
                <a:cs typeface="Arial" charset="0"/>
              </a:rPr>
              <a:t>по </a:t>
            </a:r>
            <a:r>
              <a:rPr lang="ru-RU" altLang="ru-RU" sz="1400" dirty="0">
                <a:latin typeface="Roboto Condensed" charset="0"/>
                <a:ea typeface="Roboto Condensed" charset="0"/>
                <a:cs typeface="Arial" charset="0"/>
              </a:rPr>
              <a:t>0,1 балла.</a:t>
            </a:r>
          </a:p>
        </p:txBody>
      </p:sp>
    </p:spTree>
    <p:extLst>
      <p:ext uri="{BB962C8B-B14F-4D97-AF65-F5344CB8AC3E}">
        <p14:creationId xmlns:p14="http://schemas.microsoft.com/office/powerpoint/2010/main" val="22426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36" y="0"/>
            <a:ext cx="12197136" cy="422910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3311433" y="4331427"/>
            <a:ext cx="5838723" cy="471055"/>
            <a:chOff x="3317811" y="4369527"/>
            <a:chExt cx="5838723" cy="471055"/>
          </a:xfrm>
        </p:grpSpPr>
        <p:sp>
          <p:nvSpPr>
            <p:cNvPr id="7" name="Заголовок 4"/>
            <p:cNvSpPr txBox="1">
              <a:spLocks/>
            </p:cNvSpPr>
            <p:nvPr/>
          </p:nvSpPr>
          <p:spPr>
            <a:xfrm>
              <a:off x="3508476" y="4369527"/>
              <a:ext cx="5648058" cy="47105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Roboto Condensed" panose="020B0604020202020204" charset="0"/>
                </a:rPr>
                <a:t>Главное статистическое управление Витебской области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7811" y="4450062"/>
              <a:ext cx="241574" cy="265842"/>
            </a:xfrm>
            <a:prstGeom prst="rect">
              <a:avLst/>
            </a:prstGeom>
          </p:spPr>
        </p:pic>
      </p:grpSp>
      <p:sp>
        <p:nvSpPr>
          <p:cNvPr id="9" name="Заголовок 4"/>
          <p:cNvSpPr txBox="1">
            <a:spLocks/>
          </p:cNvSpPr>
          <p:nvPr/>
        </p:nvSpPr>
        <p:spPr>
          <a:xfrm>
            <a:off x="3149673" y="5237915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2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1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0</a:t>
            </a:r>
            <a:r>
              <a:rPr lang="en-US" sz="15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015</a:t>
            </a:r>
            <a:r>
              <a:rPr lang="ru-RU" sz="15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, </a:t>
            </a: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г. </a:t>
            </a:r>
            <a:r>
              <a:rPr lang="ru-RU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Витебск, ул. Ленина, 10а</a:t>
            </a:r>
            <a:endParaRPr lang="ru-RU" sz="15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3082998" y="5693415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+375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212 23 60 80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3149673" y="6068257"/>
            <a:ext cx="5648058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vitebsk@belstat.gov.by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9011243-C351-4F59-9920-F57BF214E4F2}"/>
              </a:ext>
            </a:extLst>
          </p:cNvPr>
          <p:cNvSpPr/>
          <p:nvPr/>
        </p:nvSpPr>
        <p:spPr>
          <a:xfrm>
            <a:off x="438151" y="393231"/>
            <a:ext cx="1138237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По вопросам заполнения формы 1-тур (размещение)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можно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обращаться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в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отдел статистики ТЭК и услуг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Главного статистического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управления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Витебской  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области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по телефонам:</a:t>
            </a:r>
            <a:endParaRPr lang="ru-RU" sz="2800" b="1" dirty="0">
              <a:solidFill>
                <a:schemeClr val="bg1"/>
              </a:solidFill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(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0212</a:t>
            </a:r>
            <a:r>
              <a:rPr lang="ru-RU" sz="2800" b="1" dirty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) </a:t>
            </a: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25 00 63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ru-RU" sz="2800" b="1" dirty="0" smtClean="0">
                <a:solidFill>
                  <a:schemeClr val="bg1"/>
                </a:solidFill>
                <a:ea typeface="Roboto Condensed" panose="02000000000000000000" pitchFamily="2" charset="0"/>
                <a:cs typeface="Arial" panose="020B0604020202020204" pitchFamily="34" charset="0"/>
              </a:rPr>
              <a:t>(0212) 43 69 74</a:t>
            </a:r>
            <a:endParaRPr lang="ru-RU" sz="2800" b="1" dirty="0">
              <a:solidFill>
                <a:schemeClr val="accent5"/>
              </a:solidFill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03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2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2838" y="1664232"/>
            <a:ext cx="38753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6969"/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БЛАНКИ И УКАЗАНИЯ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63610" y="3018476"/>
            <a:ext cx="38882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2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Официальный сайт Национального </a:t>
            </a:r>
            <a:r>
              <a:rPr lang="ru-RU" sz="2200" b="1" kern="0" dirty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статистического комитета </a:t>
            </a:r>
            <a:r>
              <a:rPr lang="ru-RU" sz="22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/>
            </a:r>
            <a:br>
              <a:rPr lang="ru-RU" sz="22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</a:br>
            <a:r>
              <a:rPr lang="ru-RU" sz="2200" b="1" kern="0" dirty="0" smtClean="0">
                <a:solidFill>
                  <a:srgbClr val="006969"/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Республики Беларусь</a:t>
            </a:r>
            <a:r>
              <a:rPr lang="ru-RU" sz="2200" b="1" kern="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ea typeface="Roboto Condensed" panose="020B0604020202020204" charset="0"/>
                <a:cs typeface="Calibri" pitchFamily="34" charset="0"/>
              </a:rPr>
              <a:t> </a:t>
            </a:r>
            <a:r>
              <a:rPr lang="en-US" sz="2200" b="1" u="sng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</a:rPr>
              <a:t>http</a:t>
            </a:r>
            <a:r>
              <a:rPr lang="en-US" sz="2200" b="1" u="sng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  <a:t>//</a:t>
            </a:r>
            <a:r>
              <a:rPr lang="en-US" sz="2200" b="1" u="sng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Roboto Condensed" panose="02000000000000000000" pitchFamily="2" charset="0"/>
                <a:cs typeface="Calibri" pitchFamily="34" charset="0"/>
                <a:sym typeface="Wingdings" pitchFamily="2" charset="2"/>
              </a:rPr>
              <a:t>www.belstat.gov.by</a:t>
            </a:r>
            <a:endParaRPr lang="en-US" sz="2200" b="1" u="sng" dirty="0">
              <a:solidFill>
                <a:schemeClr val="accent1">
                  <a:lumMod val="75000"/>
                </a:schemeClr>
              </a:solidFill>
              <a:latin typeface="Calibri" pitchFamily="34" charset="0"/>
              <a:ea typeface="Roboto Condensed" panose="02000000000000000000" pitchFamily="2" charset="0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4"/>
          <a:srcRect l="11154" t="7705" r="1766" b="11394"/>
          <a:stretch/>
        </p:blipFill>
        <p:spPr bwMode="auto">
          <a:xfrm>
            <a:off x="4248152" y="1194675"/>
            <a:ext cx="6899600" cy="3605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5"/>
          <a:srcRect l="3500" t="13867" r="2701" b="28518"/>
          <a:stretch/>
        </p:blipFill>
        <p:spPr bwMode="auto">
          <a:xfrm>
            <a:off x="4248152" y="4112504"/>
            <a:ext cx="6899600" cy="2383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1B9C24E7-D801-49E1-A951-0C6C21265E07}"/>
              </a:ext>
            </a:extLst>
          </p:cNvPr>
          <p:cNvSpPr/>
          <p:nvPr/>
        </p:nvSpPr>
        <p:spPr>
          <a:xfrm>
            <a:off x="5387526" y="3040545"/>
            <a:ext cx="1577594" cy="3884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Прямоугольник 1"/>
          <p:cNvSpPr/>
          <p:nvPr/>
        </p:nvSpPr>
        <p:spPr>
          <a:xfrm>
            <a:off x="4248152" y="1194674"/>
            <a:ext cx="6899600" cy="5301633"/>
          </a:xfrm>
          <a:prstGeom prst="rect">
            <a:avLst/>
          </a:prstGeom>
          <a:noFill/>
          <a:ln>
            <a:solidFill>
              <a:srgbClr val="006969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9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15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9240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20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227650" y="862646"/>
            <a:ext cx="9144000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n-lt"/>
                <a:ea typeface="Roboto Condensed" panose="02000000000000000000" pitchFamily="2" charset="0"/>
              </a:rPr>
              <a:t>Вниманию респондента</a:t>
            </a:r>
            <a:r>
              <a:rPr lang="en-US" sz="3200" b="1" dirty="0" smtClean="0">
                <a:solidFill>
                  <a:srgbClr val="C00000"/>
                </a:solidFill>
                <a:latin typeface="+mn-lt"/>
                <a:ea typeface="Roboto Condensed" panose="02000000000000000000" pitchFamily="2" charset="0"/>
              </a:rPr>
              <a:t>!</a:t>
            </a:r>
            <a:endParaRPr lang="ru-RU" sz="3200" b="1" dirty="0">
              <a:solidFill>
                <a:srgbClr val="C00000"/>
              </a:solidFill>
              <a:latin typeface="+mn-lt"/>
              <a:ea typeface="Roboto Condensed" panose="020000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4" y="2457341"/>
            <a:ext cx="6525081" cy="41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84447" y="1521685"/>
            <a:ext cx="11030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Постановлением Национального комитета Республики Беларусь от 18.07.2025 № 49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утвержден новый бланк формы 1-тур (размещение) и указания по ее заполнению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24700" y="3222514"/>
            <a:ext cx="4076700" cy="1251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b="1" dirty="0" smtClean="0">
                <a:solidFill>
                  <a:srgbClr val="006969"/>
                </a:solidFill>
              </a:rPr>
              <a:t>Отчет представляется раз в год.</a:t>
            </a:r>
            <a:br>
              <a:rPr lang="ru-RU" b="1" dirty="0" smtClean="0">
                <a:solidFill>
                  <a:srgbClr val="006969"/>
                </a:solidFill>
              </a:rPr>
            </a:br>
            <a:endParaRPr lang="ru-RU" b="1" dirty="0" smtClean="0">
              <a:solidFill>
                <a:srgbClr val="006969"/>
              </a:solidFill>
            </a:endParaRPr>
          </a:p>
          <a:p>
            <a:pPr algn="ctr">
              <a:spcAft>
                <a:spcPts val="400"/>
              </a:spcAft>
            </a:pPr>
            <a:r>
              <a:rPr lang="en-US" b="1" dirty="0" smtClean="0">
                <a:solidFill>
                  <a:srgbClr val="006969"/>
                </a:solidFill>
                <a:ea typeface="Roboto Condensed" panose="020B0604020202020204" charset="0"/>
              </a:rPr>
              <a:t>C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рок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представления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за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2025 г. -  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20 </a:t>
            </a:r>
            <a:r>
              <a:rPr lang="ru-RU" b="1" dirty="0">
                <a:solidFill>
                  <a:srgbClr val="006969"/>
                </a:solidFill>
                <a:ea typeface="Roboto Condensed" panose="020B0604020202020204" charset="0"/>
              </a:rPr>
              <a:t>января 2026 г</a:t>
            </a:r>
            <a:r>
              <a:rPr lang="ru-RU" b="1" dirty="0" smtClean="0">
                <a:solidFill>
                  <a:srgbClr val="006969"/>
                </a:solidFill>
                <a:ea typeface="Roboto Condensed" panose="020B0604020202020204" charset="0"/>
              </a:rPr>
              <a:t>.</a:t>
            </a:r>
            <a:endParaRPr lang="ru-RU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1B9C24E7-D801-49E1-A951-0C6C21265E07}"/>
              </a:ext>
            </a:extLst>
          </p:cNvPr>
          <p:cNvSpPr/>
          <p:nvPr/>
        </p:nvSpPr>
        <p:spPr>
          <a:xfrm>
            <a:off x="5504603" y="4825192"/>
            <a:ext cx="1041134" cy="2563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1B9C24E7-D801-49E1-A951-0C6C21265E07}"/>
              </a:ext>
            </a:extLst>
          </p:cNvPr>
          <p:cNvSpPr/>
          <p:nvPr/>
        </p:nvSpPr>
        <p:spPr>
          <a:xfrm>
            <a:off x="2650800" y="3952908"/>
            <a:ext cx="2003615" cy="4933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1B9C24E7-D801-49E1-A951-0C6C21265E07}"/>
              </a:ext>
            </a:extLst>
          </p:cNvPr>
          <p:cNvSpPr/>
          <p:nvPr/>
        </p:nvSpPr>
        <p:spPr>
          <a:xfrm>
            <a:off x="4029075" y="4446264"/>
            <a:ext cx="1145907" cy="335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50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5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4845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700" y="797657"/>
            <a:ext cx="6167888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ru-RU" sz="2500" b="1" dirty="0" smtClean="0">
                <a:solidFill>
                  <a:srgbClr val="CC0000"/>
                </a:solidFill>
              </a:rPr>
              <a:t>Обратить внимание на изменения структуры таблиц Разделов 1-2. </a:t>
            </a:r>
          </a:p>
          <a:p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1588" y="4943386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600" b="1" dirty="0">
                <a:solidFill>
                  <a:srgbClr val="C00000"/>
                </a:solidFill>
                <a:ea typeface="Roboto Condensed" panose="020B0604020202020204" charset="0"/>
              </a:rPr>
              <a:t>ВАЖНО! </a:t>
            </a:r>
            <a:r>
              <a:rPr lang="ru-RU" b="1" dirty="0" smtClean="0">
                <a:solidFill>
                  <a:srgbClr val="C00000"/>
                </a:solidFill>
                <a:ea typeface="Roboto Condensed" panose="020B060402020202020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a typeface="Roboto Condensed" panose="020B0604020202020204" charset="0"/>
              </a:rPr>
            </a:br>
            <a:r>
              <a:rPr lang="ru-RU" b="1" dirty="0" smtClean="0">
                <a:solidFill>
                  <a:srgbClr val="C00000"/>
                </a:solidFill>
                <a:ea typeface="Roboto Condensed" panose="020B0604020202020204" charset="0"/>
              </a:rPr>
              <a:t>Отчет составляется по </a:t>
            </a:r>
            <a:r>
              <a:rPr lang="ru-RU" sz="2400" b="1" u="sng" dirty="0" smtClean="0">
                <a:solidFill>
                  <a:srgbClr val="C00000"/>
                </a:solidFill>
                <a:ea typeface="Roboto Condensed" panose="020B0604020202020204" charset="0"/>
              </a:rPr>
              <a:t>всем</a:t>
            </a:r>
            <a:r>
              <a:rPr lang="ru-RU" b="1" dirty="0" smtClean="0">
                <a:solidFill>
                  <a:srgbClr val="C00000"/>
                </a:solidFill>
                <a:ea typeface="Roboto Condensed" panose="020B0604020202020204" charset="0"/>
              </a:rPr>
              <a:t> коллективным </a:t>
            </a:r>
            <a:br>
              <a:rPr lang="ru-RU" b="1" dirty="0" smtClean="0">
                <a:solidFill>
                  <a:srgbClr val="C00000"/>
                </a:solidFill>
                <a:ea typeface="Roboto Condensed" panose="020B0604020202020204" charset="0"/>
              </a:rPr>
            </a:br>
            <a:r>
              <a:rPr lang="ru-RU" b="1" dirty="0" smtClean="0">
                <a:solidFill>
                  <a:srgbClr val="C00000"/>
                </a:solidFill>
                <a:ea typeface="Roboto Condensed" panose="020B0604020202020204" charset="0"/>
              </a:rPr>
              <a:t>и </a:t>
            </a:r>
            <a:r>
              <a:rPr lang="ru-RU" b="1" dirty="0">
                <a:solidFill>
                  <a:srgbClr val="C00000"/>
                </a:solidFill>
                <a:ea typeface="Roboto Condensed" panose="020B0604020202020204" charset="0"/>
              </a:rPr>
              <a:t>индивидуальным</a:t>
            </a:r>
            <a:r>
              <a:rPr lang="ru-RU" b="1" dirty="0" smtClean="0">
                <a:solidFill>
                  <a:srgbClr val="C00000"/>
                </a:solidFill>
                <a:ea typeface="Roboto Condensed" panose="020B0604020202020204" charset="0"/>
              </a:rPr>
              <a:t> средствам размещения, находящимся </a:t>
            </a:r>
            <a:r>
              <a:rPr lang="ru-RU" b="1" dirty="0">
                <a:solidFill>
                  <a:srgbClr val="C00000"/>
                </a:solidFill>
                <a:ea typeface="Roboto Condensed" panose="020B0604020202020204" charset="0"/>
              </a:rPr>
              <a:t>на </a:t>
            </a:r>
            <a:r>
              <a:rPr lang="ru-RU" b="1" u="sng" dirty="0">
                <a:solidFill>
                  <a:srgbClr val="C00000"/>
                </a:solidFill>
                <a:ea typeface="Roboto Condensed" panose="020B0604020202020204" charset="0"/>
              </a:rPr>
              <a:t>одной</a:t>
            </a:r>
            <a:r>
              <a:rPr lang="ru-RU" b="1" dirty="0">
                <a:solidFill>
                  <a:srgbClr val="C00000"/>
                </a:solidFill>
                <a:ea typeface="Roboto Condensed" panose="020B060402020202020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a typeface="Roboto Condensed" panose="020B0604020202020204" charset="0"/>
              </a:rPr>
              <a:t>территории!</a:t>
            </a:r>
            <a:endParaRPr lang="ru-RU" b="1" dirty="0">
              <a:solidFill>
                <a:srgbClr val="C00000"/>
              </a:solidFill>
              <a:ea typeface="Roboto Condensed" panose="020B060402020202020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3" y="953782"/>
            <a:ext cx="4788147" cy="288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24" y="1723105"/>
            <a:ext cx="6035439" cy="314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3" y="3839341"/>
            <a:ext cx="4788147" cy="276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6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91225" y="793101"/>
            <a:ext cx="9144000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Форму 1</a:t>
            </a:r>
            <a:r>
              <a:rPr lang="en-US" sz="32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-</a:t>
            </a:r>
            <a:r>
              <a:rPr lang="ru-RU" sz="32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тур (размещение) представляют:</a:t>
            </a:r>
            <a:endParaRPr lang="ru-RU" sz="3200" b="1" dirty="0">
              <a:solidFill>
                <a:srgbClr val="006969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074" y="1460438"/>
            <a:ext cx="11088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400" b="1" dirty="0">
                <a:solidFill>
                  <a:srgbClr val="DEA900"/>
                </a:solidFill>
              </a:rPr>
              <a:t>юридические лица, обособленные подразделения юридических лиц</a:t>
            </a:r>
            <a:r>
              <a:rPr lang="ru-RU" sz="2400" b="1" dirty="0">
                <a:solidFill>
                  <a:srgbClr val="006969"/>
                </a:solidFill>
              </a:rPr>
              <a:t>,</a:t>
            </a:r>
            <a:r>
              <a:rPr lang="ru-RU" sz="2400" b="1" dirty="0">
                <a:solidFill>
                  <a:srgbClr val="DEA900"/>
                </a:solidFill>
              </a:rPr>
              <a:t> </a:t>
            </a:r>
            <a:r>
              <a:rPr lang="ru-RU" sz="2400" b="1" dirty="0">
                <a:solidFill>
                  <a:srgbClr val="006969"/>
                </a:solidFill>
              </a:rPr>
              <a:t>предоставляющие услуги гостиниц и аналогичных средств размещения, санаторно-курортные и оздоровительные услуги (далее − услуги коллективных средств размещения), услуги по временному размещению в индивидуальных средствах размещения (далее – услуги индивидуальных средств размещения).</a:t>
            </a:r>
            <a:endParaRPr lang="ru-RU" sz="2400" dirty="0">
              <a:solidFill>
                <a:srgbClr val="006969"/>
              </a:solidFill>
            </a:endParaRPr>
          </a:p>
        </p:txBody>
      </p:sp>
      <p:sp>
        <p:nvSpPr>
          <p:cNvPr id="13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5" y="3756455"/>
            <a:ext cx="3347467" cy="236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31" y="3759639"/>
            <a:ext cx="3577473" cy="236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3357" y="3756455"/>
            <a:ext cx="3340137" cy="2360139"/>
          </a:xfrm>
          <a:prstGeom prst="rect">
            <a:avLst/>
          </a:prstGeom>
          <a:noFill/>
          <a:ln>
            <a:solidFill>
              <a:srgbClr val="006969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42231" y="3756455"/>
            <a:ext cx="3577473" cy="2360139"/>
          </a:xfrm>
          <a:prstGeom prst="rect">
            <a:avLst/>
          </a:prstGeom>
          <a:noFill/>
          <a:ln>
            <a:solidFill>
              <a:srgbClr val="006969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94" y="3759640"/>
            <a:ext cx="3544837" cy="236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604894" y="3752337"/>
            <a:ext cx="3544838" cy="2360139"/>
          </a:xfrm>
          <a:prstGeom prst="rect">
            <a:avLst/>
          </a:prstGeom>
          <a:noFill/>
          <a:ln>
            <a:solidFill>
              <a:srgbClr val="006969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4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07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2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80360" y="889044"/>
            <a:ext cx="9381974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К коллективным средствам размещения </a:t>
            </a:r>
            <a:r>
              <a:rPr lang="ru-RU" sz="32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относятся</a:t>
            </a:r>
            <a:endParaRPr lang="ru-RU" sz="3200" b="1" dirty="0">
              <a:solidFill>
                <a:srgbClr val="006969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8902" y="1609185"/>
            <a:ext cx="111534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600" b="1" dirty="0">
                <a:solidFill>
                  <a:srgbClr val="006969"/>
                </a:solidFill>
                <a:ea typeface="Roboto Condensed" panose="020B0604020202020204" charset="0"/>
              </a:rPr>
              <a:t>гостиницы и аналогичные средства размещения, специализированные средства размещения (санатории, профилактории, пансионаты, дома отдыха, базы отдыха, кемпинги и прочие), предоставляющие места для краткосрочного проживания лицам, прибывшим в поездки с деловыми, коммерческими целями, для оздоровления и отдыха и по другим причинам.</a:t>
            </a:r>
            <a:endParaRPr lang="ru-RU" sz="2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95982" y="4353276"/>
            <a:ext cx="9814223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К индивидуальным средствам размещения </a:t>
            </a:r>
            <a:r>
              <a:rPr lang="ru-RU" sz="32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относятся</a:t>
            </a:r>
            <a:endParaRPr lang="ru-RU" sz="3200" b="1" dirty="0">
              <a:solidFill>
                <a:srgbClr val="006969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673" y="5015752"/>
            <a:ext cx="110722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600" b="1" dirty="0">
                <a:solidFill>
                  <a:srgbClr val="006969"/>
                </a:solidFill>
                <a:ea typeface="Roboto Condensed" panose="020B0604020202020204" charset="0"/>
              </a:rPr>
              <a:t>квартиры, комнаты в квартирах, дома, сельские усадьбы, коттеджи, сдаваемые внаем, аренду.</a:t>
            </a:r>
            <a:endParaRPr lang="ru-RU" sz="2600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5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08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722055" y="1382286"/>
            <a:ext cx="104083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>
                <a:solidFill>
                  <a:srgbClr val="DEA900"/>
                </a:solidFill>
                <a:ea typeface="Roboto Condensed" panose="020B0604020202020204" charset="0"/>
              </a:rPr>
              <a:t>Юридические лица, обособленные подразделения юридических лиц, предоставляющие </a:t>
            </a:r>
            <a:r>
              <a:rPr lang="ru-RU" sz="2600" b="1" dirty="0">
                <a:solidFill>
                  <a:srgbClr val="006969"/>
                </a:solidFill>
                <a:ea typeface="Roboto Condensed" panose="020B0604020202020204" charset="0"/>
              </a:rPr>
              <a:t>услуги коллективных и (или) индивидуальных средств размещения, в структуре которых имеются средства размещения, расположенные на другой территории (район области, город областного подчинения, город Минск), составляют отдельный отчет по всем средствам размещения, находящимся в пределах одной территории, при этом в графе 3 реквизита «Сведения о респонденте» указывается фактическое место нахождения данных средств размещения (наименование района, города областного подчинения, город Минск</a:t>
            </a:r>
            <a:r>
              <a:rPr lang="ru-RU" sz="2600" b="1" dirty="0" smtClean="0">
                <a:solidFill>
                  <a:srgbClr val="006969"/>
                </a:solidFill>
                <a:ea typeface="Roboto Condensed" panose="020B0604020202020204" charset="0"/>
              </a:rPr>
              <a:t>).</a:t>
            </a:r>
          </a:p>
        </p:txBody>
      </p:sp>
      <p:sp>
        <p:nvSpPr>
          <p:cNvPr id="46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0249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09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10805" y="931438"/>
            <a:ext cx="5528355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Отчет заполняется на основании</a:t>
            </a:r>
            <a:r>
              <a:rPr lang="en-US" sz="3000" b="1" dirty="0" smtClean="0">
                <a:solidFill>
                  <a:srgbClr val="006969"/>
                </a:solidFill>
                <a:latin typeface="+mn-lt"/>
                <a:ea typeface="Roboto Condensed" panose="02000000000000000000" pitchFamily="2" charset="0"/>
              </a:rPr>
              <a:t>:</a:t>
            </a:r>
            <a:endParaRPr lang="ru-RU" sz="3000" b="1" dirty="0">
              <a:solidFill>
                <a:srgbClr val="006969"/>
              </a:solidFill>
              <a:latin typeface="+mn-lt"/>
              <a:ea typeface="Roboto Condensed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539" y="1732251"/>
            <a:ext cx="57578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6969"/>
                </a:solidFill>
                <a:ea typeface="Roboto Condensed" panose="020B0604020202020204" charset="0"/>
              </a:rPr>
              <a:t>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B0604020202020204" charset="0"/>
              </a:rPr>
              <a:t>технических паспортов</a:t>
            </a:r>
            <a:endParaRPr lang="en-US" sz="2000" b="1" dirty="0" smtClean="0">
              <a:solidFill>
                <a:srgbClr val="006969"/>
              </a:solidFill>
              <a:ea typeface="Roboto Condensed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6969"/>
                </a:solidFill>
                <a:ea typeface="Roboto Condensed" panose="020B0604020202020204" charset="0"/>
              </a:rPr>
              <a:t> </a:t>
            </a:r>
            <a:r>
              <a:rPr lang="ru-RU" sz="2000" b="1" dirty="0">
                <a:solidFill>
                  <a:srgbClr val="006969"/>
                </a:solidFill>
                <a:ea typeface="Roboto Condensed" panose="020B0604020202020204" charset="0"/>
              </a:rPr>
              <a:t>регистрационных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B0604020202020204" charset="0"/>
              </a:rPr>
              <a:t>карточек</a:t>
            </a:r>
            <a:endParaRPr lang="en-US" sz="2000" b="1" dirty="0" smtClean="0">
              <a:solidFill>
                <a:srgbClr val="006969"/>
              </a:solidFill>
              <a:ea typeface="Roboto Condensed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6969"/>
                </a:solidFill>
                <a:ea typeface="Roboto Condensed" panose="020B0604020202020204" charset="0"/>
              </a:rPr>
              <a:t> </a:t>
            </a:r>
            <a:r>
              <a:rPr lang="ru-RU" sz="2000" b="1" dirty="0">
                <a:solidFill>
                  <a:srgbClr val="006969"/>
                </a:solidFill>
                <a:ea typeface="Roboto Condensed" panose="020B0604020202020204" charset="0"/>
              </a:rPr>
              <a:t>путевок на санаторно-курортное лечение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B0604020202020204" charset="0"/>
              </a:rPr>
              <a:t/>
            </a:r>
            <a:br>
              <a:rPr lang="ru-RU" sz="2000" b="1" dirty="0" smtClean="0">
                <a:solidFill>
                  <a:srgbClr val="006969"/>
                </a:solidFill>
                <a:ea typeface="Roboto Condensed" panose="020B0604020202020204" charset="0"/>
              </a:rPr>
            </a:br>
            <a:r>
              <a:rPr lang="ru-RU" sz="2000" b="1" dirty="0" smtClean="0">
                <a:solidFill>
                  <a:srgbClr val="006969"/>
                </a:solidFill>
                <a:ea typeface="Roboto Condensed" panose="020B0604020202020204" charset="0"/>
              </a:rPr>
              <a:t>и оздоровление</a:t>
            </a:r>
            <a:endParaRPr lang="en-US" sz="2000" b="1" dirty="0" smtClean="0">
              <a:solidFill>
                <a:srgbClr val="006969"/>
              </a:solidFill>
              <a:ea typeface="Roboto Condensed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6969"/>
                </a:solidFill>
                <a:ea typeface="Roboto Condensed" panose="020B0604020202020204" charset="0"/>
              </a:rPr>
              <a:t> </a:t>
            </a:r>
            <a:r>
              <a:rPr lang="ru-RU" sz="2000" b="1" dirty="0">
                <a:solidFill>
                  <a:srgbClr val="006969"/>
                </a:solidFill>
                <a:ea typeface="Roboto Condensed" panose="020B0604020202020204" charset="0"/>
              </a:rPr>
              <a:t>журнала регистрации обслуженных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B0604020202020204" charset="0"/>
              </a:rPr>
              <a:t>лиц</a:t>
            </a:r>
            <a:endParaRPr lang="en-US" sz="2000" b="1" dirty="0" smtClean="0">
              <a:solidFill>
                <a:srgbClr val="006969"/>
              </a:solidFill>
              <a:ea typeface="Roboto Condensed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6969"/>
                </a:solidFill>
                <a:ea typeface="Roboto Condensed" panose="020B0604020202020204" charset="0"/>
              </a:rPr>
              <a:t> </a:t>
            </a:r>
            <a:r>
              <a:rPr lang="ru-RU" sz="2000" b="1" dirty="0">
                <a:solidFill>
                  <a:srgbClr val="006969"/>
                </a:solidFill>
                <a:ea typeface="Roboto Condensed" panose="020B0604020202020204" charset="0"/>
              </a:rPr>
              <a:t>квитанций об оплате оказанных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B0604020202020204" charset="0"/>
              </a:rPr>
              <a:t>услуг</a:t>
            </a:r>
            <a:endParaRPr lang="en-US" sz="2000" b="1" dirty="0" smtClean="0">
              <a:solidFill>
                <a:srgbClr val="006969"/>
              </a:solidFill>
              <a:ea typeface="Roboto Condensed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6969"/>
                </a:solidFill>
                <a:ea typeface="Roboto Condensed" panose="020B0604020202020204" charset="0"/>
              </a:rPr>
              <a:t> </a:t>
            </a:r>
            <a:r>
              <a:rPr lang="ru-RU" sz="2000" b="1" dirty="0">
                <a:solidFill>
                  <a:srgbClr val="006969"/>
                </a:solidFill>
                <a:ea typeface="Roboto Condensed" panose="020B0604020202020204" charset="0"/>
              </a:rPr>
              <a:t>актов оказанных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B0604020202020204" charset="0"/>
              </a:rPr>
              <a:t>услуг</a:t>
            </a:r>
            <a:endParaRPr lang="en-US" sz="2000" b="1" dirty="0" smtClean="0">
              <a:solidFill>
                <a:srgbClr val="006969"/>
              </a:solidFill>
              <a:ea typeface="Roboto Condensed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6969"/>
                </a:solidFill>
                <a:ea typeface="Roboto Condensed" panose="020B0604020202020204" charset="0"/>
              </a:rPr>
              <a:t> </a:t>
            </a:r>
            <a:r>
              <a:rPr lang="ru-RU" sz="2000" b="1" dirty="0">
                <a:solidFill>
                  <a:srgbClr val="006969"/>
                </a:solidFill>
                <a:ea typeface="Roboto Condensed" panose="020B0604020202020204" charset="0"/>
              </a:rPr>
              <a:t>актов сертификационной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B0604020202020204" charset="0"/>
              </a:rPr>
              <a:t>проверки</a:t>
            </a:r>
            <a:endParaRPr lang="en-US" sz="2000" b="1" dirty="0" smtClean="0">
              <a:solidFill>
                <a:srgbClr val="006969"/>
              </a:solidFill>
              <a:ea typeface="Roboto Condensed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6969"/>
                </a:solidFill>
                <a:ea typeface="Roboto Condensed" panose="020B0604020202020204" charset="0"/>
              </a:rPr>
              <a:t> </a:t>
            </a:r>
            <a:r>
              <a:rPr lang="ru-RU" sz="2000" b="1" dirty="0">
                <a:solidFill>
                  <a:srgbClr val="006969"/>
                </a:solidFill>
                <a:ea typeface="Roboto Condensed" panose="020B0604020202020204" charset="0"/>
              </a:rPr>
              <a:t>договоров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B0604020202020204" charset="0"/>
              </a:rPr>
              <a:t>найма, </a:t>
            </a:r>
            <a:r>
              <a:rPr lang="ru-RU" sz="2000" b="1" dirty="0">
                <a:solidFill>
                  <a:srgbClr val="006969"/>
                </a:solidFill>
                <a:ea typeface="Roboto Condensed" panose="020B0604020202020204" charset="0"/>
              </a:rPr>
              <a:t>аренды жилых помещений, заключенных с физическими и юридическими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B0604020202020204" charset="0"/>
              </a:rPr>
              <a:t>лицами</a:t>
            </a:r>
            <a:endParaRPr lang="en-US" sz="2000" b="1" dirty="0" smtClean="0">
              <a:solidFill>
                <a:srgbClr val="006969"/>
              </a:solidFill>
              <a:ea typeface="Roboto Condensed" panose="020B060402020202020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6969"/>
                </a:solidFill>
                <a:ea typeface="Roboto Condensed" panose="020B0604020202020204" charset="0"/>
              </a:rPr>
              <a:t>других </a:t>
            </a:r>
            <a:r>
              <a:rPr lang="ru-RU" sz="2000" b="1" dirty="0">
                <a:solidFill>
                  <a:srgbClr val="006969"/>
                </a:solidFill>
                <a:ea typeface="Roboto Condensed" panose="020B0604020202020204" charset="0"/>
              </a:rPr>
              <a:t>первичных учетных и иных </a:t>
            </a:r>
            <a:r>
              <a:rPr lang="ru-RU" sz="2000" b="1" dirty="0" smtClean="0">
                <a:solidFill>
                  <a:srgbClr val="006969"/>
                </a:solidFill>
                <a:ea typeface="Roboto Condensed" panose="020B0604020202020204" charset="0"/>
              </a:rPr>
              <a:t>документов</a:t>
            </a:r>
            <a:endParaRPr lang="ru-RU" sz="2000" b="1" dirty="0">
              <a:solidFill>
                <a:srgbClr val="006969"/>
              </a:solidFill>
              <a:ea typeface="Roboto Condensed" panose="020B0604020202020204" charset="0"/>
            </a:endParaRPr>
          </a:p>
        </p:txBody>
      </p:sp>
      <p:sp>
        <p:nvSpPr>
          <p:cNvPr id="23" name="Заголовок 4"/>
          <p:cNvSpPr txBox="1">
            <a:spLocks/>
          </p:cNvSpPr>
          <p:nvPr/>
        </p:nvSpPr>
        <p:spPr>
          <a:xfrm>
            <a:off x="1149886" y="180082"/>
            <a:ext cx="455422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Национальный статистический комитет Республики Беларусь</a:t>
            </a:r>
            <a:b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</a:b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Главное статистическое управление </a:t>
            </a:r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Витебской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 Condensed" panose="02000000000000000000" pitchFamily="2" charset="0"/>
              </a:rPr>
              <a:t>области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707284" y="700593"/>
            <a:ext cx="5339342" cy="66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700" b="1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Примеры</a:t>
            </a:r>
            <a:r>
              <a:rPr lang="en-US" sz="2700" b="1" dirty="0" smtClean="0">
                <a:solidFill>
                  <a:schemeClr val="bg1"/>
                </a:solidFill>
                <a:latin typeface="+mn-lt"/>
                <a:ea typeface="Roboto Condensed" panose="02000000000000000000" pitchFamily="2" charset="0"/>
              </a:rPr>
              <a:t>:</a:t>
            </a:r>
            <a:endParaRPr lang="ru-RU" sz="2700" b="1" dirty="0">
              <a:solidFill>
                <a:schemeClr val="bg1"/>
              </a:solidFill>
              <a:latin typeface="+mn-lt"/>
              <a:ea typeface="Roboto Condensed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29" y="1256539"/>
            <a:ext cx="3488252" cy="245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358" y="3920948"/>
            <a:ext cx="2444578" cy="255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380" y="3920949"/>
            <a:ext cx="2583754" cy="255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632829" y="1240064"/>
            <a:ext cx="3488252" cy="2475757"/>
          </a:xfrm>
          <a:prstGeom prst="rect">
            <a:avLst/>
          </a:prstGeom>
          <a:noFill/>
          <a:ln>
            <a:solidFill>
              <a:srgbClr val="006969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70358" y="3920948"/>
            <a:ext cx="2444578" cy="2550074"/>
          </a:xfrm>
          <a:prstGeom prst="rect">
            <a:avLst/>
          </a:prstGeom>
          <a:noFill/>
          <a:ln>
            <a:solidFill>
              <a:srgbClr val="006969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376954" y="3920949"/>
            <a:ext cx="2609179" cy="2550074"/>
          </a:xfrm>
          <a:prstGeom prst="rect">
            <a:avLst/>
          </a:prstGeom>
          <a:noFill/>
          <a:ln>
            <a:solidFill>
              <a:srgbClr val="006969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4598</TotalTime>
  <Words>1667</Words>
  <Application>Microsoft Office PowerPoint</Application>
  <PresentationFormat>Произвольный</PresentationFormat>
  <Paragraphs>190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 порядке составления  и представления государственной статистической отчетности  по форме 1-тур (размещение)  «Отчет о средствах размещения»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Маркович Оксана Николаевна</cp:lastModifiedBy>
  <cp:revision>319</cp:revision>
  <dcterms:created xsi:type="dcterms:W3CDTF">2024-01-02T12:50:44Z</dcterms:created>
  <dcterms:modified xsi:type="dcterms:W3CDTF">2025-12-11T12:33:01Z</dcterms:modified>
</cp:coreProperties>
</file>