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21"/>
  </p:handoutMasterIdLst>
  <p:sldIdLst>
    <p:sldId id="256" r:id="rId3"/>
    <p:sldId id="384" r:id="rId4"/>
    <p:sldId id="350" r:id="rId5"/>
    <p:sldId id="403" r:id="rId6"/>
    <p:sldId id="386" r:id="rId7"/>
    <p:sldId id="385" r:id="rId8"/>
    <p:sldId id="390" r:id="rId9"/>
    <p:sldId id="405" r:id="rId10"/>
    <p:sldId id="406" r:id="rId11"/>
    <p:sldId id="407" r:id="rId12"/>
    <p:sldId id="408" r:id="rId13"/>
    <p:sldId id="409" r:id="rId14"/>
    <p:sldId id="411" r:id="rId15"/>
    <p:sldId id="412" r:id="rId16"/>
    <p:sldId id="398" r:id="rId17"/>
    <p:sldId id="392" r:id="rId18"/>
    <p:sldId id="394" r:id="rId19"/>
    <p:sldId id="393" r:id="rId20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CDCD"/>
    <a:srgbClr val="AC0000"/>
    <a:srgbClr val="C00000"/>
    <a:srgbClr val="8E0000"/>
    <a:srgbClr val="0BAD86"/>
    <a:srgbClr val="FF1919"/>
    <a:srgbClr val="FF5D5D"/>
    <a:srgbClr val="9A9600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17" autoAdjust="0"/>
    <p:restoredTop sz="94660"/>
  </p:normalViewPr>
  <p:slideViewPr>
    <p:cSldViewPr snapToGrid="0">
      <p:cViewPr>
        <p:scale>
          <a:sx n="90" d="100"/>
          <a:sy n="90" d="100"/>
        </p:scale>
        <p:origin x="-94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32C-4EDC-4F66-96A8-02E18BAFD27A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372F-E3EB-44BA-9DAC-F837E7E9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-respondent@belstat.gov.b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00036" y="717192"/>
            <a:ext cx="584022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06" y="3215704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3581106" y="2964180"/>
            <a:ext cx="6446813" cy="2407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1-ТОРГ (ОБЩЕПИТ) </a:t>
            </a:r>
            <a:br>
              <a:rPr lang="ru-RU" sz="28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«ОТЧЕТ ОБ ОБЩЕСТВЕННОМ ПИТАНИИ»</a:t>
            </a:r>
          </a:p>
          <a:p>
            <a:endParaRPr lang="ru-RU" sz="24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984662" y="5527677"/>
            <a:ext cx="1965960" cy="553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951" y="1030147"/>
            <a:ext cx="985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Внимание! </a:t>
            </a:r>
            <a:r>
              <a:rPr lang="ru-RU" sz="2400" b="1" dirty="0">
                <a:latin typeface="Arial Narrow" panose="020B0606020202030204" pitchFamily="34" charset="0"/>
              </a:rPr>
              <a:t>Все строки в таблице 2</a:t>
            </a:r>
            <a:r>
              <a:rPr lang="ru-RU" sz="2400" b="1" spc="-70" dirty="0">
                <a:latin typeface="Arial Narrow" panose="020B0606020202030204" pitchFamily="34" charset="0"/>
              </a:rPr>
              <a:t> </a:t>
            </a:r>
            <a:r>
              <a:rPr lang="ru-RU" sz="2400" b="1" spc="-5" dirty="0">
                <a:latin typeface="Arial Narrow" panose="020B0606020202030204" pitchFamily="34" charset="0"/>
              </a:rPr>
              <a:t>заполняются</a:t>
            </a:r>
            <a:endParaRPr lang="ru-RU" sz="2400" b="1" dirty="0">
              <a:latin typeface="Arial Narrow" panose="020B0606020202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из строки 01 </a:t>
            </a:r>
            <a:r>
              <a:rPr lang="ru-RU" sz="2400" b="1" dirty="0">
                <a:latin typeface="Arial Narrow" panose="020B0606020202030204" pitchFamily="34" charset="0"/>
              </a:rPr>
              <a:t>«Товарооборот общественного питания –</a:t>
            </a:r>
            <a:r>
              <a:rPr lang="ru-RU" sz="2400" b="1" spc="-185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всего»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251" y="1969180"/>
            <a:ext cx="6481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04770" algn="ctr">
              <a:lnSpc>
                <a:spcPct val="100000"/>
              </a:lnSpc>
            </a:pP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lang="ru-RU" sz="1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R="2604770" algn="ctr">
              <a:lnSpc>
                <a:spcPct val="100000"/>
              </a:lnSpc>
            </a:pP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ТОВАРООБОРОТ ОБЩЕСТВЕННОГО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</a:p>
          <a:p>
            <a:pPr marR="2604770" algn="ctr">
              <a:lnSpc>
                <a:spcPct val="100000"/>
              </a:lnSpc>
            </a:pP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sz="1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lang="ru-RU" sz="1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</a:t>
            </a: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знаком после</a:t>
            </a:r>
            <a:r>
              <a:rPr lang="ru-RU" sz="1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запятой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704134"/>
              </p:ext>
            </p:extLst>
          </p:nvPr>
        </p:nvGraphicFramePr>
        <p:xfrm>
          <a:off x="375139" y="3005480"/>
          <a:ext cx="6937567" cy="2314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6831"/>
                <a:gridCol w="957371"/>
                <a:gridCol w="1913365"/>
              </a:tblGrid>
              <a:tr h="326454">
                <a:tc>
                  <a:txBody>
                    <a:bodyPr/>
                    <a:lstStyle/>
                    <a:p>
                      <a:pPr marL="895350">
                        <a:lnSpc>
                          <a:spcPts val="940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8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40"/>
                        </a:lnSpc>
                      </a:pPr>
                      <a:r>
                        <a:rPr sz="850" spc="-30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5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строки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4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отчетный</a:t>
                      </a:r>
                      <a:r>
                        <a:rPr sz="8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248">
                <a:tc>
                  <a:txBody>
                    <a:bodyPr/>
                    <a:lstStyle/>
                    <a:p>
                      <a:pPr marL="635" algn="ctr">
                        <a:lnSpc>
                          <a:spcPts val="94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Б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4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93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Из товарооборота общественного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питания:</a:t>
                      </a: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776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продано за наличный</a:t>
                      </a:r>
                      <a:r>
                        <a:rPr sz="85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расчет</a:t>
                      </a: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50" spc="5" dirty="0">
                          <a:latin typeface="Times New Roman"/>
                          <a:cs typeface="Times New Roman"/>
                        </a:rPr>
                        <a:t>06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1581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продано вне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объекта общественного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питания по</a:t>
                      </a:r>
                      <a:r>
                        <a:rPr sz="85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заказам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50" spc="5" dirty="0">
                          <a:latin typeface="Times New Roman"/>
                          <a:cs typeface="Times New Roman"/>
                        </a:rPr>
                        <a:t>08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6923">
                <a:tc>
                  <a:txBody>
                    <a:bodyPr/>
                    <a:lstStyle/>
                    <a:p>
                      <a:pPr marL="224790" marR="5035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продано юридическим лицам и</a:t>
                      </a:r>
                      <a:r>
                        <a:rPr sz="85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индивидуальным  предпринимателям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50" spc="5" dirty="0">
                          <a:latin typeface="Times New Roman"/>
                          <a:cs typeface="Times New Roman"/>
                        </a:rPr>
                        <a:t>09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66613" y="2058340"/>
            <a:ext cx="3298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>
                <a:latin typeface="Arial Narrow"/>
                <a:cs typeface="Arial Narrow"/>
              </a:rPr>
              <a:t>По стр. 06</a:t>
            </a:r>
            <a:r>
              <a:rPr lang="ru-RU" sz="1600" b="1" spc="-130" dirty="0">
                <a:latin typeface="Arial Narrow"/>
                <a:cs typeface="Arial Narrow"/>
              </a:rPr>
              <a:t> </a:t>
            </a:r>
            <a:r>
              <a:rPr lang="ru-RU" sz="1600" b="1" dirty="0">
                <a:latin typeface="Arial Narrow"/>
                <a:cs typeface="Arial Narrow"/>
              </a:rPr>
              <a:t>отражаются</a:t>
            </a:r>
            <a:endParaRPr lang="ru-RU" sz="16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данные о продаже продукции  общественного питания и</a:t>
            </a:r>
            <a:r>
              <a:rPr lang="ru-RU" sz="1600" spc="-155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товаров за наличные</a:t>
            </a:r>
            <a:r>
              <a:rPr lang="ru-RU" sz="1600" spc="-105" dirty="0" smtClean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деньги.</a:t>
            </a:r>
            <a:endParaRPr lang="ru-RU" sz="1600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6613" y="3258669"/>
            <a:ext cx="3298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>
                <a:latin typeface="Arial Narrow"/>
                <a:cs typeface="Arial Narrow"/>
              </a:rPr>
              <a:t>По стр. 06 </a:t>
            </a:r>
            <a:r>
              <a:rPr lang="ru-RU" sz="1600" b="1" spc="-5" dirty="0">
                <a:solidFill>
                  <a:srgbClr val="C00000"/>
                </a:solidFill>
                <a:latin typeface="Arial Narrow"/>
                <a:cs typeface="Arial Narrow"/>
              </a:rPr>
              <a:t>не</a:t>
            </a:r>
            <a:r>
              <a:rPr lang="ru-RU" sz="1600" b="1" spc="-1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 Narrow"/>
                <a:cs typeface="Arial Narrow"/>
              </a:rPr>
              <a:t>отражаются</a:t>
            </a:r>
            <a:endParaRPr lang="ru-RU" sz="16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данные о продаже продукции общественного  питания и товаров, </a:t>
            </a:r>
            <a:r>
              <a:rPr lang="ru-RU" sz="1600" b="1" dirty="0">
                <a:latin typeface="Arial Narrow"/>
                <a:cs typeface="Arial Narrow"/>
              </a:rPr>
              <a:t>оплаченных</a:t>
            </a:r>
            <a:r>
              <a:rPr lang="ru-RU" sz="1600" b="1" spc="-140" dirty="0">
                <a:latin typeface="Arial Narrow"/>
                <a:cs typeface="Arial Narrow"/>
              </a:rPr>
              <a:t> </a:t>
            </a:r>
            <a:r>
              <a:rPr lang="ru-RU" sz="1600" b="1" dirty="0">
                <a:latin typeface="Arial Narrow"/>
                <a:cs typeface="Arial Narrow"/>
              </a:rPr>
              <a:t>посредством </a:t>
            </a:r>
            <a:r>
              <a:rPr lang="ru-RU" sz="1600" b="1" dirty="0" smtClean="0">
                <a:latin typeface="Arial Narrow"/>
                <a:cs typeface="Arial Narrow"/>
              </a:rPr>
              <a:t>банковских </a:t>
            </a:r>
            <a:r>
              <a:rPr lang="ru-RU" sz="1600" b="1" dirty="0">
                <a:latin typeface="Arial Narrow"/>
                <a:cs typeface="Arial Narrow"/>
              </a:rPr>
              <a:t>платежных карточек </a:t>
            </a:r>
            <a:r>
              <a:rPr lang="ru-RU" sz="1600" dirty="0">
                <a:latin typeface="Arial Narrow"/>
                <a:cs typeface="Arial Narrow"/>
              </a:rPr>
              <a:t>и иными 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способами с использованием безналичной  формы</a:t>
            </a:r>
            <a:r>
              <a:rPr lang="ru-RU" sz="1600" spc="-90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расчетов.</a:t>
            </a:r>
            <a:endParaRPr lang="ru-RU" sz="1600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391" y="5451246"/>
            <a:ext cx="5341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">
              <a:lnSpc>
                <a:spcPct val="100000"/>
              </a:lnSpc>
            </a:pPr>
            <a:r>
              <a:rPr lang="ru-RU" sz="1600" b="1" dirty="0">
                <a:latin typeface="Arial Narrow"/>
                <a:cs typeface="Arial Narrow"/>
              </a:rPr>
              <a:t>По стр. 08</a:t>
            </a:r>
            <a:r>
              <a:rPr lang="ru-RU" sz="1600" b="1" spc="-130" dirty="0">
                <a:latin typeface="Arial Narrow"/>
                <a:cs typeface="Arial Narrow"/>
              </a:rPr>
              <a:t> </a:t>
            </a:r>
            <a:r>
              <a:rPr lang="ru-RU" sz="1600" b="1" dirty="0" smtClean="0">
                <a:latin typeface="Arial Narrow"/>
                <a:cs typeface="Arial Narrow"/>
              </a:rPr>
              <a:t>отражается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продажа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продукции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общественного</a:t>
            </a:r>
            <a:r>
              <a:rPr lang="ru-RU" sz="1600" spc="-180" dirty="0" smtClean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питания и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товаров </a:t>
            </a:r>
            <a:r>
              <a:rPr lang="ru-RU" sz="1600" b="1" dirty="0">
                <a:latin typeface="Arial Narrow"/>
                <a:cs typeface="Arial Narrow"/>
              </a:rPr>
              <a:t>вне объектов </a:t>
            </a:r>
            <a:r>
              <a:rPr lang="ru-RU" sz="1600" spc="-5" dirty="0">
                <a:solidFill>
                  <a:srgbClr val="252525"/>
                </a:solidFill>
                <a:latin typeface="Arial Narrow"/>
                <a:cs typeface="Arial Narrow"/>
              </a:rPr>
              <a:t>общественного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питания по</a:t>
            </a:r>
            <a:r>
              <a:rPr lang="ru-RU" sz="1600" spc="-150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заказам </a:t>
            </a:r>
            <a:r>
              <a:rPr lang="ru-RU" sz="16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населения</a:t>
            </a:r>
            <a:r>
              <a:rPr lang="ru-RU" sz="1600" b="1" dirty="0">
                <a:solidFill>
                  <a:srgbClr val="C00000"/>
                </a:solidFill>
                <a:latin typeface="Arial Narrow"/>
                <a:cs typeface="Arial Narrow"/>
              </a:rPr>
              <a:t>, </a:t>
            </a:r>
            <a:r>
              <a:rPr lang="ru-RU" sz="1600" b="1" spc="-5" dirty="0">
                <a:solidFill>
                  <a:srgbClr val="C00000"/>
                </a:solidFill>
                <a:latin typeface="Arial Narrow"/>
                <a:cs typeface="Arial Narrow"/>
              </a:rPr>
              <a:t>юридических </a:t>
            </a:r>
            <a:r>
              <a:rPr lang="ru-RU" sz="1600" b="1" dirty="0">
                <a:solidFill>
                  <a:srgbClr val="C00000"/>
                </a:solidFill>
                <a:latin typeface="Arial Narrow"/>
                <a:cs typeface="Arial Narrow"/>
              </a:rPr>
              <a:t>лиц и индивидуальных  </a:t>
            </a:r>
            <a:r>
              <a:rPr lang="ru-RU" sz="16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предпринимателей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независимо от формы</a:t>
            </a:r>
            <a:r>
              <a:rPr lang="ru-RU" sz="1600" spc="-150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оплаты.</a:t>
            </a:r>
            <a:endParaRPr lang="ru-RU" sz="16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4273" y="5437053"/>
            <a:ext cx="5694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lang="ru-RU" sz="1600" b="1" dirty="0">
                <a:latin typeface="Arial Narrow"/>
                <a:cs typeface="Arial Narrow"/>
              </a:rPr>
              <a:t>По стр. 09</a:t>
            </a:r>
            <a:r>
              <a:rPr lang="ru-RU" sz="1600" b="1" spc="-130" dirty="0">
                <a:latin typeface="Arial Narrow"/>
                <a:cs typeface="Arial Narrow"/>
              </a:rPr>
              <a:t> </a:t>
            </a:r>
            <a:r>
              <a:rPr lang="ru-RU" sz="1600" b="1" dirty="0" smtClean="0">
                <a:latin typeface="Arial Narrow"/>
                <a:cs typeface="Arial Narrow"/>
              </a:rPr>
              <a:t>отражается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продажа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продукции общественного</a:t>
            </a:r>
            <a:r>
              <a:rPr lang="ru-RU" sz="1600" spc="-175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питания 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/>
            </a:r>
            <a:b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</a:b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и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товаров </a:t>
            </a:r>
            <a:r>
              <a:rPr lang="ru-RU" sz="1600" b="1" spc="-5" dirty="0">
                <a:latin typeface="Arial Narrow"/>
                <a:cs typeface="Arial Narrow"/>
              </a:rPr>
              <a:t>юридическим </a:t>
            </a:r>
            <a:r>
              <a:rPr lang="ru-RU" sz="1600" b="1" dirty="0">
                <a:latin typeface="Arial Narrow"/>
                <a:cs typeface="Arial Narrow"/>
              </a:rPr>
              <a:t>лицам и</a:t>
            </a:r>
            <a:r>
              <a:rPr lang="ru-RU" sz="1600" b="1" spc="-125" dirty="0">
                <a:latin typeface="Arial Narrow"/>
                <a:cs typeface="Arial Narrow"/>
              </a:rPr>
              <a:t> </a:t>
            </a:r>
            <a:r>
              <a:rPr lang="ru-RU" sz="1600" b="1" dirty="0" smtClean="0">
                <a:latin typeface="Arial Narrow"/>
                <a:cs typeface="Arial Narrow"/>
              </a:rPr>
              <a:t>индивидуальным предпринимателям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в объектах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общественного</a:t>
            </a:r>
            <a:r>
              <a:rPr lang="ru-RU" sz="1600" spc="-185" dirty="0" smtClean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питания, 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/>
            </a:r>
            <a:b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</a:b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а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также вне объектов </a:t>
            </a:r>
            <a:r>
              <a:rPr lang="ru-RU" sz="1600" spc="-5" dirty="0">
                <a:solidFill>
                  <a:srgbClr val="252525"/>
                </a:solidFill>
                <a:latin typeface="Arial Narrow"/>
                <a:cs typeface="Arial Narrow"/>
              </a:rPr>
              <a:t>общественного </a:t>
            </a:r>
            <a:r>
              <a:rPr lang="ru-RU" sz="1600" dirty="0">
                <a:solidFill>
                  <a:srgbClr val="252525"/>
                </a:solidFill>
                <a:latin typeface="Arial Narrow"/>
                <a:cs typeface="Arial Narrow"/>
              </a:rPr>
              <a:t>питания по</a:t>
            </a:r>
            <a:r>
              <a:rPr lang="ru-RU" sz="1600" spc="-145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z="1600" dirty="0" smtClean="0">
                <a:solidFill>
                  <a:srgbClr val="252525"/>
                </a:solidFill>
                <a:latin typeface="Arial Narrow"/>
                <a:cs typeface="Arial Narrow"/>
              </a:rPr>
              <a:t>заказам.</a:t>
            </a:r>
            <a:endParaRPr lang="ru-RU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92574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806" y="1018572"/>
            <a:ext cx="105661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685665" algn="ctr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РАЗДЕЛ</a:t>
            </a:r>
            <a:r>
              <a:rPr lang="ru-RU" sz="1600" spc="-9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II</a:t>
            </a:r>
          </a:p>
          <a:p>
            <a:pPr marR="4688840" algn="ctr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ОБЪЕКТЫ </a:t>
            </a:r>
            <a:r>
              <a:rPr lang="ru-RU" sz="1600" spc="-5" dirty="0" smtClean="0">
                <a:latin typeface="Times New Roman"/>
                <a:cs typeface="Times New Roman"/>
              </a:rPr>
              <a:t>ОБЩЕСТВЕННОГО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latin typeface="Times New Roman"/>
                <a:cs typeface="Times New Roman"/>
              </a:rPr>
              <a:t>ПИТАНИЯ</a:t>
            </a:r>
            <a:endParaRPr lang="ru-RU" sz="1600" dirty="0">
              <a:latin typeface="Times New Roman"/>
              <a:cs typeface="Times New Roman"/>
            </a:endParaRPr>
          </a:p>
          <a:p>
            <a:pPr marR="4688840" algn="r">
              <a:lnSpc>
                <a:spcPct val="100000"/>
              </a:lnSpc>
            </a:pPr>
            <a:r>
              <a:rPr lang="ru-RU" sz="1100" spc="-5" dirty="0" smtClean="0">
                <a:latin typeface="Times New Roman"/>
                <a:cs typeface="Times New Roman"/>
              </a:rPr>
              <a:t>Таблица</a:t>
            </a:r>
            <a:r>
              <a:rPr lang="ru-RU" sz="1100" spc="-50" dirty="0" smtClean="0"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latin typeface="Times New Roman"/>
                <a:cs typeface="Times New Roman"/>
              </a:rPr>
              <a:t>3</a:t>
            </a:r>
            <a:endParaRPr lang="ru-RU" sz="11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10740"/>
              </p:ext>
            </p:extLst>
          </p:nvPr>
        </p:nvGraphicFramePr>
        <p:xfrm>
          <a:off x="383484" y="1898247"/>
          <a:ext cx="5900412" cy="428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2534"/>
                <a:gridCol w="439795"/>
                <a:gridCol w="803968"/>
                <a:gridCol w="803967"/>
                <a:gridCol w="1330148"/>
              </a:tblGrid>
              <a:tr h="439057">
                <a:tc rowSpan="2">
                  <a:txBody>
                    <a:bodyPr/>
                    <a:lstStyle/>
                    <a:p>
                      <a:pPr marL="515620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строк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состоянию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января</a:t>
                      </a:r>
                      <a:r>
                        <a:rPr sz="9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года,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следующего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отчетным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Товарооборот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2565" marR="193675" algn="ctr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за отчетный</a:t>
                      </a:r>
                      <a:r>
                        <a:rPr sz="9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тысяч</a:t>
                      </a:r>
                      <a:r>
                        <a:rPr sz="9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9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мест,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692">
                <a:tc>
                  <a:txBody>
                    <a:bodyPr/>
                    <a:lstStyle/>
                    <a:p>
                      <a:pPr marL="635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marL="34925" marR="135255">
                        <a:lnSpc>
                          <a:spcPts val="1090"/>
                        </a:lnSpc>
                        <a:spcBef>
                          <a:spcPts val="3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Объекты общественного питания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всего 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(сумма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строк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11, 13, с 15 по</a:t>
                      </a:r>
                      <a:r>
                        <a:rPr sz="900" b="1" spc="-1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22)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953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9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451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рестораны</a:t>
                      </a: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marL="377825" marR="584835">
                        <a:lnSpc>
                          <a:spcPct val="101099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рестораны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быстрого  обслуживания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8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36"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9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мини-кафе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ts val="105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8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бары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3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столовые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9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закусочные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8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буфеты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3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кафетерии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9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кофейни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7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фудтраки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иные объекты общественного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9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того: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магазины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кулинарии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летние (сезонные)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заготовочные объекты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(цеха)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24891" y="2037144"/>
            <a:ext cx="435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object 9"/>
          <p:cNvSpPr txBox="1"/>
          <p:nvPr/>
        </p:nvSpPr>
        <p:spPr>
          <a:xfrm>
            <a:off x="6573262" y="1772625"/>
            <a:ext cx="4503709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err="1" smtClean="0">
                <a:latin typeface="Arial Narrow"/>
                <a:cs typeface="Arial Narrow"/>
              </a:rPr>
              <a:t>Отражается</a:t>
            </a:r>
            <a:r>
              <a:rPr lang="ru-RU" sz="2400" b="1" spc="-5" dirty="0" smtClean="0">
                <a:latin typeface="Arial Narrow"/>
                <a:cs typeface="Arial Narrow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dirty="0" err="1" smtClean="0">
                <a:solidFill>
                  <a:srgbClr val="252525"/>
                </a:solidFill>
                <a:latin typeface="Arial Narrow"/>
                <a:cs typeface="Arial Narrow"/>
              </a:rPr>
              <a:t>количество</a:t>
            </a:r>
            <a:r>
              <a:rPr dirty="0" smtClean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252525"/>
                </a:solidFill>
                <a:latin typeface="Arial Narrow"/>
                <a:cs typeface="Arial Narrow"/>
              </a:rPr>
              <a:t>объектов </a:t>
            </a:r>
            <a:r>
              <a:rPr spc="-5" dirty="0">
                <a:solidFill>
                  <a:srgbClr val="252525"/>
                </a:solidFill>
                <a:latin typeface="Arial Narrow"/>
                <a:cs typeface="Arial Narrow"/>
              </a:rPr>
              <a:t>общественного питания,  </a:t>
            </a:r>
            <a:r>
              <a:rPr lang="ru-RU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/>
            </a:r>
            <a:br>
              <a:rPr lang="ru-RU" spc="-5" dirty="0" smtClean="0">
                <a:solidFill>
                  <a:srgbClr val="252525"/>
                </a:solidFill>
                <a:latin typeface="Arial Narrow"/>
                <a:cs typeface="Arial Narrow"/>
              </a:rPr>
            </a:br>
            <a:r>
              <a:rPr b="1" spc="-5" dirty="0" err="1" smtClean="0">
                <a:latin typeface="Arial Narrow"/>
                <a:cs typeface="Arial Narrow"/>
              </a:rPr>
              <a:t>действующих</a:t>
            </a:r>
            <a:r>
              <a:rPr b="1" spc="-5" dirty="0" smtClean="0">
                <a:latin typeface="Arial Narrow"/>
                <a:cs typeface="Arial Narrow"/>
              </a:rPr>
              <a:t> </a:t>
            </a:r>
            <a:r>
              <a:rPr b="1" spc="-5" dirty="0">
                <a:latin typeface="Arial Narrow"/>
                <a:cs typeface="Arial Narrow"/>
              </a:rPr>
              <a:t>на </a:t>
            </a:r>
            <a:r>
              <a:rPr b="1" dirty="0">
                <a:latin typeface="Arial Narrow"/>
                <a:cs typeface="Arial Narrow"/>
              </a:rPr>
              <a:t>1 </a:t>
            </a:r>
            <a:r>
              <a:rPr b="1" spc="-5" dirty="0">
                <a:latin typeface="Arial Narrow"/>
                <a:cs typeface="Arial Narrow"/>
              </a:rPr>
              <a:t>января года, </a:t>
            </a:r>
            <a:r>
              <a:rPr b="1" dirty="0" err="1" smtClean="0">
                <a:latin typeface="Arial Narrow"/>
                <a:cs typeface="Arial Narrow"/>
              </a:rPr>
              <a:t>следующего</a:t>
            </a:r>
            <a:r>
              <a:rPr lang="ru-RU" b="1" dirty="0">
                <a:latin typeface="Arial Narrow"/>
                <a:cs typeface="Arial Narrow"/>
              </a:rPr>
              <a:t> </a:t>
            </a:r>
            <a:r>
              <a:rPr lang="ru-RU" b="1" dirty="0" smtClean="0">
                <a:latin typeface="Arial Narrow"/>
                <a:cs typeface="Arial Narrow"/>
              </a:rPr>
              <a:t/>
            </a:r>
            <a:br>
              <a:rPr lang="ru-RU" b="1" dirty="0" smtClean="0">
                <a:latin typeface="Arial Narrow"/>
                <a:cs typeface="Arial Narrow"/>
              </a:rPr>
            </a:br>
            <a:r>
              <a:rPr b="1" spc="-5" dirty="0" err="1" smtClean="0">
                <a:latin typeface="Arial Narrow"/>
                <a:cs typeface="Arial Narrow"/>
              </a:rPr>
              <a:t>за</a:t>
            </a:r>
            <a:r>
              <a:rPr b="1" spc="-100" dirty="0" smtClean="0">
                <a:latin typeface="Arial Narrow"/>
                <a:cs typeface="Arial Narrow"/>
              </a:rPr>
              <a:t> </a:t>
            </a:r>
            <a:r>
              <a:rPr b="1" dirty="0" err="1" smtClean="0">
                <a:latin typeface="Arial Narrow"/>
                <a:cs typeface="Arial Narrow"/>
              </a:rPr>
              <a:t>отчетным</a:t>
            </a:r>
            <a:r>
              <a:rPr lang="ru-RU" b="1" dirty="0" smtClean="0">
                <a:latin typeface="Arial Narrow"/>
                <a:cs typeface="Arial Narrow"/>
              </a:rPr>
              <a:t>.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40" y="3033943"/>
            <a:ext cx="4364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/>
                <a:cs typeface="Arial Narrow"/>
              </a:rPr>
              <a:t>Не</a:t>
            </a:r>
            <a:r>
              <a:rPr lang="ru-RU" sz="2400" b="1" spc="-8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отражается</a:t>
            </a:r>
            <a:endParaRPr lang="ru-RU" sz="2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объекты общественного питания,</a:t>
            </a:r>
            <a:r>
              <a:rPr lang="ru-RU" spc="35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находящиеся</a:t>
            </a:r>
            <a:endParaRPr lang="ru-RU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на </a:t>
            </a:r>
            <a:r>
              <a:rPr lang="ru-RU" dirty="0">
                <a:solidFill>
                  <a:srgbClr val="252525"/>
                </a:solidFill>
                <a:latin typeface="Arial Narrow"/>
                <a:cs typeface="Arial Narrow"/>
              </a:rPr>
              <a:t>переоборудовании </a:t>
            </a:r>
            <a:r>
              <a:rPr lang="ru-RU" b="1" spc="-5" dirty="0">
                <a:latin typeface="Arial Narrow"/>
                <a:cs typeface="Arial Narrow"/>
              </a:rPr>
              <a:t>свыше </a:t>
            </a:r>
            <a:r>
              <a:rPr lang="ru-RU" b="1" dirty="0">
                <a:latin typeface="Arial Narrow"/>
                <a:cs typeface="Arial Narrow"/>
              </a:rPr>
              <a:t>6</a:t>
            </a:r>
            <a:r>
              <a:rPr lang="ru-RU" b="1" spc="-60" dirty="0">
                <a:latin typeface="Arial Narrow"/>
                <a:cs typeface="Arial Narrow"/>
              </a:rPr>
              <a:t> </a:t>
            </a:r>
            <a:r>
              <a:rPr lang="ru-RU" b="1" dirty="0" smtClean="0">
                <a:latin typeface="Arial Narrow"/>
                <a:cs typeface="Arial Narrow"/>
              </a:rPr>
              <a:t>месяцев.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92240" y="4049606"/>
            <a:ext cx="45847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5" dirty="0">
                <a:latin typeface="Arial Narrow"/>
                <a:cs typeface="Arial Narrow"/>
              </a:rPr>
              <a:t>Действующие </a:t>
            </a:r>
            <a:r>
              <a:rPr lang="ru-RU" sz="2400" b="1" dirty="0">
                <a:latin typeface="Arial Narrow"/>
                <a:cs typeface="Arial Narrow"/>
              </a:rPr>
              <a:t>объекты</a:t>
            </a:r>
            <a:r>
              <a:rPr lang="ru-RU" sz="2800" b="1" dirty="0">
                <a:latin typeface="Arial Narrow"/>
                <a:cs typeface="Arial Narrow"/>
              </a:rPr>
              <a:t> </a:t>
            </a:r>
            <a:r>
              <a:rPr lang="ru-RU" sz="2800" b="1" dirty="0" smtClean="0">
                <a:latin typeface="Arial Narrow"/>
                <a:cs typeface="Arial Narrow"/>
              </a:rPr>
              <a:t>– </a:t>
            </a:r>
            <a:r>
              <a:rPr lang="ru-RU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>объекты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, фактически осуществляющие  общественное питание </a:t>
            </a:r>
            <a:r>
              <a:rPr lang="ru-RU" b="1" dirty="0">
                <a:latin typeface="Arial Narrow"/>
                <a:cs typeface="Arial Narrow"/>
              </a:rPr>
              <a:t>на 1 января года</a:t>
            </a:r>
            <a:r>
              <a:rPr lang="ru-RU" dirty="0">
                <a:latin typeface="Arial Narrow"/>
                <a:cs typeface="Arial Narrow"/>
              </a:rPr>
              <a:t>,  </a:t>
            </a:r>
            <a:r>
              <a:rPr lang="ru-RU" b="1" dirty="0">
                <a:latin typeface="Arial Narrow"/>
                <a:cs typeface="Arial Narrow"/>
              </a:rPr>
              <a:t>следующего </a:t>
            </a:r>
            <a:r>
              <a:rPr lang="ru-RU" b="1" dirty="0" smtClean="0">
                <a:latin typeface="Arial Narrow"/>
                <a:cs typeface="Arial Narrow"/>
              </a:rPr>
              <a:t/>
            </a:r>
            <a:br>
              <a:rPr lang="ru-RU" b="1" dirty="0" smtClean="0">
                <a:latin typeface="Arial Narrow"/>
                <a:cs typeface="Arial Narrow"/>
              </a:rPr>
            </a:br>
            <a:r>
              <a:rPr lang="ru-RU" b="1" spc="-5" dirty="0" smtClean="0">
                <a:latin typeface="Arial Narrow"/>
                <a:cs typeface="Arial Narrow"/>
              </a:rPr>
              <a:t>за </a:t>
            </a:r>
            <a:r>
              <a:rPr lang="ru-RU" b="1" dirty="0">
                <a:latin typeface="Arial Narrow"/>
                <a:cs typeface="Arial Narrow"/>
              </a:rPr>
              <a:t>отчетным</a:t>
            </a:r>
            <a:r>
              <a:rPr lang="ru-RU" dirty="0">
                <a:solidFill>
                  <a:srgbClr val="404040"/>
                </a:solidFill>
                <a:latin typeface="Arial Narrow"/>
                <a:cs typeface="Arial Narrow"/>
              </a:rPr>
              <a:t>, </a:t>
            </a:r>
            <a:r>
              <a:rPr lang="ru-RU" dirty="0">
                <a:solidFill>
                  <a:srgbClr val="252525"/>
                </a:solidFill>
                <a:latin typeface="Arial Narrow"/>
                <a:cs typeface="Arial Narrow"/>
              </a:rPr>
              <a:t>а также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объекты,  временно (менее </a:t>
            </a:r>
            <a:r>
              <a:rPr lang="ru-RU" dirty="0" smtClean="0">
                <a:solidFill>
                  <a:srgbClr val="252525"/>
                </a:solidFill>
                <a:latin typeface="Arial Narrow"/>
                <a:cs typeface="Arial Narrow"/>
              </a:rPr>
              <a:t>6 </a:t>
            </a:r>
            <a:r>
              <a:rPr lang="ru-RU" dirty="0">
                <a:solidFill>
                  <a:srgbClr val="252525"/>
                </a:solidFill>
                <a:latin typeface="Arial Narrow"/>
                <a:cs typeface="Arial Narrow"/>
              </a:rPr>
              <a:t>месяцев)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не работающие  </a:t>
            </a:r>
            <a:r>
              <a:rPr lang="ru-RU" dirty="0">
                <a:solidFill>
                  <a:srgbClr val="252525"/>
                </a:solidFill>
                <a:latin typeface="Arial Narrow"/>
                <a:cs typeface="Arial Narrow"/>
              </a:rPr>
              <a:t>в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связи с </a:t>
            </a:r>
            <a:r>
              <a:rPr lang="ru-RU" dirty="0">
                <a:solidFill>
                  <a:srgbClr val="252525"/>
                </a:solidFill>
                <a:latin typeface="Arial Narrow"/>
                <a:cs typeface="Arial Narrow"/>
              </a:rPr>
              <a:t>ремонтом, инвентаризацией,  санитарной обработкой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и по </a:t>
            </a:r>
            <a:r>
              <a:rPr lang="ru-RU" dirty="0">
                <a:solidFill>
                  <a:srgbClr val="252525"/>
                </a:solidFill>
                <a:latin typeface="Arial Narrow"/>
                <a:cs typeface="Arial Narrow"/>
              </a:rPr>
              <a:t>другим</a:t>
            </a:r>
            <a:r>
              <a:rPr lang="ru-RU" spc="-95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lang="ru-RU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>причинам.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41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806" y="1018572"/>
            <a:ext cx="105661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685665" algn="ctr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РАЗДЕЛ</a:t>
            </a:r>
            <a:r>
              <a:rPr lang="ru-RU" sz="1600" spc="-9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II</a:t>
            </a:r>
          </a:p>
          <a:p>
            <a:pPr marR="4688840" algn="ctr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ОБЪЕКТЫ </a:t>
            </a:r>
            <a:r>
              <a:rPr lang="ru-RU" sz="1600" spc="-5" dirty="0" smtClean="0">
                <a:latin typeface="Times New Roman"/>
                <a:cs typeface="Times New Roman"/>
              </a:rPr>
              <a:t>ОБЩЕСТВЕННОГО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latin typeface="Times New Roman"/>
                <a:cs typeface="Times New Roman"/>
              </a:rPr>
              <a:t>ПИТАНИЯ</a:t>
            </a:r>
            <a:endParaRPr lang="ru-RU" sz="1600" dirty="0">
              <a:latin typeface="Times New Roman"/>
              <a:cs typeface="Times New Roman"/>
            </a:endParaRPr>
          </a:p>
          <a:p>
            <a:pPr marR="4688840" algn="r">
              <a:lnSpc>
                <a:spcPct val="100000"/>
              </a:lnSpc>
            </a:pPr>
            <a:r>
              <a:rPr lang="ru-RU" sz="1100" spc="-5" dirty="0" smtClean="0">
                <a:latin typeface="Times New Roman"/>
                <a:cs typeface="Times New Roman"/>
              </a:rPr>
              <a:t>Таблица</a:t>
            </a:r>
            <a:r>
              <a:rPr lang="ru-RU" sz="1100" spc="-50" dirty="0" smtClean="0"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latin typeface="Times New Roman"/>
                <a:cs typeface="Times New Roman"/>
              </a:rPr>
              <a:t>3</a:t>
            </a:r>
            <a:endParaRPr lang="ru-RU" sz="11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91694"/>
              </p:ext>
            </p:extLst>
          </p:nvPr>
        </p:nvGraphicFramePr>
        <p:xfrm>
          <a:off x="383484" y="1898247"/>
          <a:ext cx="5900412" cy="428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2534"/>
                <a:gridCol w="439795"/>
                <a:gridCol w="803968"/>
                <a:gridCol w="803967"/>
                <a:gridCol w="1330148"/>
              </a:tblGrid>
              <a:tr h="439057">
                <a:tc rowSpan="2">
                  <a:txBody>
                    <a:bodyPr/>
                    <a:lstStyle/>
                    <a:p>
                      <a:pPr marL="515620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строк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состоянию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января</a:t>
                      </a:r>
                      <a:r>
                        <a:rPr sz="9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года,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следующего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отчетным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Товарооборот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2565" marR="193675" algn="ctr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за отчетный</a:t>
                      </a:r>
                      <a:r>
                        <a:rPr sz="9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тысяч</a:t>
                      </a:r>
                      <a:r>
                        <a:rPr sz="9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9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мест,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692">
                <a:tc>
                  <a:txBody>
                    <a:bodyPr/>
                    <a:lstStyle/>
                    <a:p>
                      <a:pPr marL="635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marL="34925" marR="135255">
                        <a:lnSpc>
                          <a:spcPts val="1090"/>
                        </a:lnSpc>
                        <a:spcBef>
                          <a:spcPts val="3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Объекты общественного питания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всего 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(сумма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строк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11, 13, с 15 по</a:t>
                      </a:r>
                      <a:r>
                        <a:rPr sz="900" b="1" spc="-1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22)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953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9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451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рестораны</a:t>
                      </a: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marL="377825" marR="584835">
                        <a:lnSpc>
                          <a:spcPct val="101099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рестораны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быстрого  обслуживания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8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36"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9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мини-кафе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ts val="105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8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бары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3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столовые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9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закусочные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8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буфеты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3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кафетерии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69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кофейни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7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фудтраки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иные объекты общественного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9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того: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магазины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кулинарии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летние (сезонные)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кафе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заготовочные объекты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(цеха)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25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24891" y="2037144"/>
            <a:ext cx="435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object 9"/>
          <p:cNvSpPr txBox="1"/>
          <p:nvPr/>
        </p:nvSpPr>
        <p:spPr>
          <a:xfrm>
            <a:off x="6573262" y="1772625"/>
            <a:ext cx="4503709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В строку 10 не включается данные по:  </a:t>
            </a:r>
          </a:p>
          <a:p>
            <a:pPr marL="298450" indent="-285750">
              <a:lnSpc>
                <a:spcPct val="100000"/>
              </a:lnSpc>
              <a:buFont typeface="Symbol"/>
              <a:buChar char="·"/>
            </a:pPr>
            <a:r>
              <a:rPr lang="ru-RU" dirty="0" smtClean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м</a:t>
            </a:r>
            <a:r>
              <a:rPr lang="ru-RU" dirty="0" smtClean="0">
                <a:solidFill>
                  <a:srgbClr val="252525"/>
                </a:solidFill>
                <a:latin typeface="Arial Narrow"/>
                <a:cs typeface="Arial Narrow"/>
              </a:rPr>
              <a:t>агазинам кулинарии </a:t>
            </a:r>
            <a:r>
              <a:rPr lang="ru-RU" i="1" dirty="0" smtClean="0">
                <a:solidFill>
                  <a:srgbClr val="252525"/>
                </a:solidFill>
                <a:latin typeface="Arial Narrow"/>
                <a:cs typeface="Arial Narrow"/>
              </a:rPr>
              <a:t>(стр. 23);</a:t>
            </a:r>
            <a:r>
              <a:rPr i="1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>  </a:t>
            </a:r>
            <a:endParaRPr lang="ru-RU" i="1" spc="-5" dirty="0" smtClean="0">
              <a:solidFill>
                <a:srgbClr val="252525"/>
              </a:solidFill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Symbol"/>
              <a:buChar char="·"/>
            </a:pP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л</a:t>
            </a:r>
            <a:r>
              <a:rPr lang="ru-RU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>етним (сезонным) кафе </a:t>
            </a:r>
            <a:r>
              <a:rPr lang="ru-RU" i="1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>(стр. 24);</a:t>
            </a:r>
          </a:p>
          <a:p>
            <a:pPr marL="298450" indent="-285750">
              <a:lnSpc>
                <a:spcPct val="100000"/>
              </a:lnSpc>
              <a:buFont typeface="Symbol"/>
              <a:buChar char="·"/>
            </a:pPr>
            <a:r>
              <a:rPr lang="ru-RU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>заготовочным объектам (цехам) </a:t>
            </a:r>
            <a:r>
              <a:rPr lang="ru-RU" i="1" spc="-5" dirty="0" smtClean="0">
                <a:solidFill>
                  <a:srgbClr val="252525"/>
                </a:solidFill>
                <a:latin typeface="Arial Narrow"/>
                <a:cs typeface="Arial Narrow"/>
              </a:rPr>
              <a:t>(стр. 25)</a:t>
            </a:r>
            <a:br>
              <a:rPr lang="ru-RU" i="1" spc="-5" dirty="0" smtClean="0">
                <a:solidFill>
                  <a:srgbClr val="252525"/>
                </a:solidFill>
                <a:latin typeface="Arial Narrow"/>
                <a:cs typeface="Arial Narrow"/>
              </a:rPr>
            </a:br>
            <a:endParaRPr i="1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39" y="3033943"/>
            <a:ext cx="4584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 Narrow"/>
                <a:cs typeface="Arial Narrow"/>
              </a:rPr>
              <a:t>В графе 2 отражается</a:t>
            </a:r>
            <a:endParaRPr lang="ru-RU" sz="2000" dirty="0">
              <a:latin typeface="Arial Narrow"/>
              <a:cs typeface="Arial Narrow"/>
            </a:endParaRPr>
          </a:p>
          <a:p>
            <a:pPr marL="12700" indent="-285750">
              <a:lnSpc>
                <a:spcPct val="100000"/>
              </a:lnSpc>
              <a:buFont typeface="Symbol"/>
              <a:buChar char="·"/>
            </a:pP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Ф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актическое </a:t>
            </a:r>
            <a:r>
              <a:rPr lang="ru-RU" b="1" spc="-5" dirty="0">
                <a:solidFill>
                  <a:srgbClr val="252525"/>
                </a:solidFill>
                <a:latin typeface="Arial Narrow"/>
                <a:cs typeface="Arial Narrow"/>
              </a:rPr>
              <a:t>число мест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 в объектах общественного питания, определяемое по числу посетителей, </a:t>
            </a:r>
            <a:r>
              <a:rPr lang="ru-RU" b="1" spc="-5" dirty="0">
                <a:solidFill>
                  <a:srgbClr val="252525"/>
                </a:solidFill>
                <a:latin typeface="Arial Narrow"/>
                <a:cs typeface="Arial Narrow"/>
              </a:rPr>
              <a:t>на одновременное обслуживание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</a:rPr>
              <a:t> которых рассчитан объект общественного питания</a:t>
            </a:r>
          </a:p>
          <a:p>
            <a:pPr marL="12700"/>
            <a:r>
              <a:rPr lang="ru-RU" dirty="0" smtClean="0">
                <a:sym typeface="Symbol"/>
              </a:rPr>
              <a:t>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Если в зале объекта общественного питания устанавливаются столы для приема пищи </a:t>
            </a:r>
            <a:r>
              <a:rPr lang="ru-RU" b="1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стоя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 или </a:t>
            </a:r>
            <a:r>
              <a:rPr lang="ru-RU" b="1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барную стойку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, то число мест определяется </a:t>
            </a:r>
            <a:r>
              <a:rPr lang="ru-RU" b="1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из расчета 0,6 погонного метра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длины стола или барной стойки </a:t>
            </a:r>
            <a:r>
              <a:rPr lang="ru-RU" spc="-5" dirty="0" smtClean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на </a:t>
            </a:r>
            <a:r>
              <a:rPr lang="ru-RU" spc="-5" dirty="0">
                <a:solidFill>
                  <a:srgbClr val="252525"/>
                </a:solidFill>
                <a:latin typeface="Arial Narrow"/>
                <a:cs typeface="Arial Narrow"/>
                <a:sym typeface="Symbol"/>
              </a:rPr>
              <a:t>1 посетителя</a:t>
            </a:r>
            <a:endParaRPr lang="ru-RU" spc="-5" dirty="0">
              <a:solidFill>
                <a:srgbClr val="252525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79609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806" y="1018572"/>
            <a:ext cx="1056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 </a:t>
            </a:r>
            <a:r>
              <a:rPr lang="ru-RU" sz="20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графе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 </a:t>
            </a:r>
            <a:r>
              <a:rPr lang="ru-RU" sz="20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таблицы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 </a:t>
            </a:r>
            <a:r>
              <a:rPr lang="ru-RU" sz="2000" b="1" spc="-5" dirty="0">
                <a:solidFill>
                  <a:srgbClr val="030000"/>
                </a:solidFill>
                <a:latin typeface="Arial Narrow" panose="020B0606020202030204" pitchFamily="34" charset="0"/>
              </a:rPr>
              <a:t>отражается товарооборот общественного</a:t>
            </a:r>
            <a:r>
              <a:rPr lang="ru-RU" sz="2000" b="1" spc="180" dirty="0">
                <a:solidFill>
                  <a:srgbClr val="03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spc="-5" dirty="0">
                <a:solidFill>
                  <a:srgbClr val="030000"/>
                </a:solidFill>
                <a:latin typeface="Arial Narrow" panose="020B0606020202030204" pitchFamily="34" charset="0"/>
              </a:rPr>
              <a:t>питания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2000" b="1" dirty="0">
                <a:solidFill>
                  <a:srgbClr val="030000"/>
                </a:solidFill>
                <a:latin typeface="Arial Narrow" panose="020B0606020202030204" pitchFamily="34" charset="0"/>
              </a:rPr>
              <a:t>по </a:t>
            </a:r>
            <a:r>
              <a:rPr lang="ru-RU" sz="2000" b="1" spc="-5" dirty="0">
                <a:solidFill>
                  <a:srgbClr val="030000"/>
                </a:solidFill>
                <a:latin typeface="Arial Narrow" panose="020B0606020202030204" pitchFamily="34" charset="0"/>
              </a:rPr>
              <a:t>типам </a:t>
            </a:r>
            <a:r>
              <a:rPr lang="ru-RU" sz="2000" b="1" dirty="0">
                <a:solidFill>
                  <a:srgbClr val="030000"/>
                </a:solidFill>
                <a:latin typeface="Arial Narrow" panose="020B0606020202030204" pitchFamily="34" charset="0"/>
              </a:rPr>
              <a:t>объектов </a:t>
            </a:r>
            <a:r>
              <a:rPr lang="ru-RU" sz="2000" b="1" spc="-5" dirty="0">
                <a:solidFill>
                  <a:srgbClr val="030000"/>
                </a:solidFill>
                <a:latin typeface="Arial Narrow" panose="020B0606020202030204" pitchFamily="34" charset="0"/>
              </a:rPr>
              <a:t>общественного</a:t>
            </a:r>
            <a:r>
              <a:rPr lang="ru-RU" sz="2000" b="1" spc="10" dirty="0">
                <a:solidFill>
                  <a:srgbClr val="03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spc="-5" dirty="0">
                <a:solidFill>
                  <a:srgbClr val="030000"/>
                </a:solidFill>
                <a:latin typeface="Arial Narrow" panose="020B0606020202030204" pitchFamily="34" charset="0"/>
              </a:rPr>
              <a:t>питания</a:t>
            </a:r>
            <a:endParaRPr lang="ru-RU" sz="2000" b="1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0086" y="2795890"/>
            <a:ext cx="435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807" y="1698590"/>
            <a:ext cx="56816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РАЗДЕЛ</a:t>
            </a:r>
            <a:r>
              <a:rPr lang="ru-RU" sz="1400" spc="-85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I</a:t>
            </a:r>
          </a:p>
          <a:p>
            <a:pPr marR="5080" algn="ctr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ТОВАРООБОРОТ ОБЩЕСТВЕННОГО </a:t>
            </a:r>
            <a:r>
              <a:rPr lang="ru-RU" sz="1400" spc="-10" dirty="0" smtClean="0">
                <a:latin typeface="Times New Roman"/>
                <a:cs typeface="Times New Roman"/>
              </a:rPr>
              <a:t>ПИТАНИЯ</a:t>
            </a:r>
          </a:p>
          <a:p>
            <a:pPr marR="5080" algn="r">
              <a:lnSpc>
                <a:spcPct val="100000"/>
              </a:lnSpc>
            </a:pPr>
            <a:r>
              <a:rPr lang="ru-RU" sz="1100" spc="-5" dirty="0" smtClean="0">
                <a:latin typeface="Times New Roman"/>
                <a:cs typeface="Times New Roman"/>
              </a:rPr>
              <a:t>Таблица</a:t>
            </a:r>
            <a:r>
              <a:rPr lang="ru-RU" sz="1100" spc="-50" dirty="0" smtClean="0">
                <a:latin typeface="Times New Roman"/>
                <a:cs typeface="Times New Roman"/>
              </a:rPr>
              <a:t> </a:t>
            </a:r>
            <a:r>
              <a:rPr lang="ru-RU" sz="1100" dirty="0">
                <a:latin typeface="Times New Roman"/>
                <a:cs typeface="Times New Roman"/>
              </a:rPr>
              <a:t>1</a:t>
            </a:r>
          </a:p>
          <a:p>
            <a:pPr marR="5080" algn="r">
              <a:lnSpc>
                <a:spcPct val="100000"/>
              </a:lnSpc>
            </a:pPr>
            <a:r>
              <a:rPr lang="ru-RU" sz="1100" b="1" spc="-5" dirty="0">
                <a:latin typeface="Times New Roman"/>
                <a:cs typeface="Times New Roman"/>
              </a:rPr>
              <a:t>тысяч рублей,  </a:t>
            </a:r>
            <a:r>
              <a:rPr lang="ru-RU" sz="1100" b="1" dirty="0" smtClean="0">
                <a:latin typeface="Times New Roman"/>
                <a:cs typeface="Times New Roman"/>
              </a:rPr>
              <a:t>с </a:t>
            </a:r>
            <a:r>
              <a:rPr lang="ru-RU" sz="1100" b="1" spc="-5" dirty="0">
                <a:latin typeface="Times New Roman"/>
                <a:cs typeface="Times New Roman"/>
              </a:rPr>
              <a:t>одним знаком после</a:t>
            </a:r>
            <a:r>
              <a:rPr lang="ru-RU" sz="1100" b="1" spc="-30" dirty="0">
                <a:latin typeface="Times New Roman"/>
                <a:cs typeface="Times New Roman"/>
              </a:rPr>
              <a:t> </a:t>
            </a:r>
            <a:r>
              <a:rPr lang="ru-RU" sz="1100" b="1" spc="-5" dirty="0">
                <a:latin typeface="Times New Roman"/>
                <a:cs typeface="Times New Roman"/>
              </a:rPr>
              <a:t>запятой</a:t>
            </a:r>
            <a:endParaRPr lang="ru-RU"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lang="ru-RU" sz="16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83117"/>
              </p:ext>
            </p:extLst>
          </p:nvPr>
        </p:nvGraphicFramePr>
        <p:xfrm>
          <a:off x="510807" y="2589288"/>
          <a:ext cx="5600625" cy="1281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3399"/>
                <a:gridCol w="446271"/>
                <a:gridCol w="725175"/>
                <a:gridCol w="725303"/>
                <a:gridCol w="725302"/>
                <a:gridCol w="725175"/>
              </a:tblGrid>
              <a:tr h="204470">
                <a:tc rowSpan="2">
                  <a:txBody>
                    <a:bodyPr/>
                    <a:lstStyle/>
                    <a:p>
                      <a:pPr marL="551180">
                        <a:lnSpc>
                          <a:spcPts val="8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строки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отчетный</a:t>
                      </a:r>
                      <a:r>
                        <a:rPr sz="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предыдущий</a:t>
                      </a:r>
                      <a:r>
                        <a:rPr sz="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5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9"/>
                        </a:lnSpc>
                      </a:pP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графы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  <a:p>
                      <a:pPr marL="28575" marR="16510" indent="-2540" algn="ctr">
                        <a:lnSpc>
                          <a:spcPct val="103800"/>
                        </a:lnSpc>
                      </a:pP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объектов, 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асп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олож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нны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  <a:p>
                      <a:pPr marL="138430" marR="127635" algn="ctr">
                        <a:lnSpc>
                          <a:spcPct val="10369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сельской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9"/>
                        </a:lnSpc>
                      </a:pP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графы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9209" marR="16510" indent="-2540" algn="ctr">
                        <a:lnSpc>
                          <a:spcPct val="103800"/>
                        </a:lnSpc>
                      </a:pP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объектов,  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асп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олож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нны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8430" marR="127000" algn="ctr">
                        <a:lnSpc>
                          <a:spcPct val="10369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сельской  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5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Товарооборот </a:t>
                      </a:r>
                      <a:r>
                        <a:rPr sz="8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общественного </a:t>
                      </a:r>
                      <a:r>
                        <a:rPr sz="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питания </a:t>
                      </a:r>
                      <a:r>
                        <a:rPr sz="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800" b="1" spc="-1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5" dirty="0">
                          <a:latin typeface="Times New Roman"/>
                          <a:cs typeface="Times New Roman"/>
                        </a:rPr>
                        <a:t>(сумма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строк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02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04)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01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0806" y="4071679"/>
            <a:ext cx="55905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lang="ru-RU" sz="1400" spc="-5" dirty="0">
                <a:latin typeface="Times New Roman"/>
                <a:cs typeface="Times New Roman"/>
              </a:rPr>
              <a:t>РАЗДЕЛ</a:t>
            </a:r>
            <a:r>
              <a:rPr lang="ru-RU" sz="1400" spc="-85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II</a:t>
            </a:r>
            <a:endParaRPr lang="ru-RU" sz="1400" dirty="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ОБЪЕКТЫ </a:t>
            </a:r>
            <a:r>
              <a:rPr lang="ru-RU" sz="1400" spc="-5" dirty="0">
                <a:latin typeface="Times New Roman"/>
                <a:cs typeface="Times New Roman"/>
              </a:rPr>
              <a:t>ОБЩЕСТВЕННОГО </a:t>
            </a:r>
            <a:r>
              <a:rPr lang="ru-RU" sz="1400" spc="-10" dirty="0">
                <a:latin typeface="Times New Roman"/>
                <a:cs typeface="Times New Roman"/>
              </a:rPr>
              <a:t>ПИТАНИЯ</a:t>
            </a:r>
          </a:p>
          <a:p>
            <a:pPr marR="5080" algn="r">
              <a:lnSpc>
                <a:spcPct val="100000"/>
              </a:lnSpc>
            </a:pPr>
            <a:r>
              <a:rPr lang="ru-RU" sz="1100" spc="-5" dirty="0" smtClean="0">
                <a:latin typeface="Times New Roman"/>
                <a:cs typeface="Times New Roman"/>
              </a:rPr>
              <a:t>       Таблица</a:t>
            </a:r>
            <a:r>
              <a:rPr lang="ru-RU" sz="1100" spc="-50" dirty="0" smtClean="0">
                <a:latin typeface="Times New Roman"/>
                <a:cs typeface="Times New Roman"/>
              </a:rPr>
              <a:t> </a:t>
            </a:r>
            <a:r>
              <a:rPr lang="ru-RU" sz="1100" dirty="0" smtClean="0">
                <a:latin typeface="Times New Roman"/>
                <a:cs typeface="Times New Roman"/>
              </a:rPr>
              <a:t>3</a:t>
            </a:r>
            <a:endParaRPr lang="ru-RU" sz="11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95852"/>
              </p:ext>
            </p:extLst>
          </p:nvPr>
        </p:nvGraphicFramePr>
        <p:xfrm>
          <a:off x="516779" y="4771268"/>
          <a:ext cx="5578625" cy="1684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4958"/>
                <a:gridCol w="415925"/>
                <a:gridCol w="760094"/>
                <a:gridCol w="760095"/>
                <a:gridCol w="1257553"/>
              </a:tblGrid>
              <a:tr h="363021">
                <a:tc rowSpan="2">
                  <a:txBody>
                    <a:bodyPr/>
                    <a:lstStyle/>
                    <a:p>
                      <a:pPr marL="622300">
                        <a:lnSpc>
                          <a:spcPts val="88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строки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9890" indent="5461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состоянию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08915" marR="199390" indent="180975">
                        <a:lnSpc>
                          <a:spcPts val="1100"/>
                        </a:lnSpc>
                        <a:spcBef>
                          <a:spcPts val="5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на 1 января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года,  следующего за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отчетным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</a:pPr>
                      <a:r>
                        <a:rPr sz="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Товарооборот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59690" algn="ctr">
                        <a:lnSpc>
                          <a:spcPts val="1100"/>
                        </a:lnSpc>
                        <a:spcBef>
                          <a:spcPts val="50"/>
                        </a:spcBef>
                      </a:pPr>
                      <a:r>
                        <a:rPr sz="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общественного</a:t>
                      </a:r>
                      <a:r>
                        <a:rPr sz="8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питания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за отчетный год,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тысяч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1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количество,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мест,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6254">
                <a:tc>
                  <a:txBody>
                    <a:bodyPr/>
                    <a:lstStyle/>
                    <a:p>
                      <a:pPr marL="1905" algn="ctr">
                        <a:lnSpc>
                          <a:spcPts val="88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8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8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8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8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21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Объекты общественного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питания –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(сумма строк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11, 13, с 15 по</a:t>
                      </a:r>
                      <a:r>
                        <a:rPr sz="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22)</a:t>
                      </a: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858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……..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15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того: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9432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магазины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кулинарии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23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007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летние (сезонные)</a:t>
                      </a:r>
                      <a:r>
                        <a:rPr sz="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кафе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95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003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заготовочные объекты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(цеха)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25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95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37"/>
          <p:cNvSpPr/>
          <p:nvPr/>
        </p:nvSpPr>
        <p:spPr>
          <a:xfrm>
            <a:off x="3306092" y="3599831"/>
            <a:ext cx="482600" cy="236854"/>
          </a:xfrm>
          <a:custGeom>
            <a:avLst/>
            <a:gdLst/>
            <a:ahLst/>
            <a:cxnLst/>
            <a:rect l="l" t="t" r="r" b="b"/>
            <a:pathLst>
              <a:path w="482600" h="236855">
                <a:moveTo>
                  <a:pt x="0" y="118364"/>
                </a:moveTo>
                <a:lnTo>
                  <a:pt x="32954" y="58608"/>
                </a:lnTo>
                <a:lnTo>
                  <a:pt x="70691" y="34655"/>
                </a:lnTo>
                <a:lnTo>
                  <a:pt x="119530" y="16152"/>
                </a:lnTo>
                <a:lnTo>
                  <a:pt x="177167" y="4225"/>
                </a:lnTo>
                <a:lnTo>
                  <a:pt x="241300" y="0"/>
                </a:lnTo>
                <a:lnTo>
                  <a:pt x="305422" y="4225"/>
                </a:lnTo>
                <a:lnTo>
                  <a:pt x="363036" y="16152"/>
                </a:lnTo>
                <a:lnTo>
                  <a:pt x="411845" y="34655"/>
                </a:lnTo>
                <a:lnTo>
                  <a:pt x="449551" y="58608"/>
                </a:lnTo>
                <a:lnTo>
                  <a:pt x="482473" y="118364"/>
                </a:lnTo>
                <a:lnTo>
                  <a:pt x="473859" y="149851"/>
                </a:lnTo>
                <a:lnTo>
                  <a:pt x="411845" y="202136"/>
                </a:lnTo>
                <a:lnTo>
                  <a:pt x="363036" y="220669"/>
                </a:lnTo>
                <a:lnTo>
                  <a:pt x="305422" y="232619"/>
                </a:lnTo>
                <a:lnTo>
                  <a:pt x="241300" y="236855"/>
                </a:lnTo>
                <a:lnTo>
                  <a:pt x="177167" y="232619"/>
                </a:lnTo>
                <a:lnTo>
                  <a:pt x="119530" y="220669"/>
                </a:lnTo>
                <a:lnTo>
                  <a:pt x="70691" y="202136"/>
                </a:lnTo>
                <a:lnTo>
                  <a:pt x="32954" y="178152"/>
                </a:lnTo>
                <a:lnTo>
                  <a:pt x="0" y="118364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8"/>
          <p:cNvSpPr/>
          <p:nvPr/>
        </p:nvSpPr>
        <p:spPr>
          <a:xfrm>
            <a:off x="5186823" y="5482719"/>
            <a:ext cx="648335" cy="1009015"/>
          </a:xfrm>
          <a:custGeom>
            <a:avLst/>
            <a:gdLst/>
            <a:ahLst/>
            <a:cxnLst/>
            <a:rect l="l" t="t" r="r" b="b"/>
            <a:pathLst>
              <a:path w="648335" h="1009014">
                <a:moveTo>
                  <a:pt x="0" y="504304"/>
                </a:moveTo>
                <a:lnTo>
                  <a:pt x="2179" y="445491"/>
                </a:lnTo>
                <a:lnTo>
                  <a:pt x="8555" y="388670"/>
                </a:lnTo>
                <a:lnTo>
                  <a:pt x="18885" y="334221"/>
                </a:lnTo>
                <a:lnTo>
                  <a:pt x="32926" y="282522"/>
                </a:lnTo>
                <a:lnTo>
                  <a:pt x="50435" y="233950"/>
                </a:lnTo>
                <a:lnTo>
                  <a:pt x="71169" y="188885"/>
                </a:lnTo>
                <a:lnTo>
                  <a:pt x="94884" y="147705"/>
                </a:lnTo>
                <a:lnTo>
                  <a:pt x="121339" y="110788"/>
                </a:lnTo>
                <a:lnTo>
                  <a:pt x="150289" y="78513"/>
                </a:lnTo>
                <a:lnTo>
                  <a:pt x="181493" y="51257"/>
                </a:lnTo>
                <a:lnTo>
                  <a:pt x="214706" y="29399"/>
                </a:lnTo>
                <a:lnTo>
                  <a:pt x="249687" y="13318"/>
                </a:lnTo>
                <a:lnTo>
                  <a:pt x="323976" y="0"/>
                </a:lnTo>
                <a:lnTo>
                  <a:pt x="361787" y="3392"/>
                </a:lnTo>
                <a:lnTo>
                  <a:pt x="433312" y="29399"/>
                </a:lnTo>
                <a:lnTo>
                  <a:pt x="466541" y="51257"/>
                </a:lnTo>
                <a:lnTo>
                  <a:pt x="497757" y="78513"/>
                </a:lnTo>
                <a:lnTo>
                  <a:pt x="526717" y="110788"/>
                </a:lnTo>
                <a:lnTo>
                  <a:pt x="553180" y="147705"/>
                </a:lnTo>
                <a:lnTo>
                  <a:pt x="576901" y="188885"/>
                </a:lnTo>
                <a:lnTo>
                  <a:pt x="597639" y="233950"/>
                </a:lnTo>
                <a:lnTo>
                  <a:pt x="615151" y="282522"/>
                </a:lnTo>
                <a:lnTo>
                  <a:pt x="629194" y="334221"/>
                </a:lnTo>
                <a:lnTo>
                  <a:pt x="639524" y="388670"/>
                </a:lnTo>
                <a:lnTo>
                  <a:pt x="645901" y="445491"/>
                </a:lnTo>
                <a:lnTo>
                  <a:pt x="648081" y="504304"/>
                </a:lnTo>
                <a:lnTo>
                  <a:pt x="645901" y="563115"/>
                </a:lnTo>
                <a:lnTo>
                  <a:pt x="639524" y="619933"/>
                </a:lnTo>
                <a:lnTo>
                  <a:pt x="629194" y="674380"/>
                </a:lnTo>
                <a:lnTo>
                  <a:pt x="615151" y="726078"/>
                </a:lnTo>
                <a:lnTo>
                  <a:pt x="597639" y="774649"/>
                </a:lnTo>
                <a:lnTo>
                  <a:pt x="576901" y="819713"/>
                </a:lnTo>
                <a:lnTo>
                  <a:pt x="553180" y="860892"/>
                </a:lnTo>
                <a:lnTo>
                  <a:pt x="526717" y="897809"/>
                </a:lnTo>
                <a:lnTo>
                  <a:pt x="497757" y="930085"/>
                </a:lnTo>
                <a:lnTo>
                  <a:pt x="466541" y="957340"/>
                </a:lnTo>
                <a:lnTo>
                  <a:pt x="433312" y="979198"/>
                </a:lnTo>
                <a:lnTo>
                  <a:pt x="398313" y="995279"/>
                </a:lnTo>
                <a:lnTo>
                  <a:pt x="323976" y="1008598"/>
                </a:lnTo>
                <a:lnTo>
                  <a:pt x="286191" y="1005205"/>
                </a:lnTo>
                <a:lnTo>
                  <a:pt x="214706" y="979198"/>
                </a:lnTo>
                <a:lnTo>
                  <a:pt x="181493" y="957340"/>
                </a:lnTo>
                <a:lnTo>
                  <a:pt x="150289" y="930085"/>
                </a:lnTo>
                <a:lnTo>
                  <a:pt x="121339" y="897809"/>
                </a:lnTo>
                <a:lnTo>
                  <a:pt x="94884" y="860892"/>
                </a:lnTo>
                <a:lnTo>
                  <a:pt x="71169" y="819713"/>
                </a:lnTo>
                <a:lnTo>
                  <a:pt x="50435" y="774649"/>
                </a:lnTo>
                <a:lnTo>
                  <a:pt x="32926" y="726078"/>
                </a:lnTo>
                <a:lnTo>
                  <a:pt x="18885" y="674380"/>
                </a:lnTo>
                <a:lnTo>
                  <a:pt x="8555" y="619933"/>
                </a:lnTo>
                <a:lnTo>
                  <a:pt x="2179" y="563115"/>
                </a:lnTo>
                <a:lnTo>
                  <a:pt x="0" y="504304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9"/>
          <p:cNvSpPr/>
          <p:nvPr/>
        </p:nvSpPr>
        <p:spPr>
          <a:xfrm>
            <a:off x="3665998" y="3842180"/>
            <a:ext cx="1520825" cy="1597025"/>
          </a:xfrm>
          <a:custGeom>
            <a:avLst/>
            <a:gdLst/>
            <a:ahLst/>
            <a:cxnLst/>
            <a:rect l="l" t="t" r="r" b="b"/>
            <a:pathLst>
              <a:path w="1520825" h="1597025">
                <a:moveTo>
                  <a:pt x="1415541" y="1539557"/>
                </a:moveTo>
                <a:lnTo>
                  <a:pt x="1408556" y="1543443"/>
                </a:lnTo>
                <a:lnTo>
                  <a:pt x="1406525" y="1550174"/>
                </a:lnTo>
                <a:lnTo>
                  <a:pt x="1404619" y="1556918"/>
                </a:lnTo>
                <a:lnTo>
                  <a:pt x="1408429" y="1563954"/>
                </a:lnTo>
                <a:lnTo>
                  <a:pt x="1520825" y="1596504"/>
                </a:lnTo>
                <a:lnTo>
                  <a:pt x="1518584" y="1587017"/>
                </a:lnTo>
                <a:lnTo>
                  <a:pt x="1494281" y="1587017"/>
                </a:lnTo>
                <a:lnTo>
                  <a:pt x="1461877" y="1552981"/>
                </a:lnTo>
                <a:lnTo>
                  <a:pt x="1415541" y="1539557"/>
                </a:lnTo>
                <a:close/>
              </a:path>
              <a:path w="1520825" h="1597025">
                <a:moveTo>
                  <a:pt x="1461877" y="1552981"/>
                </a:moveTo>
                <a:lnTo>
                  <a:pt x="1494281" y="1587017"/>
                </a:lnTo>
                <a:lnTo>
                  <a:pt x="1500424" y="1581175"/>
                </a:lnTo>
                <a:lnTo>
                  <a:pt x="1491106" y="1581175"/>
                </a:lnTo>
                <a:lnTo>
                  <a:pt x="1486093" y="1559997"/>
                </a:lnTo>
                <a:lnTo>
                  <a:pt x="1461877" y="1552981"/>
                </a:lnTo>
                <a:close/>
              </a:path>
              <a:path w="1520825" h="1597025">
                <a:moveTo>
                  <a:pt x="1487042" y="1478432"/>
                </a:moveTo>
                <a:lnTo>
                  <a:pt x="1473327" y="1481670"/>
                </a:lnTo>
                <a:lnTo>
                  <a:pt x="1469135" y="1488516"/>
                </a:lnTo>
                <a:lnTo>
                  <a:pt x="1470787" y="1495336"/>
                </a:lnTo>
                <a:lnTo>
                  <a:pt x="1480285" y="1535460"/>
                </a:lnTo>
                <a:lnTo>
                  <a:pt x="1512696" y="1569504"/>
                </a:lnTo>
                <a:lnTo>
                  <a:pt x="1494281" y="1587017"/>
                </a:lnTo>
                <a:lnTo>
                  <a:pt x="1518584" y="1587017"/>
                </a:lnTo>
                <a:lnTo>
                  <a:pt x="1495552" y="1489481"/>
                </a:lnTo>
                <a:lnTo>
                  <a:pt x="1493901" y="1482661"/>
                </a:lnTo>
                <a:lnTo>
                  <a:pt x="1487042" y="1478432"/>
                </a:lnTo>
                <a:close/>
              </a:path>
              <a:path w="1520825" h="1597025">
                <a:moveTo>
                  <a:pt x="1486093" y="1559997"/>
                </a:moveTo>
                <a:lnTo>
                  <a:pt x="1491106" y="1581175"/>
                </a:lnTo>
                <a:lnTo>
                  <a:pt x="1506981" y="1566049"/>
                </a:lnTo>
                <a:lnTo>
                  <a:pt x="1486093" y="1559997"/>
                </a:lnTo>
                <a:close/>
              </a:path>
              <a:path w="1520825" h="1597025">
                <a:moveTo>
                  <a:pt x="1480285" y="1535460"/>
                </a:moveTo>
                <a:lnTo>
                  <a:pt x="1486093" y="1559997"/>
                </a:lnTo>
                <a:lnTo>
                  <a:pt x="1506981" y="1566049"/>
                </a:lnTo>
                <a:lnTo>
                  <a:pt x="1491106" y="1581175"/>
                </a:lnTo>
                <a:lnTo>
                  <a:pt x="1500424" y="1581175"/>
                </a:lnTo>
                <a:lnTo>
                  <a:pt x="1512696" y="1569504"/>
                </a:lnTo>
                <a:lnTo>
                  <a:pt x="1480285" y="1535460"/>
                </a:lnTo>
                <a:close/>
              </a:path>
              <a:path w="1520825" h="1597025">
                <a:moveTo>
                  <a:pt x="18414" y="0"/>
                </a:moveTo>
                <a:lnTo>
                  <a:pt x="0" y="17525"/>
                </a:lnTo>
                <a:lnTo>
                  <a:pt x="1461877" y="1552981"/>
                </a:lnTo>
                <a:lnTo>
                  <a:pt x="1486093" y="1559997"/>
                </a:lnTo>
                <a:lnTo>
                  <a:pt x="1480285" y="1535460"/>
                </a:lnTo>
                <a:lnTo>
                  <a:pt x="1841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7713893" y="1569360"/>
            <a:ext cx="2232279" cy="38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СТР. 1 ГР.1</a:t>
            </a:r>
            <a:endParaRPr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object 13"/>
          <p:cNvSpPr/>
          <p:nvPr/>
        </p:nvSpPr>
        <p:spPr>
          <a:xfrm>
            <a:off x="7713892" y="2323299"/>
            <a:ext cx="2232279" cy="382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СТР.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ГР.3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7713893" y="3041846"/>
            <a:ext cx="2232279" cy="382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СТР.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23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ГР.3</a:t>
            </a:r>
          </a:p>
        </p:txBody>
      </p:sp>
      <p:sp>
        <p:nvSpPr>
          <p:cNvPr id="25" name="object 13"/>
          <p:cNvSpPr/>
          <p:nvPr/>
        </p:nvSpPr>
        <p:spPr>
          <a:xfrm>
            <a:off x="7713893" y="3730836"/>
            <a:ext cx="2232279" cy="382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СТР.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24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ГР.3</a:t>
            </a:r>
          </a:p>
        </p:txBody>
      </p:sp>
      <p:sp>
        <p:nvSpPr>
          <p:cNvPr id="26" name="object 13"/>
          <p:cNvSpPr/>
          <p:nvPr/>
        </p:nvSpPr>
        <p:spPr>
          <a:xfrm>
            <a:off x="7713891" y="4449379"/>
            <a:ext cx="2232279" cy="382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СТР.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25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ГР.3</a:t>
            </a:r>
          </a:p>
        </p:txBody>
      </p:sp>
      <p:sp>
        <p:nvSpPr>
          <p:cNvPr id="27" name="object 21"/>
          <p:cNvSpPr/>
          <p:nvPr/>
        </p:nvSpPr>
        <p:spPr>
          <a:xfrm>
            <a:off x="8547185" y="2006877"/>
            <a:ext cx="423417" cy="9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8547185" y="2175391"/>
            <a:ext cx="423417" cy="9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/>
          <p:nvPr/>
        </p:nvSpPr>
        <p:spPr>
          <a:xfrm>
            <a:off x="8620501" y="2763299"/>
            <a:ext cx="256540" cy="236854"/>
          </a:xfrm>
          <a:custGeom>
            <a:avLst/>
            <a:gdLst/>
            <a:ahLst/>
            <a:cxnLst/>
            <a:rect l="l" t="t" r="r" b="b"/>
            <a:pathLst>
              <a:path w="256540" h="236855">
                <a:moveTo>
                  <a:pt x="0" y="80517"/>
                </a:moveTo>
                <a:lnTo>
                  <a:pt x="90297" y="80517"/>
                </a:lnTo>
                <a:lnTo>
                  <a:pt x="90297" y="0"/>
                </a:lnTo>
                <a:lnTo>
                  <a:pt x="166116" y="0"/>
                </a:lnTo>
                <a:lnTo>
                  <a:pt x="166116" y="80517"/>
                </a:lnTo>
                <a:lnTo>
                  <a:pt x="256413" y="80517"/>
                </a:lnTo>
                <a:lnTo>
                  <a:pt x="256413" y="156336"/>
                </a:lnTo>
                <a:lnTo>
                  <a:pt x="166116" y="156336"/>
                </a:lnTo>
                <a:lnTo>
                  <a:pt x="166116" y="236854"/>
                </a:lnTo>
                <a:lnTo>
                  <a:pt x="90297" y="236854"/>
                </a:lnTo>
                <a:lnTo>
                  <a:pt x="90297" y="156336"/>
                </a:lnTo>
                <a:lnTo>
                  <a:pt x="0" y="156336"/>
                </a:lnTo>
                <a:lnTo>
                  <a:pt x="0" y="805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7F7F7F"/>
              </a:solidFill>
            </a:endParaRPr>
          </a:p>
        </p:txBody>
      </p:sp>
      <p:sp>
        <p:nvSpPr>
          <p:cNvPr id="30" name="object 28"/>
          <p:cNvSpPr/>
          <p:nvPr/>
        </p:nvSpPr>
        <p:spPr>
          <a:xfrm>
            <a:off x="8620501" y="3460873"/>
            <a:ext cx="256540" cy="236854"/>
          </a:xfrm>
          <a:custGeom>
            <a:avLst/>
            <a:gdLst/>
            <a:ahLst/>
            <a:cxnLst/>
            <a:rect l="l" t="t" r="r" b="b"/>
            <a:pathLst>
              <a:path w="256540" h="236855">
                <a:moveTo>
                  <a:pt x="0" y="80517"/>
                </a:moveTo>
                <a:lnTo>
                  <a:pt x="90297" y="80517"/>
                </a:lnTo>
                <a:lnTo>
                  <a:pt x="90297" y="0"/>
                </a:lnTo>
                <a:lnTo>
                  <a:pt x="166116" y="0"/>
                </a:lnTo>
                <a:lnTo>
                  <a:pt x="166116" y="80517"/>
                </a:lnTo>
                <a:lnTo>
                  <a:pt x="256413" y="80517"/>
                </a:lnTo>
                <a:lnTo>
                  <a:pt x="256413" y="156336"/>
                </a:lnTo>
                <a:lnTo>
                  <a:pt x="166116" y="156336"/>
                </a:lnTo>
                <a:lnTo>
                  <a:pt x="166116" y="236854"/>
                </a:lnTo>
                <a:lnTo>
                  <a:pt x="90297" y="236854"/>
                </a:lnTo>
                <a:lnTo>
                  <a:pt x="90297" y="156336"/>
                </a:lnTo>
                <a:lnTo>
                  <a:pt x="0" y="156336"/>
                </a:lnTo>
                <a:lnTo>
                  <a:pt x="0" y="805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7F7F7F"/>
              </a:solidFill>
            </a:endParaRPr>
          </a:p>
        </p:txBody>
      </p:sp>
      <p:sp>
        <p:nvSpPr>
          <p:cNvPr id="31" name="object 28"/>
          <p:cNvSpPr/>
          <p:nvPr/>
        </p:nvSpPr>
        <p:spPr>
          <a:xfrm>
            <a:off x="8620501" y="4152784"/>
            <a:ext cx="256540" cy="236854"/>
          </a:xfrm>
          <a:custGeom>
            <a:avLst/>
            <a:gdLst/>
            <a:ahLst/>
            <a:cxnLst/>
            <a:rect l="l" t="t" r="r" b="b"/>
            <a:pathLst>
              <a:path w="256540" h="236855">
                <a:moveTo>
                  <a:pt x="0" y="80517"/>
                </a:moveTo>
                <a:lnTo>
                  <a:pt x="90297" y="80517"/>
                </a:lnTo>
                <a:lnTo>
                  <a:pt x="90297" y="0"/>
                </a:lnTo>
                <a:lnTo>
                  <a:pt x="166116" y="0"/>
                </a:lnTo>
                <a:lnTo>
                  <a:pt x="166116" y="80517"/>
                </a:lnTo>
                <a:lnTo>
                  <a:pt x="256413" y="80517"/>
                </a:lnTo>
                <a:lnTo>
                  <a:pt x="256413" y="156336"/>
                </a:lnTo>
                <a:lnTo>
                  <a:pt x="166116" y="156336"/>
                </a:lnTo>
                <a:lnTo>
                  <a:pt x="166116" y="236854"/>
                </a:lnTo>
                <a:lnTo>
                  <a:pt x="90297" y="236854"/>
                </a:lnTo>
                <a:lnTo>
                  <a:pt x="90297" y="156336"/>
                </a:lnTo>
                <a:lnTo>
                  <a:pt x="0" y="156336"/>
                </a:lnTo>
                <a:lnTo>
                  <a:pt x="0" y="805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7F7F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7380" y="5033118"/>
            <a:ext cx="46993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ВНИМАНИЕ!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В </a:t>
            </a:r>
            <a:r>
              <a:rPr lang="ru-RU" sz="14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случае </a:t>
            </a:r>
            <a:r>
              <a:rPr lang="ru-RU" sz="1400" b="1" spc="-5" dirty="0">
                <a:solidFill>
                  <a:srgbClr val="C00000"/>
                </a:solidFill>
                <a:latin typeface="Arial Narrow"/>
                <a:cs typeface="Arial Narrow"/>
              </a:rPr>
              <a:t>отсутствия </a:t>
            </a:r>
            <a:r>
              <a:rPr lang="ru-RU" sz="1400" b="1" spc="-5" dirty="0">
                <a:solidFill>
                  <a:srgbClr val="030000"/>
                </a:solidFill>
                <a:latin typeface="Arial Narrow"/>
                <a:cs typeface="Arial Narrow"/>
              </a:rPr>
              <a:t>на </a:t>
            </a:r>
            <a:r>
              <a:rPr lang="ru-RU" sz="1400" b="1" dirty="0">
                <a:solidFill>
                  <a:srgbClr val="030000"/>
                </a:solidFill>
                <a:latin typeface="Arial Narrow"/>
                <a:cs typeface="Arial Narrow"/>
              </a:rPr>
              <a:t>1 </a:t>
            </a:r>
            <a:r>
              <a:rPr lang="ru-RU" sz="1400" b="1" spc="-5" dirty="0">
                <a:solidFill>
                  <a:srgbClr val="030000"/>
                </a:solidFill>
                <a:latin typeface="Arial Narrow"/>
                <a:cs typeface="Arial Narrow"/>
              </a:rPr>
              <a:t>января </a:t>
            </a:r>
            <a:r>
              <a:rPr lang="ru-RU" sz="1400" b="1" spc="-5" dirty="0" smtClean="0">
                <a:solidFill>
                  <a:srgbClr val="030000"/>
                </a:solidFill>
                <a:latin typeface="Arial Narrow"/>
                <a:cs typeface="Arial Narrow"/>
              </a:rPr>
              <a:t>года, следующего за </a:t>
            </a:r>
            <a:r>
              <a:rPr lang="ru-RU" sz="1400" b="1" dirty="0" smtClean="0">
                <a:solidFill>
                  <a:srgbClr val="030000"/>
                </a:solidFill>
                <a:latin typeface="Arial Narrow"/>
                <a:cs typeface="Arial Narrow"/>
              </a:rPr>
              <a:t>отчетным, </a:t>
            </a:r>
            <a:r>
              <a:rPr lang="ru-RU" sz="1400" b="1" spc="-5" dirty="0" smtClean="0">
                <a:solidFill>
                  <a:srgbClr val="030000"/>
                </a:solidFill>
                <a:latin typeface="Arial Narrow"/>
                <a:cs typeface="Arial Narrow"/>
              </a:rPr>
              <a:t>действующих </a:t>
            </a:r>
            <a:r>
              <a:rPr lang="ru-RU" sz="1400" b="1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объектов общественного</a:t>
            </a:r>
            <a:r>
              <a:rPr lang="ru-RU" sz="1400" b="1" spc="15" dirty="0" smtClean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lang="ru-RU" sz="1400" b="1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питания </a:t>
            </a:r>
            <a:r>
              <a:rPr lang="ru-RU" sz="1400" b="1" spc="-5" dirty="0" smtClean="0">
                <a:latin typeface="Arial Narrow"/>
                <a:cs typeface="Arial Narrow"/>
              </a:rPr>
              <a:t>графы 1 и 2 таблицы 3 </a:t>
            </a:r>
            <a:br>
              <a:rPr lang="ru-RU" sz="1400" b="1" spc="-5" dirty="0" smtClean="0">
                <a:latin typeface="Arial Narrow"/>
                <a:cs typeface="Arial Narrow"/>
              </a:rPr>
            </a:br>
            <a:r>
              <a:rPr lang="ru-RU" sz="1400" b="1" spc="-5" dirty="0" smtClean="0">
                <a:latin typeface="Arial Narrow"/>
                <a:cs typeface="Arial Narrow"/>
              </a:rPr>
              <a:t>не заполняются, по графе 3 таблицы 3 отражается товарооборот общественного питания за отчетный год в соответствии с типом объекта, действующего в этом отчетном году.</a:t>
            </a:r>
            <a:endParaRPr lang="ru-RU" sz="1400" dirty="0" smtClean="0">
              <a:latin typeface="Arial Narrow"/>
              <a:cs typeface="Arial Narrow"/>
            </a:endParaRPr>
          </a:p>
          <a:p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18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0805" y="992810"/>
            <a:ext cx="58784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lang="ru-RU" sz="1400" spc="-5" dirty="0">
                <a:latin typeface="Times New Roman"/>
                <a:cs typeface="Times New Roman"/>
              </a:rPr>
              <a:t>РАЗДЕЛ</a:t>
            </a:r>
            <a:r>
              <a:rPr lang="ru-RU" sz="1400" spc="-85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II</a:t>
            </a:r>
            <a:endParaRPr lang="ru-RU" sz="1400" dirty="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ОБЪЕКТЫ </a:t>
            </a:r>
            <a:r>
              <a:rPr lang="ru-RU" sz="1400" spc="-5" dirty="0">
                <a:latin typeface="Times New Roman"/>
                <a:cs typeface="Times New Roman"/>
              </a:rPr>
              <a:t>ОБЩЕСТВЕННОГО </a:t>
            </a:r>
            <a:r>
              <a:rPr lang="ru-RU" sz="1400" spc="-10" dirty="0">
                <a:latin typeface="Times New Roman"/>
                <a:cs typeface="Times New Roman"/>
              </a:rPr>
              <a:t>ПИТАНИЯ</a:t>
            </a:r>
          </a:p>
          <a:p>
            <a:pPr marR="5080" algn="r">
              <a:lnSpc>
                <a:spcPct val="100000"/>
              </a:lnSpc>
            </a:pPr>
            <a:r>
              <a:rPr lang="ru-RU" sz="1100" spc="-5" dirty="0" smtClean="0">
                <a:latin typeface="Times New Roman"/>
                <a:cs typeface="Times New Roman"/>
              </a:rPr>
              <a:t>       Таблица</a:t>
            </a:r>
            <a:r>
              <a:rPr lang="ru-RU" sz="1100" spc="-50" dirty="0" smtClean="0">
                <a:latin typeface="Times New Roman"/>
                <a:cs typeface="Times New Roman"/>
              </a:rPr>
              <a:t> </a:t>
            </a:r>
            <a:r>
              <a:rPr lang="ru-RU" sz="1100" dirty="0" smtClean="0">
                <a:latin typeface="Times New Roman"/>
                <a:cs typeface="Times New Roman"/>
              </a:rPr>
              <a:t>3</a:t>
            </a:r>
            <a:endParaRPr lang="ru-RU" sz="1100" dirty="0">
              <a:latin typeface="Times New Roman"/>
              <a:cs typeface="Times New Roman"/>
            </a:endParaRPr>
          </a:p>
        </p:txBody>
      </p:sp>
      <p:graphicFrame>
        <p:nvGraphicFramePr>
          <p:cNvPr id="3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87860"/>
              </p:ext>
            </p:extLst>
          </p:nvPr>
        </p:nvGraphicFramePr>
        <p:xfrm>
          <a:off x="510806" y="1685310"/>
          <a:ext cx="5866844" cy="2076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184"/>
                <a:gridCol w="437293"/>
                <a:gridCol w="799394"/>
                <a:gridCol w="799393"/>
                <a:gridCol w="1322580"/>
              </a:tblGrid>
              <a:tr h="723887">
                <a:tc rowSpan="2">
                  <a:txBody>
                    <a:bodyPr/>
                    <a:lstStyle/>
                    <a:p>
                      <a:pPr marL="515620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Код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строк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состоянию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января</a:t>
                      </a:r>
                      <a:r>
                        <a:rPr sz="9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года,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следующего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отчетным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Товарооборот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общественного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питания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2565" marR="193675" algn="ctr">
                        <a:lnSpc>
                          <a:spcPct val="101099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за отчетный</a:t>
                      </a:r>
                      <a:r>
                        <a:rPr sz="9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год,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тысяч</a:t>
                      </a:r>
                      <a:r>
                        <a:rPr sz="9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6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количество,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900" b="1" spc="-8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мест,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559">
                <a:tc>
                  <a:txBody>
                    <a:bodyPr/>
                    <a:lstStyle/>
                    <a:p>
                      <a:pPr marL="635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335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Объекты общественного питания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9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(сумма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строк 11, 13, с 15 по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22)</a:t>
                      </a: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10806" y="3876838"/>
            <a:ext cx="5981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Справочная информация</a:t>
            </a:r>
            <a:endParaRPr lang="ru-RU" sz="1400" spc="-1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lang="ru-RU" sz="1100" spc="-5" dirty="0" smtClean="0">
                <a:latin typeface="Times New Roman"/>
                <a:cs typeface="Times New Roman"/>
              </a:rPr>
              <a:t>       Таблица</a:t>
            </a:r>
            <a:r>
              <a:rPr lang="ru-RU" sz="1100" spc="-50" dirty="0" smtClean="0">
                <a:latin typeface="Times New Roman"/>
                <a:cs typeface="Times New Roman"/>
              </a:rPr>
              <a:t> 4</a:t>
            </a:r>
          </a:p>
          <a:p>
            <a:pPr marR="5080" algn="r">
              <a:lnSpc>
                <a:spcPct val="100000"/>
              </a:lnSpc>
            </a:pPr>
            <a:r>
              <a:rPr lang="ru-RU" sz="1100" spc="-50" dirty="0" smtClean="0">
                <a:latin typeface="Times New Roman"/>
                <a:cs typeface="Times New Roman"/>
              </a:rPr>
              <a:t>единиц</a:t>
            </a:r>
            <a:endParaRPr lang="ru-RU" sz="1100" dirty="0">
              <a:latin typeface="Times New Roman"/>
              <a:cs typeface="Times New Roman"/>
            </a:endParaRPr>
          </a:p>
        </p:txBody>
      </p:sp>
      <p:graphicFrame>
        <p:nvGraphicFramePr>
          <p:cNvPr id="3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33703"/>
              </p:ext>
            </p:extLst>
          </p:nvPr>
        </p:nvGraphicFramePr>
        <p:xfrm>
          <a:off x="510806" y="4534743"/>
          <a:ext cx="5922800" cy="1819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6750"/>
                <a:gridCol w="632187"/>
                <a:gridCol w="1017712"/>
                <a:gridCol w="956151"/>
              </a:tblGrid>
              <a:tr h="348830">
                <a:tc rowSpan="2">
                  <a:txBody>
                    <a:bodyPr/>
                    <a:lstStyle/>
                    <a:p>
                      <a:pPr marL="867410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строки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По состоянию на 1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января</a:t>
                      </a:r>
                      <a:r>
                        <a:rPr sz="9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года,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следующего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отчетным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9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31">
                <a:tc>
                  <a:txBody>
                    <a:bodyPr/>
                    <a:lstStyle/>
                    <a:p>
                      <a:pPr marL="1270" algn="ctr">
                        <a:lnSpc>
                          <a:spcPts val="93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801">
                <a:tc>
                  <a:txBody>
                    <a:bodyPr/>
                    <a:lstStyle/>
                    <a:p>
                      <a:pPr marL="62230">
                        <a:lnSpc>
                          <a:spcPts val="93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объектов общественного питания (строка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10):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9845" algn="ctr"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735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объекты, имеющие</a:t>
                      </a:r>
                      <a:r>
                        <a:rPr sz="900" b="1" spc="-7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места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663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объекты, расположенные в сельской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местности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41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776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общедоступные</a:t>
                      </a:r>
                      <a:r>
                        <a:rPr sz="900" b="1" spc="-7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объекты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7" name="object 6"/>
          <p:cNvSpPr/>
          <p:nvPr/>
        </p:nvSpPr>
        <p:spPr>
          <a:xfrm>
            <a:off x="3843923" y="3459233"/>
            <a:ext cx="1059304" cy="2127872"/>
          </a:xfrm>
          <a:custGeom>
            <a:avLst/>
            <a:gdLst/>
            <a:ahLst/>
            <a:cxnLst/>
            <a:rect l="l" t="t" r="r" b="b"/>
            <a:pathLst>
              <a:path w="951864" h="1876425">
                <a:moveTo>
                  <a:pt x="863219" y="1800352"/>
                </a:moveTo>
                <a:lnTo>
                  <a:pt x="857250" y="1801622"/>
                </a:lnTo>
                <a:lnTo>
                  <a:pt x="854329" y="1806067"/>
                </a:lnTo>
                <a:lnTo>
                  <a:pt x="851535" y="1810512"/>
                </a:lnTo>
                <a:lnTo>
                  <a:pt x="852805" y="1816354"/>
                </a:lnTo>
                <a:lnTo>
                  <a:pt x="857123" y="1819275"/>
                </a:lnTo>
                <a:lnTo>
                  <a:pt x="944626" y="1876425"/>
                </a:lnTo>
                <a:lnTo>
                  <a:pt x="945437" y="1863852"/>
                </a:lnTo>
                <a:lnTo>
                  <a:pt x="927735" y="1863852"/>
                </a:lnTo>
                <a:lnTo>
                  <a:pt x="911940" y="1832264"/>
                </a:lnTo>
                <a:lnTo>
                  <a:pt x="867537" y="1803273"/>
                </a:lnTo>
                <a:lnTo>
                  <a:pt x="863219" y="1800352"/>
                </a:lnTo>
                <a:close/>
              </a:path>
              <a:path w="951864" h="1876425">
                <a:moveTo>
                  <a:pt x="911940" y="1832264"/>
                </a:moveTo>
                <a:lnTo>
                  <a:pt x="927735" y="1863852"/>
                </a:lnTo>
                <a:lnTo>
                  <a:pt x="937641" y="1858899"/>
                </a:lnTo>
                <a:lnTo>
                  <a:pt x="926719" y="1858899"/>
                </a:lnTo>
                <a:lnTo>
                  <a:pt x="927754" y="1842590"/>
                </a:lnTo>
                <a:lnTo>
                  <a:pt x="911940" y="1832264"/>
                </a:lnTo>
                <a:close/>
              </a:path>
              <a:path w="951864" h="1876425">
                <a:moveTo>
                  <a:pt x="937260" y="1761617"/>
                </a:moveTo>
                <a:lnTo>
                  <a:pt x="932688" y="1765681"/>
                </a:lnTo>
                <a:lnTo>
                  <a:pt x="932226" y="1772158"/>
                </a:lnTo>
                <a:lnTo>
                  <a:pt x="928951" y="1823741"/>
                </a:lnTo>
                <a:lnTo>
                  <a:pt x="944753" y="1855343"/>
                </a:lnTo>
                <a:lnTo>
                  <a:pt x="927735" y="1863852"/>
                </a:lnTo>
                <a:lnTo>
                  <a:pt x="945437" y="1863852"/>
                </a:lnTo>
                <a:lnTo>
                  <a:pt x="951447" y="1770888"/>
                </a:lnTo>
                <a:lnTo>
                  <a:pt x="951738" y="1766824"/>
                </a:lnTo>
                <a:lnTo>
                  <a:pt x="947801" y="1762379"/>
                </a:lnTo>
                <a:lnTo>
                  <a:pt x="937260" y="1761617"/>
                </a:lnTo>
                <a:close/>
              </a:path>
              <a:path w="951864" h="1876425">
                <a:moveTo>
                  <a:pt x="927754" y="1842590"/>
                </a:moveTo>
                <a:lnTo>
                  <a:pt x="926719" y="1858899"/>
                </a:lnTo>
                <a:lnTo>
                  <a:pt x="941451" y="1851533"/>
                </a:lnTo>
                <a:lnTo>
                  <a:pt x="927754" y="1842590"/>
                </a:lnTo>
                <a:close/>
              </a:path>
              <a:path w="951864" h="1876425">
                <a:moveTo>
                  <a:pt x="928951" y="1823741"/>
                </a:moveTo>
                <a:lnTo>
                  <a:pt x="927754" y="1842590"/>
                </a:lnTo>
                <a:lnTo>
                  <a:pt x="941451" y="1851533"/>
                </a:lnTo>
                <a:lnTo>
                  <a:pt x="926719" y="1858899"/>
                </a:lnTo>
                <a:lnTo>
                  <a:pt x="937641" y="1858899"/>
                </a:lnTo>
                <a:lnTo>
                  <a:pt x="944753" y="1855343"/>
                </a:lnTo>
                <a:lnTo>
                  <a:pt x="928951" y="1823741"/>
                </a:lnTo>
                <a:close/>
              </a:path>
              <a:path w="951864" h="1876425">
                <a:moveTo>
                  <a:pt x="17018" y="0"/>
                </a:moveTo>
                <a:lnTo>
                  <a:pt x="0" y="8509"/>
                </a:lnTo>
                <a:lnTo>
                  <a:pt x="911940" y="1832264"/>
                </a:lnTo>
                <a:lnTo>
                  <a:pt x="927754" y="1842590"/>
                </a:lnTo>
                <a:lnTo>
                  <a:pt x="928951" y="1823741"/>
                </a:lnTo>
                <a:lnTo>
                  <a:pt x="170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43923" y="3738338"/>
            <a:ext cx="328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30504" algn="ctr">
              <a:lnSpc>
                <a:spcPts val="1200"/>
              </a:lnSpc>
            </a:pPr>
            <a:r>
              <a:rPr lang="ru-RU"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Если  строка 10 гр.2 &gt; 0</a:t>
            </a:r>
            <a:r>
              <a:rPr lang="ru-RU" sz="1400" b="1" i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lang="ru-RU" sz="1400" dirty="0">
              <a:latin typeface="Times New Roman"/>
              <a:cs typeface="Times New Roman"/>
            </a:endParaRPr>
          </a:p>
          <a:p>
            <a:pPr marR="230504" algn="ctr">
              <a:lnSpc>
                <a:spcPct val="100000"/>
              </a:lnSpc>
            </a:pPr>
            <a:r>
              <a:rPr lang="ru-RU" sz="14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то </a:t>
            </a:r>
            <a:r>
              <a:rPr lang="ru-RU"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lang="ru-RU" sz="14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стр. </a:t>
            </a:r>
            <a:r>
              <a:rPr lang="ru-RU"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40 гр.</a:t>
            </a:r>
            <a:r>
              <a:rPr lang="ru-RU" sz="1400" b="1" i="1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1 &gt; 0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3787" y="1060682"/>
            <a:ext cx="43289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 общедоступным объектам общественного питания относятся:</a:t>
            </a:r>
          </a:p>
          <a:p>
            <a:endParaRPr lang="ru-RU" b="1" dirty="0">
              <a:latin typeface="Arial Narrow" panose="020B0606020202030204" pitchFamily="34" charset="0"/>
            </a:endParaRPr>
          </a:p>
          <a:p>
            <a:pPr marL="285750" indent="-285750">
              <a:buFont typeface="Symbol"/>
              <a:buChar char="·"/>
            </a:pPr>
            <a:r>
              <a:rPr lang="ru-RU" dirty="0" smtClean="0">
                <a:latin typeface="Arial Narrow" panose="020B0606020202030204" pitchFamily="34" charset="0"/>
                <a:sym typeface="Symbol"/>
              </a:rPr>
              <a:t>объекты общественного питания, расположенные на торговой площади магазинов, в зданиях гостиниц, вокзалов, аэропортов, физкультурно-спортивных сооружениях и культурно-развлекательных объектах, на транспорте (вагон-ресторан), в зонах отдыха и тому подобных местах;</a:t>
            </a:r>
          </a:p>
          <a:p>
            <a:pPr marL="285750" indent="-285750">
              <a:buFont typeface="Symbol"/>
              <a:buChar char="·"/>
            </a:pPr>
            <a:r>
              <a:rPr lang="ru-RU" dirty="0">
                <a:latin typeface="Arial Narrow" panose="020B0606020202030204" pitchFamily="34" charset="0"/>
                <a:sym typeface="Symbol"/>
              </a:rPr>
              <a:t>о</a:t>
            </a:r>
            <a:r>
              <a:rPr lang="ru-RU" dirty="0" smtClean="0">
                <a:latin typeface="Arial Narrow" panose="020B0606020202030204" pitchFamily="34" charset="0"/>
                <a:sym typeface="Symbol"/>
              </a:rPr>
              <a:t>бъекты общественного питания при производственных организациях, учреждениях образования и других организациях, осуществляющих обслуживание населения независимо от их места приложения труда;</a:t>
            </a:r>
          </a:p>
          <a:p>
            <a:pPr marL="285750" indent="-285750">
              <a:buFont typeface="Symbol"/>
              <a:buChar char="·"/>
            </a:pPr>
            <a:r>
              <a:rPr lang="ru-RU" dirty="0" smtClean="0">
                <a:latin typeface="Arial Narrow" panose="020B0606020202030204" pitchFamily="34" charset="0"/>
                <a:sym typeface="Symbol"/>
              </a:rPr>
              <a:t>объекты общественного питания, расположенные в иных общедоступных местах.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84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277" y="1757731"/>
            <a:ext cx="88679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При </a:t>
            </a:r>
            <a:r>
              <a:rPr lang="ru-RU" dirty="0">
                <a:latin typeface="Arial Narrow" panose="020B0606020202030204" pitchFamily="34" charset="0"/>
              </a:rPr>
              <a:t>заполнении и отправке отчета не забывайте актуализировать данные об ответственном лице, контактном </a:t>
            </a:r>
            <a:r>
              <a:rPr lang="ru-RU" dirty="0" smtClean="0">
                <a:latin typeface="Arial Narrow" panose="020B0606020202030204" pitchFamily="34" charset="0"/>
              </a:rPr>
              <a:t>телефоне </a:t>
            </a:r>
            <a:r>
              <a:rPr lang="ru-RU" dirty="0">
                <a:latin typeface="Arial Narrow" panose="020B0606020202030204" pitchFamily="34" charset="0"/>
              </a:rPr>
              <a:t>и электронном </a:t>
            </a:r>
            <a:r>
              <a:rPr lang="ru-RU">
                <a:latin typeface="Arial Narrow" panose="020B0606020202030204" pitchFamily="34" charset="0"/>
              </a:rPr>
              <a:t>адресе</a:t>
            </a:r>
            <a:r>
              <a:rPr lang="ru-RU" smtClean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mtClean="0">
                <a:latin typeface="Arial Narrow" panose="020B0606020202030204" pitchFamily="34" charset="0"/>
              </a:rPr>
              <a:t> </a:t>
            </a:r>
            <a:r>
              <a:rPr lang="ru-RU" sz="3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600" b="1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комментариях к отчету необходимо </a:t>
            </a:r>
            <a:r>
              <a:rPr lang="ru-RU" dirty="0" smtClean="0">
                <a:latin typeface="Arial Narrow" panose="020B0606020202030204" pitchFamily="34" charset="0"/>
              </a:rPr>
              <a:t>кратко </a:t>
            </a:r>
            <a:r>
              <a:rPr lang="ru-RU" dirty="0">
                <a:latin typeface="Arial Narrow" panose="020B0606020202030204" pitchFamily="34" charset="0"/>
              </a:rPr>
              <a:t>пояснить возникающие рекомендательные контроли (в случае их наличия).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Особое </a:t>
            </a:r>
            <a:r>
              <a:rPr lang="ru-RU" dirty="0">
                <a:latin typeface="Arial Narrow" panose="020B0606020202030204" pitchFamily="34" charset="0"/>
              </a:rPr>
              <a:t>внимание уделить выбору </a:t>
            </a:r>
            <a:r>
              <a:rPr lang="ru-RU" b="1" u="sng" dirty="0">
                <a:latin typeface="Arial Narrow" panose="020B0606020202030204" pitchFamily="34" charset="0"/>
              </a:rPr>
              <a:t>детализации</a:t>
            </a:r>
            <a:r>
              <a:rPr lang="ru-RU" dirty="0">
                <a:latin typeface="Arial Narrow" panose="020B0606020202030204" pitchFamily="34" charset="0"/>
              </a:rPr>
              <a:t>. Если подразделение </a:t>
            </a:r>
            <a:r>
              <a:rPr lang="ru-RU" dirty="0" smtClean="0">
                <a:latin typeface="Arial Narrow" panose="020B0606020202030204" pitchFamily="34" charset="0"/>
              </a:rPr>
              <a:t>расположено </a:t>
            </a:r>
            <a:r>
              <a:rPr lang="ru-RU" dirty="0">
                <a:latin typeface="Arial Narrow" panose="020B0606020202030204" pitchFamily="34" charset="0"/>
              </a:rPr>
              <a:t>на другой территории, то составляется отдельный отчет.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7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1" y="3458334"/>
            <a:ext cx="100143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подпунктом 1.9. пункта 1 статьи 10 </a:t>
            </a:r>
            <a:r>
              <a:rPr lang="ru-RU" sz="1600" b="1" dirty="0">
                <a:latin typeface="Arial Narrow" panose="020B0606020202030204" pitchFamily="34" charset="0"/>
              </a:rPr>
              <a:t>Закона Республики Беларусь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«</a:t>
            </a:r>
            <a:r>
              <a:rPr lang="ru-RU" sz="1600" b="1" dirty="0">
                <a:latin typeface="Arial Narrow" panose="020B0606020202030204" pitchFamily="34" charset="0"/>
              </a:rPr>
              <a:t>О государственной статистике»</a:t>
            </a:r>
            <a:r>
              <a:rPr lang="ru-RU" sz="1600" dirty="0">
                <a:latin typeface="Arial Narrow" panose="020B0606020202030204" pitchFamily="34" charset="0"/>
              </a:rPr>
              <a:t>, </a:t>
            </a:r>
            <a:r>
              <a:rPr lang="ru-RU" sz="1600" b="1" dirty="0">
                <a:latin typeface="Arial Narrow" panose="020B0606020202030204" pitchFamily="34" charset="0"/>
              </a:rPr>
              <a:t>от 28 ноября 2004 г. № 345-З</a:t>
            </a:r>
            <a:r>
              <a:rPr lang="ru-RU" sz="1600" dirty="0">
                <a:latin typeface="Arial Narrow" panose="020B0606020202030204" pitchFamily="34" charset="0"/>
              </a:rPr>
              <a:t>, органы государственной статистики </a:t>
            </a:r>
            <a:r>
              <a:rPr lang="ru-RU" sz="1600" b="1" dirty="0">
                <a:latin typeface="Arial Narrow" panose="020B0606020202030204" pitchFamily="34" charset="0"/>
              </a:rPr>
              <a:t>имеют право требовать и получать от респондента необходимые разъяснения, документы (их копии) и иные материалы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при </a:t>
            </a:r>
            <a:r>
              <a:rPr lang="ru-RU" sz="1600" dirty="0">
                <a:latin typeface="Arial Narrow" panose="020B0606020202030204" pitchFamily="34" charset="0"/>
              </a:rPr>
              <a:t>организации и проведении государственных статистических наблюдений, формировании официальной статистической информации и (</a:t>
            </a:r>
            <a:r>
              <a:rPr lang="ru-RU" sz="1600" dirty="0" smtClean="0">
                <a:latin typeface="Arial Narrow" panose="020B0606020202030204" pitchFamily="34" charset="0"/>
              </a:rPr>
              <a:t>или) в </a:t>
            </a:r>
            <a:r>
              <a:rPr lang="ru-RU" sz="1600" dirty="0">
                <a:latin typeface="Arial Narrow" panose="020B0606020202030204" pitchFamily="34" charset="0"/>
              </a:rPr>
              <a:t>случае выявления искажений в данных государственной статистической отчетности.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040237" y="1096795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ПЕРВИЧНЫХ СТАТИСТИЧЕСКИХ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380" y="1898205"/>
            <a:ext cx="98754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</a:t>
            </a:r>
            <a:r>
              <a:rPr lang="ru-RU" sz="1600" b="1" dirty="0">
                <a:latin typeface="Arial Narrow" panose="020B0606020202030204" pitchFamily="34" charset="0"/>
              </a:rPr>
              <a:t>Инструкцией о порядке представления первичных статистических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данных</a:t>
            </a:r>
            <a:r>
              <a:rPr lang="ru-RU" sz="1600" dirty="0">
                <a:latin typeface="Arial Narrow" panose="020B0606020202030204" pitchFamily="34" charset="0"/>
              </a:rPr>
              <a:t>, утвержденной постановлением Национального статистического комитета Республики Беларусь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от 28.08.2015 </a:t>
            </a:r>
            <a:r>
              <a:rPr lang="ru-RU" sz="1600" b="1" dirty="0">
                <a:latin typeface="Arial Narrow" panose="020B0606020202030204" pitchFamily="34" charset="0"/>
              </a:rPr>
              <a:t>№ 100</a:t>
            </a:r>
            <a:r>
              <a:rPr lang="ru-RU" sz="1600" dirty="0">
                <a:latin typeface="Arial Narrow" panose="020B0606020202030204" pitchFamily="34" charset="0"/>
              </a:rPr>
              <a:t>, респонденты представляют первичные статистические </a:t>
            </a:r>
            <a:r>
              <a:rPr lang="ru-RU" sz="1600" dirty="0" smtClean="0">
                <a:latin typeface="Arial Narrow" panose="020B0606020202030204" pitchFamily="34" charset="0"/>
              </a:rPr>
              <a:t>данные в </a:t>
            </a:r>
            <a:r>
              <a:rPr lang="ru-RU" sz="1600" dirty="0">
                <a:latin typeface="Arial Narrow" panose="020B0606020202030204" pitchFamily="34" charset="0"/>
              </a:rPr>
              <a:t>объеме, сроки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</a:rPr>
              <a:t>адреса, указанные в формах государственной статистической </a:t>
            </a:r>
            <a:r>
              <a:rPr lang="ru-RU" sz="1600" dirty="0" smtClean="0">
                <a:latin typeface="Arial Narrow" panose="020B0606020202030204" pitchFamily="34" charset="0"/>
              </a:rPr>
              <a:t>отчетности, </a:t>
            </a: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подписями лиц, </a:t>
            </a:r>
            <a:r>
              <a:rPr lang="ru-RU" sz="1600" b="1" dirty="0" smtClean="0">
                <a:latin typeface="Arial Narrow" panose="020B0606020202030204" pitchFamily="34" charset="0"/>
              </a:rPr>
              <a:t>ответственных 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составление и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первичных статистических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3977602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479503" y="1526346"/>
            <a:ext cx="6629293" cy="553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АДМИНИСТРАТИВНАЯ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ОТВЕТСТВЕННОСТЬ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3097" y="2079478"/>
            <a:ext cx="93337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	</a:t>
            </a:r>
            <a:r>
              <a:rPr lang="ru-RU" sz="1600" b="1" dirty="0" smtClean="0">
                <a:latin typeface="Arial Narrow" panose="020B0606020202030204" pitchFamily="34" charset="0"/>
              </a:rPr>
              <a:t>Статьей </a:t>
            </a:r>
            <a:r>
              <a:rPr lang="ru-RU" sz="1600" b="1" dirty="0">
                <a:latin typeface="Arial Narrow" panose="020B0606020202030204" pitchFamily="34" charset="0"/>
              </a:rPr>
              <a:t>24.12. Кодекса Республики Беларусь об административных правонарушениях </a:t>
            </a:r>
            <a:r>
              <a:rPr lang="ru-RU" sz="1600" dirty="0">
                <a:latin typeface="Arial Narrow" panose="020B0606020202030204" pitchFamily="34" charset="0"/>
              </a:rPr>
              <a:t>предусмотрена административная ответственность </a:t>
            </a:r>
            <a:r>
              <a:rPr lang="ru-RU" sz="1600" b="1" dirty="0">
                <a:latin typeface="Arial Narrow" panose="020B0606020202030204" pitchFamily="34" charset="0"/>
              </a:rPr>
              <a:t>за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должностным </a:t>
            </a:r>
            <a:r>
              <a:rPr lang="ru-RU" sz="1600" dirty="0" smtClean="0">
                <a:latin typeface="Arial Narrow" panose="020B0606020202030204" pitchFamily="34" charset="0"/>
              </a:rPr>
              <a:t>лицом и </a:t>
            </a:r>
            <a:r>
              <a:rPr lang="ru-RU" sz="1600" dirty="0">
                <a:latin typeface="Arial Narrow" panose="020B0606020202030204" pitchFamily="34" charset="0"/>
              </a:rPr>
              <a:t>(или) иным уполномоченным лицом, ответственным за </a:t>
            </a:r>
            <a:r>
              <a:rPr lang="ru-RU" sz="1600" dirty="0" smtClean="0">
                <a:latin typeface="Arial Narrow" panose="020B0606020202030204" pitchFamily="34" charset="0"/>
              </a:rPr>
              <a:t>составление и </a:t>
            </a:r>
            <a:r>
              <a:rPr lang="ru-RU" sz="1600" dirty="0">
                <a:latin typeface="Arial Narrow" panose="020B0606020202030204" pitchFamily="34" charset="0"/>
              </a:rPr>
              <a:t>представление данных государственной статистической отчетности, </a:t>
            </a:r>
            <a:r>
              <a:rPr lang="ru-RU" sz="1600" b="1" dirty="0">
                <a:latin typeface="Arial Narrow" panose="020B0606020202030204" pitchFamily="34" charset="0"/>
              </a:rPr>
              <a:t>искаженных данных государственной статистической отчетности, несвоевременное </a:t>
            </a:r>
            <a:r>
              <a:rPr lang="ru-RU" sz="1600" b="1" dirty="0" smtClean="0">
                <a:latin typeface="Arial Narrow" panose="020B0606020202030204" pitchFamily="34" charset="0"/>
              </a:rPr>
              <a:t>представление или </a:t>
            </a:r>
            <a:r>
              <a:rPr lang="ru-RU" sz="1600" b="1" dirty="0">
                <a:latin typeface="Arial Narrow" panose="020B0606020202030204" pitchFamily="34" charset="0"/>
              </a:rPr>
              <a:t>непредставление такой отчетности </a:t>
            </a:r>
            <a:r>
              <a:rPr lang="ru-RU" sz="1600" dirty="0">
                <a:latin typeface="Arial Narrow" panose="020B0606020202030204" pitchFamily="34" charset="0"/>
              </a:rPr>
              <a:t>органам государственной статистики.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	Полномочия </a:t>
            </a:r>
            <a:r>
              <a:rPr lang="ru-RU" sz="1600" dirty="0">
                <a:latin typeface="Arial Narrow" panose="020B0606020202030204" pitchFamily="34" charset="0"/>
              </a:rPr>
              <a:t>на составление и представление первичных статистических данных должны быть закреплены </a:t>
            </a:r>
            <a:r>
              <a:rPr lang="ru-RU" sz="1600" dirty="0" smtClean="0">
                <a:latin typeface="Arial Narrow" panose="020B0606020202030204" pitchFamily="34" charset="0"/>
              </a:rPr>
              <a:t>за </a:t>
            </a:r>
            <a:r>
              <a:rPr lang="ru-RU" sz="1600" dirty="0">
                <a:latin typeface="Arial Narrow" panose="020B0606020202030204" pitchFamily="34" charset="0"/>
              </a:rPr>
              <a:t>работником в локальном правовом акте, а отчет, представленный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виде электронного документа – подписан электронно-цифровой подписью этого же работника.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	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777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686410" y="1471366"/>
            <a:ext cx="6585401" cy="24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ВОЗНИКАЮЩИМ ВОПРОСАМ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обращаться в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отдел статистики торговли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Витебской области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218498" y="3590219"/>
            <a:ext cx="3303271" cy="166203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По телефонам</a:t>
            </a:r>
          </a:p>
          <a:p>
            <a:r>
              <a:rPr lang="ru-RU" dirty="0"/>
              <a:t>(+375 212) </a:t>
            </a:r>
          </a:p>
          <a:p>
            <a:endParaRPr lang="ru-RU" dirty="0"/>
          </a:p>
          <a:p>
            <a:r>
              <a:rPr lang="ru-RU" dirty="0" smtClean="0"/>
              <a:t>43-69-81       </a:t>
            </a:r>
            <a:r>
              <a:rPr lang="ru-RU" dirty="0"/>
              <a:t>43-69-95 </a:t>
            </a:r>
          </a:p>
          <a:p>
            <a:r>
              <a:rPr lang="ru-RU" dirty="0"/>
              <a:t>43-69-98       </a:t>
            </a:r>
            <a:r>
              <a:rPr lang="ru-RU" dirty="0" smtClean="0"/>
              <a:t>25-00-73</a:t>
            </a:r>
          </a:p>
          <a:p>
            <a:r>
              <a:rPr lang="ru-RU" dirty="0" smtClean="0"/>
              <a:t>25-00-74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84559" y="3806076"/>
            <a:ext cx="3087252" cy="1231106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По адресу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г.Витебск</a:t>
            </a:r>
            <a:r>
              <a:rPr lang="ru-RU" dirty="0">
                <a:solidFill>
                  <a:schemeClr val="bg1"/>
                </a:solidFill>
              </a:rPr>
              <a:t>, ул. Ленина, 10а</a:t>
            </a:r>
          </a:p>
          <a:p>
            <a:r>
              <a:rPr lang="ru-RU" dirty="0">
                <a:solidFill>
                  <a:schemeClr val="bg1"/>
                </a:solidFill>
              </a:rPr>
              <a:t>каб,208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" y="683567"/>
            <a:ext cx="420847" cy="43431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069676" y="71825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3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10806" y="1598702"/>
            <a:ext cx="4153473" cy="4441371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52083" y="1503915"/>
            <a:ext cx="4438384" cy="544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1-торг (общепит)</a:t>
            </a:r>
          </a:p>
          <a:p>
            <a:pPr algn="ctr"/>
            <a:endParaRPr lang="ru-RU" sz="2800" b="1" dirty="0" smtClean="0">
              <a:solidFill>
                <a:srgbClr val="0BA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Утверждена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постановлением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Национального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статистического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комитета Республики  Беларусь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12.11.2014 </a:t>
            </a:r>
            <a:r>
              <a:rPr lang="ru-RU" sz="1800" dirty="0">
                <a:latin typeface="Arial Narrow" panose="020B0606020202030204" pitchFamily="34" charset="0"/>
              </a:rPr>
              <a:t>№ </a:t>
            </a:r>
            <a:r>
              <a:rPr lang="ru-RU" sz="1800" dirty="0" smtClean="0">
                <a:latin typeface="Arial Narrow" panose="020B0606020202030204" pitchFamily="34" charset="0"/>
              </a:rPr>
              <a:t>196*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Срок </a:t>
            </a:r>
            <a:r>
              <a:rPr lang="ru-RU" sz="1800" b="1" dirty="0">
                <a:latin typeface="Arial Narrow" panose="020B0606020202030204" pitchFamily="34" charset="0"/>
              </a:rPr>
              <a:t>представления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22-го февраля</a:t>
            </a:r>
            <a:endParaRPr lang="ru-RU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i="1" dirty="0" smtClean="0">
              <a:latin typeface="Arial Narrow" panose="020B0606020202030204" pitchFamily="34" charset="0"/>
            </a:endParaRP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* С изменениями и дополнениями:</a:t>
            </a: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Постановление Национального статистического комитета Республики Беларусь от 18 апреля 2025 г. № 13</a:t>
            </a:r>
            <a:endParaRPr lang="ru-RU" sz="1200" i="1" dirty="0">
              <a:latin typeface="Arial Narrow" panose="020B0606020202030204" pitchFamily="34" charset="0"/>
            </a:endParaRPr>
          </a:p>
          <a:p>
            <a:pPr algn="ctr"/>
            <a:endParaRPr lang="ru-RU" sz="3000" b="1" dirty="0" smtClean="0">
              <a:ln w="13462">
                <a:solidFill>
                  <a:schemeClr val="bg1"/>
                </a:solidFill>
                <a:prstDash val="solid"/>
              </a:ln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4945379" y="1296844"/>
            <a:ext cx="5969547" cy="4945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8647423" y="1318260"/>
            <a:ext cx="1768415" cy="98597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2748" y="4490977"/>
            <a:ext cx="1099595" cy="625033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01998" y="5389240"/>
            <a:ext cx="776592" cy="363378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56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8649050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форме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 торг (общепит)*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представляют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966548" y="2039397"/>
            <a:ext cx="7838690" cy="2335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pPr algn="ctr"/>
            <a:r>
              <a:rPr lang="ru-RU" sz="2000" dirty="0" smtClean="0"/>
              <a:t>юридические </a:t>
            </a:r>
            <a:r>
              <a:rPr lang="ru-RU" sz="2000" dirty="0"/>
              <a:t>лица, обособленные подразделения юридических лиц, </a:t>
            </a:r>
            <a:r>
              <a:rPr lang="ru-RU" sz="2000" u="sng" dirty="0" smtClean="0"/>
              <a:t>осуществляющие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400" b="1" dirty="0" smtClean="0"/>
              <a:t>общественное </a:t>
            </a:r>
            <a:r>
              <a:rPr lang="ru-RU" sz="2400" b="1" dirty="0"/>
              <a:t>питание</a:t>
            </a:r>
          </a:p>
          <a:p>
            <a:endParaRPr lang="ru-RU" sz="1600" dirty="0" smtClean="0"/>
          </a:p>
          <a:p>
            <a:pPr algn="ctr"/>
            <a:r>
              <a:rPr lang="ru-RU" sz="1800" i="1" dirty="0" smtClean="0"/>
              <a:t>* кроме </a:t>
            </a:r>
            <a:r>
              <a:rPr lang="ru-RU" sz="1800" i="1" dirty="0"/>
              <a:t>крестьянских (фермерских) хозяйств </a:t>
            </a:r>
            <a:endParaRPr lang="ru-RU" sz="1800" i="1" dirty="0" smtClean="0"/>
          </a:p>
          <a:p>
            <a:endParaRPr lang="ru-RU" sz="1600" i="1" dirty="0" smtClean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2118" y="4468482"/>
            <a:ext cx="10087550" cy="1535502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672497" y="4960188"/>
            <a:ext cx="7527742" cy="189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charset="0"/>
              <a:buChar char="•"/>
            </a:pPr>
            <a:endParaRPr lang="ru-RU" sz="1600" i="1" dirty="0" smtClean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03801" y="4770407"/>
            <a:ext cx="9081767" cy="118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r>
              <a:rPr lang="ru-RU" sz="1600" i="1" dirty="0" smtClean="0"/>
              <a:t>	Отчет составляется с включением данных обо всех подразделениях, расположенных </a:t>
            </a:r>
            <a:br>
              <a:rPr lang="ru-RU" sz="1600" i="1" dirty="0" smtClean="0"/>
            </a:br>
            <a:r>
              <a:rPr lang="ru-RU" sz="1600" i="1" dirty="0" smtClean="0"/>
              <a:t>на одной территории (район области, город областного подчинения, город Минск).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	По подразделениям, расположенным на другой территории (район области, город областного подчинения, город Минск), составляется отдельный отчет.</a:t>
            </a:r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158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8649050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целей заполнения отчета используются термины </a:t>
            </a:r>
            <a:b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их определения, установленные: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195603" y="2479234"/>
            <a:ext cx="9279483" cy="314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ym typeface="Symbol"/>
              </a:rPr>
              <a:t></a:t>
            </a:r>
            <a:r>
              <a:rPr lang="ru-RU" sz="2000" dirty="0" smtClean="0">
                <a:sym typeface="Symbol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Законом Республики Беларусь от 8 января 2014 № 128-З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«О государственном регулировании торговли и общественного питания»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endParaRPr lang="ru-RU" sz="2400" u="sng" dirty="0" smtClean="0">
              <a:latin typeface="Arial Narrow" panose="020B0606020202030204" pitchFamily="34" charset="0"/>
            </a:endParaRPr>
          </a:p>
          <a:p>
            <a:pPr algn="ctr"/>
            <a:endParaRPr lang="ru-RU" sz="2400" dirty="0" smtClean="0"/>
          </a:p>
          <a:p>
            <a:pPr algn="just"/>
            <a:r>
              <a:rPr lang="ru-RU" sz="2400" dirty="0" smtClean="0">
                <a:latin typeface="Arial Narrow" panose="020B0606020202030204" pitchFamily="34" charset="0"/>
                <a:sym typeface="Symbol"/>
              </a:rPr>
              <a:t> постановлением </a:t>
            </a:r>
            <a:r>
              <a:rPr lang="ru-RU" sz="2400" dirty="0">
                <a:latin typeface="Arial Narrow" panose="020B0606020202030204" pitchFamily="34" charset="0"/>
                <a:sym typeface="Symbol"/>
              </a:rPr>
              <a:t>Министерства </a:t>
            </a:r>
            <a:r>
              <a:rPr lang="ru-RU" sz="2400" dirty="0" smtClean="0">
                <a:latin typeface="Arial Narrow" panose="020B0606020202030204" pitchFamily="34" charset="0"/>
                <a:sym typeface="Symbol"/>
              </a:rPr>
              <a:t>антимонопольного регулирования </a:t>
            </a:r>
            <a:br>
              <a:rPr lang="ru-RU" sz="2400" dirty="0" smtClean="0">
                <a:latin typeface="Arial Narrow" panose="020B0606020202030204" pitchFamily="34" charset="0"/>
                <a:sym typeface="Symbol"/>
              </a:rPr>
            </a:br>
            <a:r>
              <a:rPr lang="ru-RU" sz="2400" dirty="0" smtClean="0">
                <a:latin typeface="Arial Narrow" panose="020B0606020202030204" pitchFamily="34" charset="0"/>
                <a:sym typeface="Symbol"/>
              </a:rPr>
              <a:t>и </a:t>
            </a:r>
            <a:r>
              <a:rPr lang="ru-RU" sz="2400" dirty="0">
                <a:latin typeface="Arial Narrow" panose="020B0606020202030204" pitchFamily="34" charset="0"/>
                <a:sym typeface="Symbol"/>
              </a:rPr>
              <a:t>торговли Республики Беларусь от 12 апреля 2021 г</a:t>
            </a:r>
            <a:r>
              <a:rPr lang="ru-RU" sz="2400" dirty="0" smtClean="0">
                <a:latin typeface="Arial Narrow" panose="020B0606020202030204" pitchFamily="34" charset="0"/>
                <a:sym typeface="Symbol"/>
              </a:rPr>
              <a:t>. № 26 </a:t>
            </a:r>
            <a:br>
              <a:rPr lang="ru-RU" sz="2400" dirty="0" smtClean="0">
                <a:latin typeface="Arial Narrow" panose="020B0606020202030204" pitchFamily="34" charset="0"/>
                <a:sym typeface="Symbol"/>
              </a:rPr>
            </a:br>
            <a:r>
              <a:rPr lang="ru-RU" sz="2400" b="1" dirty="0" smtClean="0">
                <a:latin typeface="Arial Narrow" panose="020B0606020202030204" pitchFamily="34" charset="0"/>
                <a:sym typeface="Symbol"/>
              </a:rPr>
              <a:t>«</a:t>
            </a:r>
            <a:r>
              <a:rPr lang="ru-RU" sz="2400" b="1" dirty="0">
                <a:latin typeface="Arial Narrow" panose="020B0606020202030204" pitchFamily="34" charset="0"/>
                <a:sym typeface="Symbol"/>
              </a:rPr>
              <a:t>О классификации объектов общественного питания по типам»</a:t>
            </a:r>
            <a:endParaRPr lang="ru-RU" sz="2400" b="1" dirty="0">
              <a:latin typeface="Arial Narrow" panose="020B0606020202030204" pitchFamily="34" charset="0"/>
            </a:endParaRPr>
          </a:p>
          <a:p>
            <a:pPr algn="just"/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29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7591244" y="966158"/>
            <a:ext cx="3629349" cy="5354077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813" r="517" b="27896"/>
          <a:stretch/>
        </p:blipFill>
        <p:spPr bwMode="auto">
          <a:xfrm>
            <a:off x="180386" y="2564479"/>
            <a:ext cx="7186213" cy="35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-1" y="1098013"/>
            <a:ext cx="7065033" cy="1259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 представляется 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посредством многофункционального </a:t>
            </a:r>
            <a:b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веб-портала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Национального статистического комитета Республики </a:t>
            </a: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еларусь </a:t>
            </a:r>
            <a:endParaRPr lang="en-US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</a:t>
            </a:r>
            <a:r>
              <a:rPr lang="ru-RU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://</a:t>
            </a:r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e-respondent.belstat.gov.by</a:t>
            </a:r>
            <a:endParaRPr lang="ru-RU" sz="2000" b="1" u="sng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9293" y="1411816"/>
            <a:ext cx="379325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Единый номер телефона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</a:p>
          <a:p>
            <a:pPr algn="ctr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Витебской 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spcAft>
                <a:spcPts val="6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(0212) 25 00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spcAft>
                <a:spcPts val="600"/>
              </a:spcAft>
            </a:pP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(Техническая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поддержка осуществляется в соответствии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режимом работы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Главного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статистического управления Витебской области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государственного предприятия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ЦИТ </a:t>
            </a:r>
            <a:r>
              <a:rPr lang="ru-RU" sz="105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»)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Служба поддержки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электронно-</a:t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подписи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en-US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Avest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(017) 388 03 19, 8 (029) 646 03 19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В случае невозможности решения технологических проблем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первом уровне технической  поддержки необходимо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обращаться к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специалистам </a:t>
            </a:r>
            <a:r>
              <a:rPr lang="ru-RU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 на электронный адрес 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e-respondent@belstat.gov.by</a:t>
            </a: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 изложением сути обращения, снимков экрана,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отражающих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проблему, и контактных данных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06406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014669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ОСНОВНОЙ ИНСТРУМЕНТАРИЙ ПРИ ЗАПОЛНЕНИИ ФОРМЫ</a:t>
            </a:r>
          </a:p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t="8371" r="1603" b="60240"/>
          <a:stretch/>
        </p:blipFill>
        <p:spPr bwMode="auto">
          <a:xfrm>
            <a:off x="568831" y="2464266"/>
            <a:ext cx="10297596" cy="2452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8872" y="1369551"/>
            <a:ext cx="11419632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Размещен на официальном сайте Белстата </a:t>
            </a:r>
            <a:r>
              <a:rPr lang="en-US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belstat.gov.by</a:t>
            </a:r>
            <a:r>
              <a:rPr lang="ru-RU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во вкладке «Респондентам»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333862" y="2233283"/>
            <a:ext cx="2211354" cy="1638922"/>
          </a:xfrm>
          <a:prstGeom prst="straightConnector1">
            <a:avLst/>
          </a:prstGeom>
          <a:ln w="254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08057" y="4021492"/>
            <a:ext cx="1451610" cy="411480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9890" y="4423642"/>
            <a:ext cx="10297596" cy="465599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24" y="5308964"/>
            <a:ext cx="8458609" cy="7542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17629" y="5142587"/>
            <a:ext cx="4351105" cy="1064871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07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</a:p>
        </p:txBody>
      </p:sp>
      <p:graphicFrame>
        <p:nvGraphicFramePr>
          <p:cNvPr id="2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77883"/>
              </p:ext>
            </p:extLst>
          </p:nvPr>
        </p:nvGraphicFramePr>
        <p:xfrm>
          <a:off x="972274" y="1863524"/>
          <a:ext cx="9549113" cy="2824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247"/>
                <a:gridCol w="620617"/>
                <a:gridCol w="1449591"/>
                <a:gridCol w="1449591"/>
                <a:gridCol w="1439904"/>
                <a:gridCol w="1226163"/>
              </a:tblGrid>
              <a:tr h="255649">
                <a:tc rowSpan="2">
                  <a:txBody>
                    <a:bodyPr/>
                    <a:lstStyle/>
                    <a:p>
                      <a:pPr marL="743585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строки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За отчетный</a:t>
                      </a:r>
                      <a:r>
                        <a:rPr sz="9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предыдущий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3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85"/>
                        </a:lnSpc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графы</a:t>
                      </a:r>
                      <a:r>
                        <a:rPr sz="9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  <a:p>
                      <a:pPr marL="222885" marR="210820" indent="-1270" algn="ctr">
                        <a:lnSpc>
                          <a:spcPct val="92600"/>
                        </a:lnSpc>
                        <a:spcBef>
                          <a:spcPts val="35"/>
                        </a:spcBef>
                      </a:pP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объектов,  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асп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сельской  местности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85"/>
                        </a:lnSpc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графы</a:t>
                      </a:r>
                      <a:r>
                        <a:rPr sz="9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0810" marR="118110" indent="-1270" algn="ctr">
                        <a:lnSpc>
                          <a:spcPct val="92600"/>
                        </a:lnSpc>
                        <a:spcBef>
                          <a:spcPts val="35"/>
                        </a:spcBef>
                      </a:pP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объектов,  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асп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сельской  местности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94">
                <a:tc>
                  <a:txBody>
                    <a:bodyPr/>
                    <a:lstStyle/>
                    <a:p>
                      <a:pPr marL="26670">
                        <a:lnSpc>
                          <a:spcPts val="1035"/>
                        </a:lnSpc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Товарооборот общественного питания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(сумма </a:t>
                      </a:r>
                      <a:r>
                        <a:rPr sz="9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строк </a:t>
                      </a:r>
                      <a:r>
                        <a:rPr sz="9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02 и</a:t>
                      </a:r>
                      <a:r>
                        <a:rPr sz="900" b="1" spc="-8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04)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167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продано: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8731">
                <a:tc>
                  <a:txBody>
                    <a:bodyPr/>
                    <a:lstStyle/>
                    <a:p>
                      <a:pPr marL="171450" marR="1093470">
                        <a:lnSpc>
                          <a:spcPts val="1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пищевых продуктов, напитков  и табачных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изделий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02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821"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них алкогольных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напитков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03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821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непродовольственных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товаров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5" dirty="0">
                          <a:latin typeface="Times New Roman"/>
                          <a:cs typeface="Times New Roman"/>
                        </a:rPr>
                        <a:t>04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7" name="object 3"/>
          <p:cNvSpPr txBox="1"/>
          <p:nvPr/>
        </p:nvSpPr>
        <p:spPr>
          <a:xfrm>
            <a:off x="2766348" y="925163"/>
            <a:ext cx="775503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47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РАЗДЕЛ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</a:p>
          <a:p>
            <a:pPr marR="26047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ТОВАРООБОРОТ ОБЩЕСТВЕННОГО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ПИТАНИЯ</a:t>
            </a:r>
            <a:endParaRPr sz="16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Таблица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</a:t>
            </a:r>
          </a:p>
          <a:p>
            <a:pPr marR="5080" algn="r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тысяч рублей, </a:t>
            </a:r>
            <a:r>
              <a:rPr sz="1100" b="1" dirty="0">
                <a:solidFill>
                  <a:srgbClr val="C00000"/>
                </a:solidFill>
                <a:latin typeface="Times New Roman"/>
                <a:cs typeface="Times New Roman"/>
              </a:rPr>
              <a:t>с </a:t>
            </a:r>
            <a:r>
              <a:rPr sz="1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одним знаком после</a:t>
            </a:r>
            <a:r>
              <a:rPr sz="11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запятой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699" y="5069711"/>
            <a:ext cx="9560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По строке </a:t>
            </a:r>
            <a:r>
              <a:rPr lang="ru-RU" sz="1600" b="1" spc="-5" dirty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01 </a:t>
            </a:r>
            <a:r>
              <a:rPr lang="ru-RU" sz="1600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таблицы 1 </a:t>
            </a:r>
            <a:r>
              <a:rPr lang="ru-RU" sz="1600" spc="-5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отражается </a:t>
            </a:r>
            <a:r>
              <a:rPr lang="ru-RU" sz="1600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стоимость продукции общественного питания и </a:t>
            </a:r>
            <a:r>
              <a:rPr lang="ru-RU" sz="1600" spc="-5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товаров, </a:t>
            </a:r>
            <a:r>
              <a:rPr lang="ru-RU" sz="1600" b="1" spc="-5" dirty="0">
                <a:latin typeface="Arial Narrow" panose="020B0606020202030204" pitchFamily="34" charset="0"/>
                <a:cs typeface="Arial Narrow"/>
              </a:rPr>
              <a:t>реализованных  населению</a:t>
            </a:r>
            <a:r>
              <a:rPr lang="ru-RU" sz="1600" spc="-5" dirty="0">
                <a:latin typeface="Arial Narrow" panose="020B0606020202030204" pitchFamily="34" charset="0"/>
                <a:cs typeface="Arial Narrow"/>
              </a:rPr>
              <a:t>, </a:t>
            </a:r>
            <a:r>
              <a:rPr lang="ru-RU" sz="1600" b="1" dirty="0">
                <a:latin typeface="Arial Narrow" panose="020B0606020202030204" pitchFamily="34" charset="0"/>
                <a:cs typeface="Arial Narrow"/>
              </a:rPr>
              <a:t>юридическим </a:t>
            </a:r>
            <a:r>
              <a:rPr lang="ru-RU" sz="1600" b="1" spc="-5" dirty="0">
                <a:latin typeface="Arial Narrow" panose="020B0606020202030204" pitchFamily="34" charset="0"/>
                <a:cs typeface="Arial Narrow"/>
              </a:rPr>
              <a:t>лицам </a:t>
            </a:r>
            <a:r>
              <a:rPr lang="ru-RU" sz="1600" b="1" dirty="0">
                <a:latin typeface="Arial Narrow" panose="020B0606020202030204" pitchFamily="34" charset="0"/>
                <a:cs typeface="Arial Narrow"/>
              </a:rPr>
              <a:t>и </a:t>
            </a:r>
            <a:r>
              <a:rPr lang="ru-RU" sz="1600" b="1" spc="-5" dirty="0">
                <a:latin typeface="Arial Narrow" panose="020B0606020202030204" pitchFamily="34" charset="0"/>
                <a:cs typeface="Arial Narrow"/>
              </a:rPr>
              <a:t>индивидуальным предпринимателям </a:t>
            </a:r>
            <a:r>
              <a:rPr lang="ru-RU" sz="1600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за наличный и (или) безналичный  </a:t>
            </a:r>
            <a:r>
              <a:rPr lang="ru-RU" sz="1600" spc="-5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расчет </a:t>
            </a:r>
            <a:r>
              <a:rPr lang="ru-RU" sz="1600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в объектах общественного питания, а также вне объектов общественного питания по</a:t>
            </a:r>
            <a:r>
              <a:rPr lang="ru-RU" sz="1600" spc="-30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ru-RU" sz="1600" dirty="0" smtClean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заказам.</a:t>
            </a:r>
            <a:endParaRPr lang="ru-RU" sz="1600" dirty="0">
              <a:latin typeface="Arial Narrow" panose="020B0606020202030204" pitchFamily="34" charset="0"/>
              <a:cs typeface="Arial Narrow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lang="ru-RU" sz="1600" dirty="0">
              <a:latin typeface="Arial Narrow" panose="020B0606020202030204" pitchFamily="34" charset="0"/>
              <a:cs typeface="Times New Roman"/>
            </a:endParaRPr>
          </a:p>
          <a:p>
            <a:pPr marL="35560" algn="just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По строке </a:t>
            </a:r>
            <a:r>
              <a:rPr lang="ru-RU" sz="1600" b="1" spc="-5" dirty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03 </a:t>
            </a:r>
            <a:r>
              <a:rPr lang="ru-RU" sz="1600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не </a:t>
            </a:r>
            <a:r>
              <a:rPr lang="ru-RU" sz="1600" spc="-5" dirty="0">
                <a:solidFill>
                  <a:srgbClr val="252525"/>
                </a:solidFill>
                <a:latin typeface="Arial Narrow" panose="020B0606020202030204" pitchFamily="34" charset="0"/>
                <a:cs typeface="Arial Narrow"/>
              </a:rPr>
              <a:t>отражается </a:t>
            </a:r>
            <a:r>
              <a:rPr lang="ru-RU" sz="1600" b="1" dirty="0">
                <a:latin typeface="Arial Narrow" panose="020B0606020202030204" pitchFamily="34" charset="0"/>
                <a:cs typeface="Arial Narrow"/>
              </a:rPr>
              <a:t>стоимость реализованных безалкогольных пива, вина, шампанского</a:t>
            </a:r>
            <a:r>
              <a:rPr lang="ru-RU" sz="1600" b="1" dirty="0" smtClean="0">
                <a:latin typeface="Arial Narrow" panose="020B0606020202030204" pitchFamily="34" charset="0"/>
                <a:cs typeface="Arial Narrow"/>
              </a:rPr>
              <a:t>.</a:t>
            </a:r>
            <a:endParaRPr lang="ru-RU" sz="1600" dirty="0">
              <a:latin typeface="Arial Narrow" panose="020B0606020202030204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51012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806" y="1018572"/>
            <a:ext cx="104504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СТРОКЕ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01 ОТРАЖАЕТСЯ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u="sng" dirty="0" smtClean="0">
                <a:latin typeface="Arial Narrow" panose="020B0606020202030204" pitchFamily="34" charset="0"/>
              </a:rPr>
              <a:t>стоимость </a:t>
            </a:r>
            <a:r>
              <a:rPr lang="ru-RU" sz="2000" u="sng" dirty="0">
                <a:latin typeface="Arial Narrow" panose="020B0606020202030204" pitchFamily="34" charset="0"/>
              </a:rPr>
              <a:t>продукции общественного питания и товаров, </a:t>
            </a:r>
            <a:r>
              <a:rPr lang="ru-RU" sz="2000" u="sng" dirty="0" smtClean="0">
                <a:latin typeface="Arial Narrow" panose="020B0606020202030204" pitchFamily="34" charset="0"/>
              </a:rPr>
              <a:t>проданных </a:t>
            </a:r>
            <a:r>
              <a:rPr lang="ru-RU" sz="2000" u="sng" dirty="0">
                <a:latin typeface="Arial Narrow" panose="020B0606020202030204" pitchFamily="34" charset="0"/>
              </a:rPr>
              <a:t>(отпущенных) организациями, </a:t>
            </a:r>
            <a:r>
              <a:rPr lang="ru-RU" sz="2000" u="sng" dirty="0" smtClean="0">
                <a:latin typeface="Arial Narrow" panose="020B0606020202030204" pitchFamily="34" charset="0"/>
              </a:rPr>
              <a:t>осуществляющими </a:t>
            </a:r>
            <a:r>
              <a:rPr lang="ru-RU" sz="2000" u="sng" dirty="0">
                <a:latin typeface="Arial Narrow" panose="020B0606020202030204" pitchFamily="34" charset="0"/>
              </a:rPr>
              <a:t>общественное питание:</a:t>
            </a:r>
          </a:p>
        </p:txBody>
      </p:sp>
      <p:sp>
        <p:nvSpPr>
          <p:cNvPr id="8" name="object 6"/>
          <p:cNvSpPr/>
          <p:nvPr/>
        </p:nvSpPr>
        <p:spPr>
          <a:xfrm>
            <a:off x="417018" y="2280213"/>
            <a:ext cx="10637991" cy="4224758"/>
          </a:xfrm>
          <a:custGeom>
            <a:avLst/>
            <a:gdLst/>
            <a:ahLst/>
            <a:cxnLst/>
            <a:rect l="l" t="t" r="r" b="b"/>
            <a:pathLst>
              <a:path w="8705850" h="3784600">
                <a:moveTo>
                  <a:pt x="0" y="3784091"/>
                </a:moveTo>
                <a:lnTo>
                  <a:pt x="8705850" y="3784091"/>
                </a:lnTo>
                <a:lnTo>
                  <a:pt x="8705850" y="0"/>
                </a:lnTo>
                <a:lnTo>
                  <a:pt x="0" y="0"/>
                </a:lnTo>
                <a:lnTo>
                  <a:pt x="0" y="378409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12700" marR="5080">
              <a:lnSpc>
                <a:spcPct val="100000"/>
              </a:lnSpc>
            </a:pPr>
            <a:endParaRPr lang="ru-RU" dirty="0"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804" y="2526465"/>
            <a:ext cx="104504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pc="-5" dirty="0" smtClean="0">
                <a:latin typeface="Arial Narrow"/>
                <a:cs typeface="Arial Narrow"/>
                <a:sym typeface="Symbol"/>
              </a:rPr>
              <a:t>  </a:t>
            </a:r>
            <a:r>
              <a:rPr lang="ru-RU" sz="1600" spc="-5" dirty="0" smtClean="0">
                <a:latin typeface="Arial Narrow"/>
                <a:cs typeface="Arial Narrow"/>
              </a:rPr>
              <a:t>работникам </a:t>
            </a:r>
            <a:r>
              <a:rPr lang="ru-RU" sz="1600" spc="-5" dirty="0">
                <a:latin typeface="Arial Narrow"/>
                <a:cs typeface="Arial Narrow"/>
              </a:rPr>
              <a:t>своей организации с последующим  удержанием ее из заработной</a:t>
            </a:r>
            <a:r>
              <a:rPr lang="ru-RU" sz="1600" spc="-60" dirty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платы;</a:t>
            </a:r>
          </a:p>
          <a:p>
            <a:pPr marL="298450" marR="5080" indent="-285750">
              <a:lnSpc>
                <a:spcPct val="100000"/>
              </a:lnSpc>
              <a:buFont typeface="Symbol"/>
              <a:buChar char="¨"/>
            </a:pPr>
            <a:r>
              <a:rPr lang="ru-RU" sz="1600" spc="-5" dirty="0" smtClean="0">
                <a:latin typeface="Arial Narrow"/>
                <a:cs typeface="Arial Narrow"/>
              </a:rPr>
              <a:t>работникам </a:t>
            </a:r>
            <a:r>
              <a:rPr lang="ru-RU" sz="1600" spc="-5" dirty="0">
                <a:latin typeface="Arial Narrow"/>
                <a:cs typeface="Arial Narrow"/>
              </a:rPr>
              <a:t>своей </a:t>
            </a:r>
            <a:r>
              <a:rPr lang="ru-RU" sz="1600" spc="-5" dirty="0" smtClean="0">
                <a:latin typeface="Arial Narrow"/>
                <a:cs typeface="Arial Narrow"/>
              </a:rPr>
              <a:t>организации за счет прибыли;</a:t>
            </a:r>
          </a:p>
          <a:p>
            <a:pPr marL="298450" indent="-285750">
              <a:lnSpc>
                <a:spcPct val="100000"/>
              </a:lnSpc>
              <a:buFont typeface="Symbol"/>
              <a:buChar char="¨"/>
            </a:pPr>
            <a:r>
              <a:rPr lang="ru-RU" sz="1600" spc="-5" dirty="0" smtClean="0">
                <a:latin typeface="Arial Narrow"/>
                <a:cs typeface="Arial Narrow"/>
              </a:rPr>
              <a:t>по </a:t>
            </a:r>
            <a:r>
              <a:rPr lang="ru-RU" sz="1600" spc="-5" dirty="0">
                <a:latin typeface="Arial Narrow"/>
                <a:cs typeface="Arial Narrow"/>
              </a:rPr>
              <a:t>заказам юридических</a:t>
            </a:r>
            <a:r>
              <a:rPr lang="ru-RU" sz="1600" spc="-30" dirty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лиц и </a:t>
            </a:r>
            <a:r>
              <a:rPr lang="ru-RU" sz="1600" spc="-5" dirty="0">
                <a:latin typeface="Arial Narrow"/>
                <a:cs typeface="Arial Narrow"/>
              </a:rPr>
              <a:t>индивидуальных</a:t>
            </a:r>
            <a:r>
              <a:rPr lang="ru-RU" sz="1600" spc="5" dirty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предпринимателей с </a:t>
            </a:r>
            <a:r>
              <a:rPr lang="ru-RU" sz="1600" spc="-5" dirty="0">
                <a:latin typeface="Arial Narrow"/>
                <a:cs typeface="Arial Narrow"/>
              </a:rPr>
              <a:t>доставкой по месту требования </a:t>
            </a:r>
            <a:r>
              <a:rPr lang="ru-RU" sz="1600" spc="-5" dirty="0" smtClean="0">
                <a:latin typeface="Arial Narrow"/>
                <a:cs typeface="Arial Narrow"/>
              </a:rPr>
              <a:t>(</a:t>
            </a:r>
            <a:r>
              <a:rPr lang="ru-RU" sz="1600" spc="-5" dirty="0">
                <a:latin typeface="Arial Narrow"/>
                <a:cs typeface="Arial Narrow"/>
              </a:rPr>
              <a:t>либо без  доставки) </a:t>
            </a:r>
            <a:r>
              <a:rPr lang="ru-RU" sz="1600" spc="-5" dirty="0" smtClean="0">
                <a:latin typeface="Arial Narrow"/>
                <a:cs typeface="Arial Narrow"/>
              </a:rPr>
              <a:t/>
            </a:r>
            <a:br>
              <a:rPr lang="ru-RU" sz="1600" spc="-5" dirty="0" smtClean="0">
                <a:latin typeface="Arial Narrow"/>
                <a:cs typeface="Arial Narrow"/>
              </a:rPr>
            </a:br>
            <a:r>
              <a:rPr lang="ru-RU" sz="1600" spc="-5" dirty="0" smtClean="0">
                <a:latin typeface="Arial Narrow"/>
                <a:cs typeface="Arial Narrow"/>
              </a:rPr>
              <a:t>для </a:t>
            </a:r>
            <a:r>
              <a:rPr lang="ru-RU" sz="1600" spc="-5" dirty="0">
                <a:latin typeface="Arial Narrow"/>
                <a:cs typeface="Arial Narrow"/>
              </a:rPr>
              <a:t>организации ими питания  своих работников, а также участников  приемов, </a:t>
            </a:r>
            <a:r>
              <a:rPr lang="ru-RU" sz="1600" spc="-5" dirty="0" smtClean="0">
                <a:latin typeface="Arial Narrow"/>
                <a:cs typeface="Arial Narrow"/>
              </a:rPr>
              <a:t>банкетов</a:t>
            </a:r>
            <a:r>
              <a:rPr lang="ru-RU" sz="1600" spc="-5" dirty="0">
                <a:latin typeface="Arial Narrow"/>
                <a:cs typeface="Arial Narrow"/>
              </a:rPr>
              <a:t>,</a:t>
            </a:r>
            <a:r>
              <a:rPr lang="ru-RU" sz="1600" spc="-30" dirty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презентаций;</a:t>
            </a:r>
          </a:p>
          <a:p>
            <a:pPr marL="298450" indent="-285750">
              <a:buFont typeface="Symbol"/>
              <a:buChar char="¨"/>
            </a:pPr>
            <a:r>
              <a:rPr lang="ru-RU" sz="1600" spc="-5" dirty="0" smtClean="0">
                <a:latin typeface="Arial Narrow"/>
                <a:cs typeface="Arial Narrow"/>
              </a:rPr>
              <a:t>организациям </a:t>
            </a:r>
            <a:r>
              <a:rPr lang="ru-RU" sz="1600" spc="-5" dirty="0">
                <a:latin typeface="Arial Narrow"/>
                <a:cs typeface="Arial Narrow"/>
              </a:rPr>
              <a:t>социальной сферы  (школам, больницам, </a:t>
            </a:r>
            <a:r>
              <a:rPr lang="ru-RU" sz="1600" spc="-5" dirty="0" smtClean="0">
                <a:latin typeface="Arial Narrow"/>
                <a:cs typeface="Arial Narrow"/>
              </a:rPr>
              <a:t>санаториям и </a:t>
            </a:r>
            <a:r>
              <a:rPr lang="ru-RU" sz="1600" spc="-5" dirty="0">
                <a:latin typeface="Arial Narrow"/>
                <a:cs typeface="Arial Narrow"/>
              </a:rPr>
              <a:t>тому </a:t>
            </a:r>
            <a:r>
              <a:rPr lang="ru-RU" sz="1600" spc="-5" dirty="0" smtClean="0">
                <a:latin typeface="Arial Narrow"/>
                <a:cs typeface="Arial Narrow"/>
              </a:rPr>
              <a:t>подобному</a:t>
            </a:r>
            <a:r>
              <a:rPr lang="ru-RU" sz="1600" spc="-5" dirty="0">
                <a:latin typeface="Arial Narrow"/>
                <a:cs typeface="Arial Narrow"/>
              </a:rPr>
              <a:t>) в объеме  фактической стоимости</a:t>
            </a:r>
            <a:r>
              <a:rPr lang="ru-RU" sz="1600" spc="-15" dirty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питания;</a:t>
            </a:r>
          </a:p>
          <a:p>
            <a:pPr marL="298450" indent="-285750">
              <a:buFont typeface="Symbol"/>
              <a:buChar char="¨"/>
            </a:pPr>
            <a:r>
              <a:rPr lang="ru-RU" sz="1600" spc="-5" dirty="0" smtClean="0">
                <a:latin typeface="Arial Narrow"/>
                <a:cs typeface="Arial Narrow"/>
              </a:rPr>
              <a:t>в </a:t>
            </a:r>
            <a:r>
              <a:rPr lang="ru-RU" sz="1600" spc="-5" dirty="0">
                <a:latin typeface="Arial Narrow"/>
                <a:cs typeface="Arial Narrow"/>
              </a:rPr>
              <a:t>столовых, буфетах, кафе учреждений  образования. Стоимость питания,  предоставляемого </a:t>
            </a:r>
            <a:r>
              <a:rPr lang="ru-RU" sz="1600" spc="-5" dirty="0" smtClean="0">
                <a:latin typeface="Arial Narrow"/>
                <a:cs typeface="Arial Narrow"/>
              </a:rPr>
              <a:t>для отдельных </a:t>
            </a:r>
            <a:r>
              <a:rPr lang="ru-RU" sz="1600" spc="-5" dirty="0">
                <a:latin typeface="Arial Narrow"/>
                <a:cs typeface="Arial Narrow"/>
              </a:rPr>
              <a:t>категорий  учащихся на льготной основе за счет средств  бюджета, включается </a:t>
            </a:r>
            <a:r>
              <a:rPr lang="ru-RU" sz="1600" spc="-5" dirty="0" smtClean="0">
                <a:latin typeface="Arial Narrow"/>
                <a:cs typeface="Arial Narrow"/>
              </a:rPr>
              <a:t>в </a:t>
            </a:r>
            <a:r>
              <a:rPr lang="ru-RU" sz="1600" spc="-5" dirty="0">
                <a:latin typeface="Arial Narrow"/>
                <a:cs typeface="Arial Narrow"/>
              </a:rPr>
              <a:t>товарооборот  общественного питания по стоимости,  оплаченной</a:t>
            </a:r>
            <a:r>
              <a:rPr lang="ru-RU" sz="1600" spc="-70" dirty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населением;</a:t>
            </a:r>
          </a:p>
          <a:p>
            <a:pPr marL="298450" indent="-285750">
              <a:buFont typeface="Symbol"/>
              <a:buChar char="¨"/>
            </a:pPr>
            <a:r>
              <a:rPr lang="ru-RU" sz="1600" spc="-5" dirty="0" smtClean="0">
                <a:latin typeface="Arial Narrow"/>
                <a:cs typeface="Arial Narrow"/>
              </a:rPr>
              <a:t>продукции </a:t>
            </a:r>
            <a:r>
              <a:rPr lang="ru-RU" sz="1600" spc="-5" dirty="0">
                <a:latin typeface="Arial Narrow"/>
                <a:cs typeface="Arial Narrow"/>
              </a:rPr>
              <a:t>общественного питания и  товаров, полностью или частично  </a:t>
            </a:r>
            <a:r>
              <a:rPr lang="ru-RU" sz="1600" spc="-5" dirty="0" smtClean="0">
                <a:latin typeface="Arial Narrow"/>
                <a:cs typeface="Arial Narrow"/>
              </a:rPr>
              <a:t>погашенная подарочным</a:t>
            </a:r>
            <a:r>
              <a:rPr lang="ru-RU" sz="1600" spc="-50" dirty="0" smtClean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сертификатом;</a:t>
            </a:r>
          </a:p>
          <a:p>
            <a:pPr marL="12700"/>
            <a:r>
              <a:rPr lang="ru-RU" sz="1600" spc="-5" dirty="0" smtClean="0">
                <a:latin typeface="Arial Narrow"/>
                <a:cs typeface="Arial Narrow"/>
                <a:sym typeface="Symbol"/>
              </a:rPr>
              <a:t>   </a:t>
            </a:r>
            <a:r>
              <a:rPr lang="ru-RU" sz="1600" spc="-5" dirty="0" smtClean="0">
                <a:latin typeface="Arial Narrow"/>
                <a:cs typeface="Arial Narrow"/>
              </a:rPr>
              <a:t>цветов</a:t>
            </a:r>
            <a:r>
              <a:rPr lang="ru-RU" sz="1600" spc="-5" dirty="0">
                <a:latin typeface="Arial Narrow"/>
                <a:cs typeface="Arial Narrow"/>
              </a:rPr>
              <a:t>, сувениров и других  непродовольственных</a:t>
            </a:r>
            <a:r>
              <a:rPr lang="ru-RU" sz="1600" spc="-55" dirty="0">
                <a:latin typeface="Arial Narrow"/>
                <a:cs typeface="Arial Narrow"/>
              </a:rPr>
              <a:t> </a:t>
            </a:r>
            <a:r>
              <a:rPr lang="ru-RU" sz="1600" spc="-5" dirty="0">
                <a:latin typeface="Arial Narrow"/>
                <a:cs typeface="Arial Narrow"/>
              </a:rPr>
              <a:t>товаров,  реализованных в объектах  общественного</a:t>
            </a:r>
            <a:r>
              <a:rPr lang="ru-RU" sz="1600" spc="-55" dirty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питания;</a:t>
            </a:r>
          </a:p>
          <a:p>
            <a:pPr marL="12700"/>
            <a:r>
              <a:rPr lang="ru-RU" sz="1600" spc="-5" dirty="0" smtClean="0">
                <a:latin typeface="Arial Narrow"/>
                <a:cs typeface="Arial Narrow"/>
                <a:sym typeface="Symbol"/>
              </a:rPr>
              <a:t>   </a:t>
            </a:r>
            <a:r>
              <a:rPr lang="ru-RU" sz="1600" spc="-5" dirty="0" smtClean="0">
                <a:latin typeface="Arial Narrow"/>
                <a:cs typeface="Arial Narrow"/>
              </a:rPr>
              <a:t>продукции </a:t>
            </a:r>
            <a:r>
              <a:rPr lang="ru-RU" sz="1600" spc="-5" dirty="0">
                <a:latin typeface="Arial Narrow"/>
                <a:cs typeface="Arial Narrow"/>
              </a:rPr>
              <a:t>общественного питания,  изготовленной в объекте общественного  питания и проданной населению </a:t>
            </a:r>
            <a:r>
              <a:rPr lang="ru-RU" sz="1600" spc="-5" dirty="0" smtClean="0">
                <a:latin typeface="Arial Narrow"/>
                <a:cs typeface="Arial Narrow"/>
              </a:rPr>
              <a:t/>
            </a:r>
            <a:br>
              <a:rPr lang="ru-RU" sz="1600" spc="-5" dirty="0" smtClean="0">
                <a:latin typeface="Arial Narrow"/>
                <a:cs typeface="Arial Narrow"/>
              </a:rPr>
            </a:br>
            <a:r>
              <a:rPr lang="ru-RU" sz="1600" spc="-5" dirty="0" smtClean="0">
                <a:latin typeface="Arial Narrow"/>
                <a:cs typeface="Arial Narrow"/>
              </a:rPr>
              <a:t>      с использованием глобальной  компьютерной сети</a:t>
            </a:r>
            <a:r>
              <a:rPr lang="ru-RU" sz="1600" spc="-25" dirty="0" smtClean="0">
                <a:latin typeface="Arial Narrow"/>
                <a:cs typeface="Arial Narrow"/>
              </a:rPr>
              <a:t> </a:t>
            </a:r>
            <a:r>
              <a:rPr lang="ru-RU" sz="1600" spc="-5" dirty="0" smtClean="0">
                <a:latin typeface="Arial Narrow"/>
                <a:cs typeface="Arial Narrow"/>
              </a:rPr>
              <a:t>Интернет.</a:t>
            </a:r>
            <a:endParaRPr lang="ru-RU" sz="1600" dirty="0">
              <a:latin typeface="Arial Narrow"/>
              <a:cs typeface="Arial Narrow"/>
            </a:endParaRPr>
          </a:p>
          <a:p>
            <a:pPr marL="12700"/>
            <a:endParaRPr lang="ru-RU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34187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806" y="1018572"/>
            <a:ext cx="104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СТРОКЕ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01 НЕ ОТРАЖАЕТСЯ: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7018" y="1782501"/>
            <a:ext cx="10637991" cy="4722470"/>
          </a:xfrm>
          <a:custGeom>
            <a:avLst/>
            <a:gdLst/>
            <a:ahLst/>
            <a:cxnLst/>
            <a:rect l="l" t="t" r="r" b="b"/>
            <a:pathLst>
              <a:path w="8705850" h="3784600">
                <a:moveTo>
                  <a:pt x="0" y="3784091"/>
                </a:moveTo>
                <a:lnTo>
                  <a:pt x="8705850" y="3784091"/>
                </a:lnTo>
                <a:lnTo>
                  <a:pt x="8705850" y="0"/>
                </a:lnTo>
                <a:lnTo>
                  <a:pt x="0" y="0"/>
                </a:lnTo>
                <a:lnTo>
                  <a:pt x="0" y="378409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12700" marR="5080">
              <a:lnSpc>
                <a:spcPct val="100000"/>
              </a:lnSpc>
            </a:pPr>
            <a:endParaRPr lang="ru-RU" dirty="0"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804" y="1989300"/>
            <a:ext cx="104504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pc="-5" dirty="0" smtClean="0">
                <a:latin typeface="Arial Narrow"/>
                <a:cs typeface="Arial Narrow"/>
                <a:sym typeface="Symbol"/>
              </a:rPr>
              <a:t>  </a:t>
            </a:r>
            <a:r>
              <a:rPr lang="ru-RU" sz="1600" dirty="0">
                <a:latin typeface="Arial Narrow"/>
                <a:cs typeface="Arial Narrow"/>
              </a:rPr>
              <a:t>выручка за просмотр концертных программ, выручка  бильярдных, танцевальных, игровых залов,</a:t>
            </a:r>
            <a:r>
              <a:rPr lang="ru-RU" sz="1600" spc="-100" dirty="0">
                <a:latin typeface="Arial Narrow"/>
                <a:cs typeface="Arial Narrow"/>
              </a:rPr>
              <a:t> </a:t>
            </a:r>
            <a:r>
              <a:rPr lang="ru-RU" sz="1600" spc="-5" dirty="0">
                <a:latin typeface="Arial Narrow"/>
                <a:cs typeface="Arial Narrow"/>
              </a:rPr>
              <a:t>видеосалонов,  </a:t>
            </a:r>
            <a:r>
              <a:rPr lang="ru-RU" sz="1600" spc="-5" dirty="0" smtClean="0">
                <a:latin typeface="Arial Narrow"/>
                <a:cs typeface="Arial Narrow"/>
              </a:rPr>
              <a:t/>
            </a:r>
            <a:br>
              <a:rPr lang="ru-RU" sz="1600" spc="-5" dirty="0" smtClean="0">
                <a:latin typeface="Arial Narrow"/>
                <a:cs typeface="Arial Narrow"/>
              </a:rPr>
            </a:br>
            <a:r>
              <a:rPr lang="ru-RU" sz="1600" spc="-5" dirty="0" smtClean="0">
                <a:latin typeface="Arial Narrow"/>
                <a:cs typeface="Arial Narrow"/>
              </a:rPr>
              <a:t>      </a:t>
            </a:r>
            <a:r>
              <a:rPr lang="ru-RU" sz="1600" dirty="0" smtClean="0">
                <a:latin typeface="Arial Narrow"/>
                <a:cs typeface="Arial Narrow"/>
              </a:rPr>
              <a:t>стоимость </a:t>
            </a:r>
            <a:r>
              <a:rPr lang="ru-RU" sz="1600" dirty="0">
                <a:latin typeface="Arial Narrow"/>
                <a:cs typeface="Arial Narrow"/>
              </a:rPr>
              <a:t>оказанных услуг по проведению кулинарных  мастер-классов</a:t>
            </a:r>
            <a:r>
              <a:rPr lang="ru-RU" sz="1600" spc="-60" dirty="0">
                <a:latin typeface="Arial Narrow"/>
                <a:cs typeface="Arial Narrow"/>
              </a:rPr>
              <a:t> </a:t>
            </a:r>
            <a:r>
              <a:rPr lang="ru-RU" sz="1600" dirty="0">
                <a:latin typeface="Arial Narrow"/>
                <a:cs typeface="Arial Narrow"/>
              </a:rPr>
              <a:t>и</a:t>
            </a:r>
            <a:r>
              <a:rPr lang="ru-RU" sz="1600" spc="-35" dirty="0">
                <a:latin typeface="Arial Narrow"/>
                <a:cs typeface="Arial Narrow"/>
              </a:rPr>
              <a:t> </a:t>
            </a:r>
            <a:r>
              <a:rPr lang="ru-RU" sz="1600" dirty="0">
                <a:latin typeface="Arial Narrow"/>
                <a:cs typeface="Arial Narrow"/>
              </a:rPr>
              <a:t>организации</a:t>
            </a:r>
            <a:r>
              <a:rPr lang="ru-RU" sz="1600" spc="-60" dirty="0">
                <a:latin typeface="Arial Narrow"/>
                <a:cs typeface="Arial Narrow"/>
              </a:rPr>
              <a:t> </a:t>
            </a:r>
            <a:r>
              <a:rPr lang="ru-RU" sz="1600" dirty="0">
                <a:latin typeface="Arial Narrow"/>
                <a:cs typeface="Arial Narrow"/>
              </a:rPr>
              <a:t>курения</a:t>
            </a:r>
            <a:r>
              <a:rPr lang="ru-RU" sz="1600" spc="-45" dirty="0">
                <a:latin typeface="Arial Narrow"/>
                <a:cs typeface="Arial Narrow"/>
              </a:rPr>
              <a:t> </a:t>
            </a:r>
            <a:r>
              <a:rPr lang="ru-RU" sz="1600" dirty="0" smtClean="0">
                <a:latin typeface="Arial Narrow"/>
                <a:cs typeface="Arial Narrow"/>
              </a:rPr>
              <a:t>кальяна</a:t>
            </a:r>
            <a:r>
              <a:rPr lang="ru-RU" sz="1600" spc="-5" dirty="0" smtClean="0">
                <a:latin typeface="Arial Narrow"/>
                <a:cs typeface="Arial Narrow"/>
              </a:rPr>
              <a:t>;</a:t>
            </a:r>
          </a:p>
          <a:p>
            <a:pPr marL="298450" marR="5080" indent="-285750">
              <a:lnSpc>
                <a:spcPct val="100000"/>
              </a:lnSpc>
              <a:buFont typeface="Symbol"/>
              <a:buChar char="¨"/>
            </a:pPr>
            <a:r>
              <a:rPr lang="ru-RU" sz="1600" spc="-5" dirty="0">
                <a:latin typeface="Arial Narrow"/>
                <a:cs typeface="Arial Narrow"/>
              </a:rPr>
              <a:t>с</a:t>
            </a:r>
            <a:r>
              <a:rPr lang="ru-RU" sz="1600" spc="-5" dirty="0" smtClean="0">
                <a:latin typeface="Arial Narrow"/>
                <a:cs typeface="Arial Narrow"/>
              </a:rPr>
              <a:t>тоимость входной платы в рестораны, бары и другие объекты общественного питания, кроме стоимости блюд, входящих в цену входного билета;</a:t>
            </a:r>
          </a:p>
          <a:p>
            <a:pPr marL="298450" indent="-285750">
              <a:buFont typeface="Symbol"/>
              <a:buChar char="¨"/>
            </a:pPr>
            <a:r>
              <a:rPr lang="ru-RU" sz="1600" dirty="0">
                <a:latin typeface="Arial Narrow"/>
                <a:cs typeface="Arial Narrow"/>
              </a:rPr>
              <a:t>стоимость продукции </a:t>
            </a:r>
            <a:r>
              <a:rPr lang="ru-RU" sz="1600" spc="-5" dirty="0">
                <a:latin typeface="Arial Narrow"/>
                <a:cs typeface="Arial Narrow"/>
              </a:rPr>
              <a:t>общественного </a:t>
            </a:r>
            <a:r>
              <a:rPr lang="ru-RU" sz="1600" dirty="0">
                <a:latin typeface="Arial Narrow"/>
                <a:cs typeface="Arial Narrow"/>
              </a:rPr>
              <a:t>питания и </a:t>
            </a:r>
            <a:r>
              <a:rPr lang="ru-RU" sz="1600" dirty="0" smtClean="0">
                <a:latin typeface="Arial Narrow"/>
                <a:cs typeface="Arial Narrow"/>
              </a:rPr>
              <a:t>товаров, отпущенных </a:t>
            </a:r>
            <a:r>
              <a:rPr lang="ru-RU" sz="1600" dirty="0">
                <a:latin typeface="Arial Narrow"/>
                <a:cs typeface="Arial Narrow"/>
              </a:rPr>
              <a:t>учащимся бесплатно объектами</a:t>
            </a:r>
            <a:r>
              <a:rPr lang="ru-RU" sz="1600" spc="-170" dirty="0">
                <a:latin typeface="Arial Narrow"/>
                <a:cs typeface="Arial Narrow"/>
              </a:rPr>
              <a:t> </a:t>
            </a:r>
            <a:r>
              <a:rPr lang="ru-RU" sz="1600" dirty="0">
                <a:latin typeface="Arial Narrow"/>
                <a:cs typeface="Arial Narrow"/>
              </a:rPr>
              <a:t>общественного  питания учреждений</a:t>
            </a:r>
            <a:r>
              <a:rPr lang="ru-RU" sz="1600" spc="-130" dirty="0">
                <a:latin typeface="Arial Narrow"/>
                <a:cs typeface="Arial Narrow"/>
              </a:rPr>
              <a:t> </a:t>
            </a:r>
            <a:r>
              <a:rPr lang="ru-RU" sz="1600" dirty="0" smtClean="0">
                <a:latin typeface="Arial Narrow"/>
                <a:cs typeface="Arial Narrow"/>
              </a:rPr>
              <a:t>образования;</a:t>
            </a:r>
          </a:p>
          <a:p>
            <a:pPr marL="298450" indent="-285750">
              <a:buFont typeface="Symbol"/>
              <a:buChar char="¨"/>
            </a:pPr>
            <a:r>
              <a:rPr lang="ru-RU" sz="1600" dirty="0">
                <a:latin typeface="Arial Narrow"/>
                <a:cs typeface="Arial Narrow"/>
              </a:rPr>
              <a:t>с</a:t>
            </a:r>
            <a:r>
              <a:rPr lang="ru-RU" sz="1600" dirty="0" smtClean="0">
                <a:latin typeface="Arial Narrow"/>
                <a:cs typeface="Arial Narrow"/>
              </a:rPr>
              <a:t>умма средств, получаемых на оплату питания детей в учреждениях образования, реализующих образовательную программу дошкольного образования;</a:t>
            </a:r>
            <a:endParaRPr lang="ru-RU" sz="1600" dirty="0">
              <a:latin typeface="Arial Narrow"/>
              <a:cs typeface="Arial Narrow"/>
            </a:endParaRPr>
          </a:p>
          <a:p>
            <a:pPr marL="298450" indent="-285750">
              <a:buFont typeface="Symbol"/>
              <a:buChar char="¨"/>
            </a:pPr>
            <a:r>
              <a:rPr lang="ru-RU" sz="1600" dirty="0">
                <a:latin typeface="Arial Narrow"/>
                <a:cs typeface="Arial Narrow"/>
              </a:rPr>
              <a:t>стоимость продукции общественного питания и </a:t>
            </a:r>
            <a:r>
              <a:rPr lang="ru-RU" sz="1600" dirty="0" smtClean="0">
                <a:latin typeface="Arial Narrow"/>
                <a:cs typeface="Arial Narrow"/>
              </a:rPr>
              <a:t>товаров, отпущенных </a:t>
            </a:r>
            <a:r>
              <a:rPr lang="ru-RU" sz="1600" dirty="0">
                <a:latin typeface="Arial Narrow"/>
                <a:cs typeface="Arial Narrow"/>
              </a:rPr>
              <a:t>бесплатно </a:t>
            </a:r>
            <a:r>
              <a:rPr lang="ru-RU" sz="1600" dirty="0" smtClean="0">
                <a:latin typeface="Arial Narrow"/>
                <a:cs typeface="Arial Narrow"/>
              </a:rPr>
              <a:t>в бюджетных организациях (учащимся учреждений образования, пациентам больниц, лицам, проживающим в детских </a:t>
            </a:r>
            <a:r>
              <a:rPr lang="ru-RU" sz="1600" smtClean="0">
                <a:latin typeface="Arial Narrow"/>
                <a:cs typeface="Arial Narrow"/>
              </a:rPr>
              <a:t>домах </a:t>
            </a:r>
            <a:r>
              <a:rPr lang="ru-RU" sz="1600" smtClean="0">
                <a:latin typeface="Arial Narrow"/>
                <a:cs typeface="Arial Narrow"/>
              </a:rPr>
              <a:t>и </a:t>
            </a:r>
            <a:r>
              <a:rPr lang="ru-RU" sz="1600" smtClean="0">
                <a:latin typeface="Arial Narrow"/>
                <a:cs typeface="Arial Narrow"/>
              </a:rPr>
              <a:t>тому </a:t>
            </a:r>
            <a:r>
              <a:rPr lang="ru-RU" sz="1600" dirty="0" smtClean="0">
                <a:latin typeface="Arial Narrow"/>
                <a:cs typeface="Arial Narrow"/>
              </a:rPr>
              <a:t>подобных организациях);</a:t>
            </a:r>
            <a:endParaRPr lang="ru-RU" sz="1600" dirty="0">
              <a:latin typeface="Arial Narrow"/>
              <a:cs typeface="Arial Narrow"/>
            </a:endParaRPr>
          </a:p>
          <a:p>
            <a:pPr marL="298450" indent="-285750">
              <a:buFont typeface="Symbol"/>
              <a:buChar char="¨"/>
            </a:pPr>
            <a:r>
              <a:rPr lang="ru-RU" sz="1600" dirty="0" smtClean="0">
                <a:latin typeface="Arial Narrow"/>
                <a:cs typeface="Arial Narrow"/>
              </a:rPr>
              <a:t>стоимость </a:t>
            </a:r>
            <a:r>
              <a:rPr lang="ru-RU" sz="1600" dirty="0">
                <a:latin typeface="Arial Narrow"/>
                <a:cs typeface="Arial Narrow"/>
              </a:rPr>
              <a:t>продукции </a:t>
            </a:r>
            <a:r>
              <a:rPr lang="ru-RU" sz="1600" spc="-5" dirty="0">
                <a:latin typeface="Arial Narrow"/>
                <a:cs typeface="Arial Narrow"/>
              </a:rPr>
              <a:t>общественного </a:t>
            </a:r>
            <a:r>
              <a:rPr lang="ru-RU" sz="1600" dirty="0">
                <a:latin typeface="Arial Narrow"/>
                <a:cs typeface="Arial Narrow"/>
              </a:rPr>
              <a:t>питания и</a:t>
            </a:r>
            <a:r>
              <a:rPr lang="ru-RU" sz="1600" spc="-130" dirty="0">
                <a:latin typeface="Arial Narrow"/>
                <a:cs typeface="Arial Narrow"/>
              </a:rPr>
              <a:t> </a:t>
            </a:r>
            <a:r>
              <a:rPr lang="ru-RU" sz="1600" dirty="0" smtClean="0">
                <a:latin typeface="Arial Narrow"/>
                <a:cs typeface="Arial Narrow"/>
              </a:rPr>
              <a:t>товаров, входящих в цену путевок в санатории, профилактории, оздоровительные лагеря и тому подобные организации;</a:t>
            </a:r>
            <a:endParaRPr lang="ru-RU" sz="1600" dirty="0">
              <a:latin typeface="Arial Narrow"/>
              <a:cs typeface="Arial Narrow"/>
            </a:endParaRPr>
          </a:p>
          <a:p>
            <a:pPr marL="298450" indent="-285750">
              <a:buFont typeface="Symbol"/>
              <a:buChar char="¨"/>
            </a:pPr>
            <a:r>
              <a:rPr lang="ru-RU" sz="1600" dirty="0">
                <a:latin typeface="Arial Narrow"/>
                <a:cs typeface="Arial Narrow"/>
              </a:rPr>
              <a:t>стоимость продукции </a:t>
            </a:r>
            <a:r>
              <a:rPr lang="ru-RU" sz="1600" spc="-5" dirty="0">
                <a:latin typeface="Arial Narrow"/>
                <a:cs typeface="Arial Narrow"/>
              </a:rPr>
              <a:t>общественного </a:t>
            </a:r>
            <a:r>
              <a:rPr lang="ru-RU" sz="1600" dirty="0">
                <a:latin typeface="Arial Narrow"/>
                <a:cs typeface="Arial Narrow"/>
              </a:rPr>
              <a:t>питания и</a:t>
            </a:r>
            <a:r>
              <a:rPr lang="ru-RU" sz="1600" spc="-130" dirty="0">
                <a:latin typeface="Arial Narrow"/>
                <a:cs typeface="Arial Narrow"/>
              </a:rPr>
              <a:t> </a:t>
            </a:r>
            <a:r>
              <a:rPr lang="ru-RU" sz="1600" dirty="0" smtClean="0">
                <a:latin typeface="Arial Narrow"/>
                <a:cs typeface="Arial Narrow"/>
              </a:rPr>
              <a:t>товаров, </a:t>
            </a:r>
            <a:r>
              <a:rPr lang="ru-RU" sz="1600" dirty="0">
                <a:latin typeface="Arial Narrow"/>
                <a:cs typeface="Arial Narrow"/>
              </a:rPr>
              <a:t>реализованных юридическим лицам и</a:t>
            </a:r>
            <a:r>
              <a:rPr lang="ru-RU" sz="1600" spc="-140" dirty="0">
                <a:latin typeface="Arial Narrow"/>
                <a:cs typeface="Arial Narrow"/>
              </a:rPr>
              <a:t> </a:t>
            </a:r>
            <a:r>
              <a:rPr lang="ru-RU" sz="1600" dirty="0">
                <a:latin typeface="Arial Narrow"/>
                <a:cs typeface="Arial Narrow"/>
              </a:rPr>
              <a:t>индивидуальным  предпринимателям с целью дальнейшей</a:t>
            </a:r>
            <a:r>
              <a:rPr lang="ru-RU" sz="1600" spc="-135" dirty="0">
                <a:latin typeface="Arial Narrow"/>
                <a:cs typeface="Arial Narrow"/>
              </a:rPr>
              <a:t> </a:t>
            </a:r>
            <a:r>
              <a:rPr lang="ru-RU" sz="1600" dirty="0" smtClean="0">
                <a:latin typeface="Arial Narrow"/>
                <a:cs typeface="Arial Narrow"/>
              </a:rPr>
              <a:t>перепродажи.</a:t>
            </a:r>
            <a:endParaRPr lang="ru-RU"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endParaRPr lang="ru-RU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0299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Redacted/>
</file>

<file path=customXml/itemProps1.xml><?xml version="1.0" encoding="utf-8"?>
<ds:datastoreItem xmlns:ds="http://schemas.openxmlformats.org/officeDocument/2006/customXml" ds:itemID="{1A1F288E-D66F-4553-B651-C92FEC137A1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1419</Words>
  <Application>Microsoft Office PowerPoint</Application>
  <PresentationFormat>Произвольный</PresentationFormat>
  <Paragraphs>458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Капшукова Оксана Васильевна</cp:lastModifiedBy>
  <cp:revision>520</cp:revision>
  <cp:lastPrinted>2024-02-09T05:54:21Z</cp:lastPrinted>
  <dcterms:created xsi:type="dcterms:W3CDTF">2024-01-02T12:50:44Z</dcterms:created>
  <dcterms:modified xsi:type="dcterms:W3CDTF">2025-12-19T09:26:45Z</dcterms:modified>
</cp:coreProperties>
</file>