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83" r:id="rId7"/>
    <p:sldId id="258" r:id="rId8"/>
    <p:sldId id="272" r:id="rId9"/>
    <p:sldId id="277" r:id="rId10"/>
    <p:sldId id="279" r:id="rId11"/>
    <p:sldId id="278" r:id="rId12"/>
    <p:sldId id="280" r:id="rId13"/>
    <p:sldId id="264" r:id="rId14"/>
    <p:sldId id="281" r:id="rId15"/>
    <p:sldId id="282" r:id="rId16"/>
    <p:sldId id="266" r:id="rId17"/>
    <p:sldId id="267" r:id="rId18"/>
    <p:sldId id="268" r:id="rId19"/>
    <p:sldId id="269" r:id="rId20"/>
  </p:sldIdLst>
  <p:sldSz cx="12192000" cy="6858000"/>
  <p:notesSz cx="6735763" cy="9869488"/>
  <p:embeddedFontLs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92" tIns="90692" rIns="90692" bIns="9069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24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52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3561" y="4688000"/>
            <a:ext cx="5388591" cy="4441254"/>
          </a:xfrm>
          <a:prstGeom prst="rect">
            <a:avLst/>
          </a:prstGeom>
        </p:spPr>
        <p:txBody>
          <a:bodyPr spcFirstLastPara="1" wrap="square" lIns="90692" tIns="90692" rIns="90692" bIns="9069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52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52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-respondent@belstat.gov.b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694551" y="690066"/>
            <a:ext cx="6059307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805" y="3215704"/>
            <a:ext cx="1440000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3864033" y="3234687"/>
            <a:ext cx="3316107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b="1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001193" y="2531836"/>
            <a:ext cx="7474527" cy="312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 ПОРЯДКЕ СОСТАВЛЕНИЯ </a:t>
            </a:r>
            <a:br>
              <a:rPr lang="ru-RU" sz="24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24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 ПРЕДСТАВЛЕНИЯ ГОСУДАРСТВЕННОЙ СТАТИСТИЧЕСКОЙ ОТЧЕТНОСТИ ПО ФОРМЕ </a:t>
            </a:r>
            <a:br>
              <a:rPr lang="ru-RU" sz="24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endParaRPr lang="en-US" sz="2400" b="0" i="0" u="none" strike="noStrike" cap="none" dirty="0" smtClean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lang="ru-RU" sz="2400" b="0" i="0" u="sng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1-ТОРГ (ОПТ) </a:t>
            </a:r>
            <a:r>
              <a:rPr lang="ru-RU" sz="2400" b="0" i="0" u="sng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/>
            </a:r>
            <a:br>
              <a:rPr lang="ru-RU" sz="2400" b="0" i="0" u="sng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2400" b="0" i="0" u="sng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«ОТЧЕТ </a:t>
            </a:r>
            <a:r>
              <a:rPr lang="ru-RU" sz="2400" b="0" i="0" u="sng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</a:t>
            </a:r>
            <a:r>
              <a:rPr lang="en-US" sz="2400" b="0" i="0" u="sng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400" b="0" i="0" u="sng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ДЕЯТЕЛЬНОСТИ ОРГАНИЗАЦИИ ОПТОВОЙ ТОРГОВЛИ»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1;p16"/>
          <p:cNvSpPr txBox="1"/>
          <p:nvPr/>
        </p:nvSpPr>
        <p:spPr>
          <a:xfrm>
            <a:off x="11487612" y="322045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10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10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15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sz="12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8" name="Google Shape;111;p15"/>
          <p:cNvSpPr txBox="1"/>
          <p:nvPr/>
        </p:nvSpPr>
        <p:spPr>
          <a:xfrm>
            <a:off x="554768" y="876454"/>
            <a:ext cx="10181492" cy="48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BAD86"/>
              </a:buClr>
              <a:buSzPts val="3000"/>
            </a:pP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ПОРЯДОК </a:t>
            </a: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ЗАПОЛНЕНИЯ РАЗДЕЛА I</a:t>
            </a:r>
            <a:b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«ОСНОВНЫЕ ПОКАЗАТЕЛИ 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ДЕЯТЕЛЬНОСТИ»</a:t>
            </a:r>
            <a:endParaRPr lang="ru-RU" sz="16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976" y="1363968"/>
            <a:ext cx="8924192" cy="280076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в объем оптового товарооборота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отпущенных для переработки в собственном производстве, а также на внутрихозяйственные нужды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продукции собственного производства, отпущенных своим структурным подразделениям, включая собственные торговые объекты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продукции собственного и несобственного производства, отпущенных своим обособленным подразделениям, отраженная по счету бухгалтерского учета 79 «Внутрихозяйственные расчеты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проданных объектов недвижимости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сырья, материалов, отпущенных на давальческих условиях в сторонние организации для промышленной переработки или доработки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отгруженных другим юридическим лицам по договорам предоставления безвозмездной (спонсорской) помощи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тары, проданной с товаром, на которую установлены залоговые цены в случае ее возврата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отгруженных в отчетном году и возвращенных покупателем (поверенным, комиссионером). Стоимость товаров, отгруженных в прошлом году и возращенных покупателем (поверенным, комиссионером) в отчетном году, исключается из объема оптового товарооборота прошлого года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приобретенного подрядчиком для монтажа и установки на объекте в рамках договора строительного подряда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реализованных физическим лицам.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48474" y="4421490"/>
            <a:ext cx="764429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01 не отражается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реализованных другим организациям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сырья и материалов, включая материалы, полученные в результате разборки основных средств, топлива, покупных полуфабрикатов, комплектующих изделий, строительных материалов, инвентаря, спецодежды 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спецоснастки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хозяйственных принадлежностей и прочих материалов, приобретенных для собственных производственных нужд,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использованных в процессе производства товаров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брака, лома, отходов, полученных в результате производственной деятельности;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ценностей, приобретенных, но не использованных для общехозяйственных и управленческих нужд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9006" y="4813904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"/>
          <p:cNvSpPr/>
          <p:nvPr/>
        </p:nvSpPr>
        <p:spPr>
          <a:xfrm>
            <a:off x="749142" y="3727465"/>
            <a:ext cx="9949309" cy="3002053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006666">
              <a:alpha val="5000"/>
            </a:srgbClr>
          </a:solidFill>
          <a:ln w="22225" cap="flat" cmpd="sng">
            <a:solidFill>
              <a:srgbClr val="0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Google Shape;131;p16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11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10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15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sz="12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8" name="Google Shape;111;p15"/>
          <p:cNvSpPr txBox="1"/>
          <p:nvPr/>
        </p:nvSpPr>
        <p:spPr>
          <a:xfrm>
            <a:off x="554768" y="876454"/>
            <a:ext cx="10181492" cy="48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BAD86"/>
              </a:buClr>
              <a:buSzPts val="3000"/>
            </a:pP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ПОРЯДОК </a:t>
            </a: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ЗАПОЛНЕНИЯ РАЗДЕЛА I</a:t>
            </a:r>
            <a:b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«ОСНОВНЫЕ ПОКАЗАТЕЛИ 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ДЕЯТЕЛЬНОСТИ»</a:t>
            </a:r>
            <a:endParaRPr lang="ru-RU" sz="16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0291" y="3799039"/>
            <a:ext cx="94870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ведущие книгу учета доходов и расходов организаций, применяющих упрощенную систему налогообложения, отражают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валовой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налога при упрощенной системе налогообложения, без налога на добавленную стоимость для организаций, уплачивающих налог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добавленную стоимость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являющиеся собственниками сырья, материалов, передаваемых в переработку сторонним организациям, отражают валовой доход без стоимости переданного в переработку сырья, материалов и оплаты услуг по их переработке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осуществляющие сделки в оптовой торговле в интересах другого лица, в том числе на основании договоров поручения, комиссии, по строке 03 отражают сумму вознаграждения от торговой посреднической деятельности за вычетом налогов и сборов, исчисляемых из выручки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осуществляющие оптовую торговлю отходами, являющимися вторичными материальными ресурсами, отражают валовой доход, включая компенсацию, выплачиваемую государственным учреждением «Оператор вторичных материальных 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реализующие другим юридическим лицам и индивидуальным предпринимателям через собственные торговые объекты товары несобственного производства, валовой доход по строке 03 не отражают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получения при расчете валового дохода данных меньше нуля по строке 03 проставляется отрицательное значение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продаже товаров за иностранную валюту валовой доход отражается в белорусских рублях на основании данных регистров бухгалтерского учета.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9" t="48503" r="8529" b="22717"/>
          <a:stretch/>
        </p:blipFill>
        <p:spPr bwMode="auto">
          <a:xfrm>
            <a:off x="2355143" y="1536938"/>
            <a:ext cx="6399356" cy="19679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4739054" y="3346361"/>
            <a:ext cx="2057400" cy="293654"/>
          </a:xfrm>
          <a:prstGeom prst="straightConnector1">
            <a:avLst/>
          </a:prstGeom>
          <a:ln w="25400">
            <a:solidFill>
              <a:srgbClr val="006666">
                <a:alpha val="7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7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43291" r="12604" b="28994"/>
          <a:stretch/>
        </p:blipFill>
        <p:spPr bwMode="auto">
          <a:xfrm>
            <a:off x="112666" y="2189108"/>
            <a:ext cx="6065877" cy="26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"/>
          <p:cNvSpPr/>
          <p:nvPr/>
        </p:nvSpPr>
        <p:spPr>
          <a:xfrm>
            <a:off x="6178543" y="2439483"/>
            <a:ext cx="5149109" cy="2096960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chemeClr val="bg1">
              <a:lumMod val="65000"/>
              <a:alpha val="5000"/>
            </a:schemeClr>
          </a:solidFill>
          <a:ln w="22225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Google Shape;131;p16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</a:t>
            </a: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2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10" name="Google Shape;10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15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sz="12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8" name="Google Shape;111;p15"/>
          <p:cNvSpPr txBox="1"/>
          <p:nvPr/>
        </p:nvSpPr>
        <p:spPr>
          <a:xfrm>
            <a:off x="510806" y="885246"/>
            <a:ext cx="10181492" cy="48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BAD86"/>
              </a:buClr>
              <a:buSzPts val="3000"/>
            </a:pP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ПОРЯДОК ЗАПОЛНЕНИЯ РАЗДЕЛА II</a:t>
            </a:r>
            <a:b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«СТРУКТУРА ОПТОВОГО ТОВАРООБОРОТА ПО ВИДАМ 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ТОВАРОВ»</a:t>
            </a:r>
            <a:endParaRPr lang="ru-RU" sz="16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581" y="4899801"/>
            <a:ext cx="108728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видам товаров отражаются по двум строкам: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первой строке – в натуральном выражении (данные в штуках, кубических метрах, квадратных метрах заполняются в целых числах; в тоннах, тысячах штук, тысячах квадратных метров, тысячах декалитров, тысячах пар – с одним знаком после запятой);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второй строке – в стоимостном выражении в тысячах рублей, с одним знаком после запятой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данные по видам товаров, учитываемые только в стоимостном выражении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 штуках, тысячах штук, тысячах пар по конкретному виду товара отражаются без включения в них запасных частей, деталей и принадлежностей к этому товару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II отражаются данные по видам товаров оптовой торговли в соответствии с перечнем согласно приложению</a:t>
            </a:r>
            <a:r>
              <a:rPr lang="en-US" sz="1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Указаниям по заполнению формы.</a:t>
            </a:r>
            <a:endParaRPr lang="en-US" sz="1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407" y="1594558"/>
            <a:ext cx="4942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осуществляющие 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сделки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оптовой торговле 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интересах другого лица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 том числе на основании договоров поручения, комиссии, сумму вознаграждения от торговой посреднической деятельности </a:t>
            </a:r>
            <a:r>
              <a:rPr lang="ru-RU" sz="1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разделе II не отражают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5777" y="2439482"/>
            <a:ext cx="5434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раздела II следует руководствоваться статистическим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классификатором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32.003-2019 «Товары оптовой торговли»,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 постановлением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комитета Республики Беларусь от 16 августа 2019 г. № 74 (далее – СК 32.003-2019), который размещен на официальном сайте Национального статистического комитета в глобальной компьютерной сети Интернет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://www.belstat.gov.by в рубрике «Классификаторы».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43" y="3490854"/>
            <a:ext cx="4761799" cy="95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1173489" y="2007848"/>
            <a:ext cx="927275" cy="1296069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1"/>
          <p:cNvSpPr/>
          <p:nvPr/>
        </p:nvSpPr>
        <p:spPr>
          <a:xfrm>
            <a:off x="510806" y="3376808"/>
            <a:ext cx="1251319" cy="590707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 w="222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1"/>
          <p:cNvSpPr/>
          <p:nvPr/>
        </p:nvSpPr>
        <p:spPr>
          <a:xfrm>
            <a:off x="1859369" y="3371104"/>
            <a:ext cx="663765" cy="596412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 w="222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931653" y="1699404"/>
            <a:ext cx="131444" cy="160451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1"/>
          <p:cNvSpPr/>
          <p:nvPr/>
        </p:nvSpPr>
        <p:spPr>
          <a:xfrm>
            <a:off x="2609850" y="3376809"/>
            <a:ext cx="582910" cy="590708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 w="222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466954" y="2173857"/>
            <a:ext cx="1434351" cy="113006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195606" y="3748813"/>
            <a:ext cx="1327529" cy="1575258"/>
          </a:xfrm>
          <a:prstGeom prst="straightConnector1">
            <a:avLst/>
          </a:prstGeom>
          <a:ln w="25400">
            <a:solidFill>
              <a:srgbClr val="C00000">
                <a:alpha val="7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1"/>
          <p:cNvSpPr/>
          <p:nvPr/>
        </p:nvSpPr>
        <p:spPr>
          <a:xfrm>
            <a:off x="2609850" y="3606525"/>
            <a:ext cx="3423043" cy="142288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C00000">
              <a:alpha val="5000"/>
            </a:srgbClr>
          </a:solidFill>
          <a:ln w="222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1637126" y="4088601"/>
            <a:ext cx="972724" cy="1531149"/>
          </a:xfrm>
          <a:prstGeom prst="straightConnector1">
            <a:avLst/>
          </a:prstGeom>
          <a:ln w="25400">
            <a:solidFill>
              <a:srgbClr val="0070C0">
                <a:alpha val="7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1"/>
          <p:cNvSpPr/>
          <p:nvPr/>
        </p:nvSpPr>
        <p:spPr>
          <a:xfrm>
            <a:off x="2637286" y="3822877"/>
            <a:ext cx="3394314" cy="144637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 w="222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151" name="Прямоугольник 6150"/>
          <p:cNvSpPr/>
          <p:nvPr/>
        </p:nvSpPr>
        <p:spPr>
          <a:xfrm>
            <a:off x="786951" y="1372760"/>
            <a:ext cx="5106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свободным строкам, относящимся к строке 10, указывается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вида товара,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соответственно его код по СК 32.003-2019,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единица измерения.</a:t>
            </a:r>
          </a:p>
        </p:txBody>
      </p:sp>
    </p:spTree>
    <p:extLst>
      <p:ext uri="{BB962C8B-B14F-4D97-AF65-F5344CB8AC3E}">
        <p14:creationId xmlns:p14="http://schemas.microsoft.com/office/powerpoint/2010/main" val="30039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</a:t>
            </a: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3</a:t>
            </a:r>
            <a:endParaRPr sz="16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1368002" y="900071"/>
            <a:ext cx="8729931" cy="49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ПОРЯДОК </a:t>
            </a: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ЗАПОЛНЕНИЯ РАЗДЕЛА II</a:t>
            </a:r>
            <a:b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«СТРУКТУРА ОПТОВОГО ТОВАРООБОРОТА ПО ВИДАМ ТОВАРОВ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»</a:t>
            </a:r>
            <a:endParaRPr sz="16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893" y="1393913"/>
            <a:ext cx="1070353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объема продажи удобрений для пересчета количества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минеральных удобрений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100 %-е содержание питательных веществ их физический вес умножается на процент содержания питательного вещества и делится на 100.</a:t>
            </a:r>
          </a:p>
          <a:p>
            <a:r>
              <a:rPr lang="ru-RU" sz="1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сульфате аммония содержится 20 % азота, продано 50 т, в пересчете на 100 % содержание питательных веществ это составляет: 50 х 20 : 100 = 10 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1 отражаются данные об объеме продажи товаров отечественного производства и импортных товаров, проданных как на внутреннем рынке, так и на экспорт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2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данные о продаже товаров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отечественного производства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 отечественного производства относятся товары, произведенные в Республике Беларусь</a:t>
            </a:r>
            <a:r>
              <a:rPr lang="ru-RU" sz="1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4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данные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запасах товаров на конец отчетного года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предназначенных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оптовой торговли,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принадлежащих организации оптовой торговли и находящихся в местах их хранения: на складах, складах-холодильниках, в хранилищах, на арендованных объектах, на хранении у других организаций, индивидуальных предпринимателей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запасах товаров в стоимостном выражении отражаются в покупных ценах без налога на добавленную стоимость и акциза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графу 4 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включаются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товарах, принятых от другой организации на хранение на склады организации оптовой торговли, согласно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 учета;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товарах, находящихся на площадях, сданных в аренду;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товарах собственного производства;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таре, как свободной, так и занятой под товаром, имеющей залоговую цену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 стоимостном выражении по видам товаров в графе 1 таблицы 2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должна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равна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01 графы 1 за вычетом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по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строке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02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графы 1 таблицы 1 раздела I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1 должны быть больше или равны: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данным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2 по всем строкам;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данным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3 по всем строкам.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9" t="48503" r="8529" b="22717"/>
          <a:stretch/>
        </p:blipFill>
        <p:spPr bwMode="auto">
          <a:xfrm>
            <a:off x="6648048" y="3864101"/>
            <a:ext cx="4280560" cy="13163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9433" y="5884443"/>
            <a:ext cx="4262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гр.1 табл.2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разд.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стр.01 гр.1 (разд.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стр.02 гр.1 (разд.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разд.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 гр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разд.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строкам;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разд.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разд.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строкам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8002" y="5838276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2" t="43529" r="13056" b="37655"/>
          <a:stretch/>
        </p:blipFill>
        <p:spPr bwMode="auto">
          <a:xfrm>
            <a:off x="6595230" y="5180489"/>
            <a:ext cx="4386197" cy="138704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</a:t>
            </a: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4</a:t>
            </a:r>
            <a:endParaRPr sz="16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250166" y="1029467"/>
            <a:ext cx="11067691" cy="49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ПОРЯДОК ЗАПОЛНЕНИЯ РАЗДЕЛА III</a:t>
            </a:r>
            <a:b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«НАЛИЧИЕ И ИСПОЛЬЗОВАНИЕ СКЛАДОВ ПО 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СОСТОЯНИЮ</a:t>
            </a:r>
            <a:r>
              <a:rPr lang="en-US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НА 1 </a:t>
            </a: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ЯНВАРЯ ГОДА, 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СЛЕДУЮЩЕГО </a:t>
            </a: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ЗА ОТЧЕТНЫМ»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3000"/>
            </a:pPr>
            <a:endParaRPr sz="16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05" y="2059738"/>
            <a:ext cx="4861295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1 раздела III отражаются данные о всех действующих складах по состоянию на 1 января года, следующего за отчетным: собственных (числящихся на балансе организации оптовой торговли без сданных в аренду) и арендованных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оптовой торговли, сдающие товар на ответственное хранение в другие организации, раздел III не заполняют. Данные о наличии складов заполняются на основании документов, удостоверяющих их наличие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берется в аренду часть склада, то в разделе III отражаются данные только об арендуемых площадях и объемах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сдается в аренду часть склада, а остальная часть используется арендодателем, то в разделе III арендодатель отражает данные не только о площади и объеме оставшейся (не сданной в аренду) части, но и данные о количестве складов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нескольких обособленных помещениях для хранения товаров, находящихся в одном строении, отражаются как один склад, в нескольких строениях – как самостоятельные склады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открытых или находящихся под навесом участках территории, предназначенных для хранения товаров, в разделе III не отражаются.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6" t="37389" r="14444" b="22258"/>
          <a:stretch/>
        </p:blipFill>
        <p:spPr bwMode="auto">
          <a:xfrm>
            <a:off x="5784011" y="1800077"/>
            <a:ext cx="5421882" cy="380063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</a:t>
            </a:r>
            <a:r>
              <a:rPr lang="en-US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5</a:t>
            </a:r>
            <a:endParaRPr sz="16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112143" y="951300"/>
            <a:ext cx="11259198" cy="49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ПОРЯДОК ЗАПОЛНЕНИЯ РАЗДЕЛА III</a:t>
            </a:r>
            <a:b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«НАЛИЧИЕ И ИСПОЛЬЗОВАНИЕ СКЛАДОВ ПО 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СОСТОЯНИЮ</a:t>
            </a:r>
            <a:r>
              <a:rPr lang="en-US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НА 1 </a:t>
            </a: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ЯНВАРЯ ГОДА, </a:t>
            </a:r>
            <a:b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СЛЕДУЮЩЕГО </a:t>
            </a: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ЗА ОТЧЕТНЫМ»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3000"/>
            </a:pPr>
            <a:endParaRPr sz="16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257" y="1824680"/>
            <a:ext cx="523163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31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III отражается количество складов, расположенных в специальных помещениях, в которых осуществляется хранение, подготовка к продаже и отпуск товаров покупателям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32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III отражаются данные о площади помещений, предназначенных для приемки, хранения, подработки, подсортировки и упаковки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товаров. Площадь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складов, занятая под административные и бытовые помещения, коридоры, лестницы, лестничные площадки и другое, в складскую площадь не включается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33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III отражаются данные о складском объеме в кубических метрах, который рассчитывается путем умножения складской площади на высоту склада. При этом высотой склада следует считать расстояние от пола до выступающих строительных конструкций. При наличии нескольких складских помещений с различной высотой определяется объем каждого помещения и результаты суммируются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37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III отражается количество магазинов-складов,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38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их складская площадь,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39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их складской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Магазин-склад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торговый объект, осуществляющий оптовую продажу товаров организациям и индивидуальным предпринимателям по методу самообслуживания с минимальной торговой надбавкой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6" t="37389" r="14444" b="22258"/>
          <a:stretch/>
        </p:blipFill>
        <p:spPr bwMode="auto">
          <a:xfrm>
            <a:off x="5966028" y="1623500"/>
            <a:ext cx="4729737" cy="331545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257" y="4938951"/>
            <a:ext cx="10890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40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III отражается количество складов-холодильников, находящихся в обособленном строении, оборудованных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холодопроизводящими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машинами и имеющих отдельный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по строке 40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III данные о холодильных камерах при продовольственных и смешанных складах, а их площадь включается в площадь складов, в которых находятся холодильные камеры. В организациях оптовой торговли, реализующих мясные, молочные и рыбные продукты, складом-холодильником следует считать территориально обособленное строение.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42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III отражается количество специализированных хранилищ для картофеля, овощей и фруктов (территориально обособленных строений);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43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объем единовременного хранения товаров в них в тоннах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 Исключен.</a:t>
            </a:r>
          </a:p>
        </p:txBody>
      </p:sp>
    </p:spTree>
    <p:extLst>
      <p:ext uri="{BB962C8B-B14F-4D97-AF65-F5344CB8AC3E}">
        <p14:creationId xmlns:p14="http://schemas.microsoft.com/office/powerpoint/2010/main" val="17004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</a:t>
            </a: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6</a:t>
            </a:r>
            <a:endParaRPr lang="ru-RU" sz="1600" b="1" i="0" u="none" strike="noStrike" cap="none" dirty="0" smtClean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1063097" y="3596786"/>
            <a:ext cx="9599253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</a:t>
            </a: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соответствии с подпунктом 1.9. пункта 1 статьи 10 </a:t>
            </a:r>
            <a: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Закона Республики Беларусь </a:t>
            </a:r>
            <a:b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«О государственной статистике»</a:t>
            </a: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 28 ноября 2004 г. № 345-З</a:t>
            </a: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органы государственной статистики </a:t>
            </a:r>
            <a: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имеют право требовать и получать от респондента необходимые разъяснения, документы (их копии) и иные материалы </a:t>
            </a: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при организации и проведении государственных статистических наблюдений, формировании официальной статистической информации и (или) в случае выявления искажений в данных государственной статистической отчетности.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881942" y="1373235"/>
            <a:ext cx="10120094" cy="7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AD86"/>
              </a:buClr>
              <a:buSzPts val="2400"/>
              <a:buFont typeface="Arial Narrow"/>
              <a:buNone/>
            </a:pPr>
            <a:r>
              <a:rPr lang="ru-RU" sz="1800" b="1" i="0" u="none" strike="noStrike" cap="none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ПРЕДСТАВЛЕНИЕ ПЕРВИЧНЫХ СТАТИСТИЧЕСКИХ ДАННЫХ</a:t>
            </a:r>
            <a:endParaRPr sz="2000" b="1" i="0" u="none" strike="noStrike" cap="none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1063097" y="2023037"/>
            <a:ext cx="955467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	</a:t>
            </a: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соответствии с </a:t>
            </a:r>
            <a: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Инструкцией о порядке представления первичных статистических данных</a:t>
            </a: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утвержденной постановлением Национального статистического комитета Республики Беларусь </a:t>
            </a:r>
            <a:b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 28.08.2015 № 100</a:t>
            </a: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респонденты представляют первичные статистические данные в объеме, сроки </a:t>
            </a:r>
            <a:b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 адреса, указанные в формах государственной статистической отчетности, </a:t>
            </a:r>
            <a: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за подписями лиц, ответственных за составление и представление </a:t>
            </a: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первичных статистических данных.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</a:t>
            </a:r>
            <a:r>
              <a:rPr lang="en-US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7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2622429" y="1244018"/>
            <a:ext cx="6262777" cy="55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AD86"/>
              </a:buClr>
              <a:buSzPts val="2400"/>
              <a:buFont typeface="Arial Narrow"/>
              <a:buNone/>
            </a:pPr>
            <a:r>
              <a:rPr lang="ru-RU" sz="2000" b="1" i="0" u="none" strike="noStrike" cap="none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АДМИНИСТРАТИВНАЯ ОТВЕТСТВЕННОСТЬ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1063097" y="2123426"/>
            <a:ext cx="9678838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Статьей 24.12. Кодекса Республики Беларусь об административных правонарушениях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предусмотрена административная ответственность 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за представление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должностным лицом и (или) иным уполномоченным лицом, ответственным за составление и представление данных государственной статистической отчетности, 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искаженных данных государственной статистической отчетности, несвоевременное представление или непредставление такой отчетности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органам государственной статистики. 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	Полномочия на составление и представление первичных статистических данных должны быть закреплены за работником в локальном правовом акте, а отчет, представленный в виде электронного документа – подписан электронно-цифровой подписью этого же работника.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/>
          <p:nvPr/>
        </p:nvSpPr>
        <p:spPr>
          <a:xfrm>
            <a:off x="1397478" y="1714599"/>
            <a:ext cx="8867955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!</a:t>
            </a:r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При заполнении и отправке отчета не забывайте </a:t>
            </a:r>
            <a:b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актуализировать данные об ответственном лице, контактном </a:t>
            </a:r>
            <a:b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телефоне и электронном адресе. 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!</a:t>
            </a:r>
            <a:r>
              <a:rPr lang="ru-RU" sz="4000" b="1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комментариях к отчету необходимо кратко пояснить возникающие рекомендательные контроли (в случае их наличия).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</a:t>
            </a: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8</a:t>
            </a:r>
            <a:endParaRPr sz="1800" b="1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6" name="Google Shape;219;p24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63425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231" y="706218"/>
            <a:ext cx="412549" cy="4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1195604" y="713696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</a:pPr>
            <a:r>
              <a:rPr lang="ru-RU" sz="1400" b="1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Главное статистическое управление Витебской области</a:t>
            </a:r>
            <a:endParaRPr sz="1600" b="1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2591339" y="1860741"/>
            <a:ext cx="6980739" cy="164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lang="ru-RU" sz="28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ПО ВОЗНИКАЮЩИМ ВОПРОСАМ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400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обращаться в </a:t>
            </a: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отдел статистики торговли </a:t>
            </a:r>
            <a:r>
              <a:rPr lang="ru-RU" sz="24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/>
            </a:r>
            <a:br>
              <a:rPr lang="ru-RU" sz="24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2400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Главного </a:t>
            </a:r>
            <a:r>
              <a:rPr lang="ru-RU" sz="2400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статистического управления Витебской области</a:t>
            </a:r>
            <a:endParaRPr sz="2400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2192285" y="3710144"/>
            <a:ext cx="3303271" cy="1631175"/>
          </a:xfrm>
          <a:prstGeom prst="rect">
            <a:avLst/>
          </a:prstGeom>
          <a:solidFill>
            <a:srgbClr val="C00000">
              <a:alpha val="10000"/>
            </a:srgb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 </a:t>
            </a:r>
            <a:r>
              <a:rPr lang="ru-RU" sz="20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телефонам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(+</a:t>
            </a:r>
            <a:r>
              <a:rPr lang="ru-RU" sz="20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375 212) </a:t>
            </a:r>
            <a:endParaRPr lang="ru-RU" sz="2000" dirty="0" smtClean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43-69-98        43-69-95</a:t>
            </a:r>
            <a:endParaRPr sz="2000" dirty="0" smtClean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43-69-71       25-00-73</a:t>
            </a:r>
          </a:p>
        </p:txBody>
      </p:sp>
      <p:sp>
        <p:nvSpPr>
          <p:cNvPr id="240" name="Google Shape;240;p26"/>
          <p:cNvSpPr txBox="1"/>
          <p:nvPr/>
        </p:nvSpPr>
        <p:spPr>
          <a:xfrm>
            <a:off x="6729629" y="4002531"/>
            <a:ext cx="3303271" cy="1323399"/>
          </a:xfrm>
          <a:prstGeom prst="rect">
            <a:avLst/>
          </a:prstGeom>
          <a:solidFill>
            <a:srgbClr val="C00000">
              <a:alpha val="10000"/>
            </a:srgb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 адресу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г.Витебск, ул. Ленина, 10а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каб. 208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t="15727" r="50873" b="7866"/>
          <a:stretch/>
        </p:blipFill>
        <p:spPr bwMode="auto">
          <a:xfrm>
            <a:off x="5506663" y="892636"/>
            <a:ext cx="4540608" cy="566570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86951" y="1414522"/>
            <a:ext cx="3538859" cy="4167552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0BAD86">
              <a:alpha val="4705"/>
            </a:srgbClr>
          </a:solidFill>
          <a:ln w="22225" cap="flat" cmpd="sng">
            <a:solidFill>
              <a:srgbClr val="0BAD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02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897147" y="1582110"/>
            <a:ext cx="3364180" cy="434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AD86"/>
              </a:buClr>
              <a:buSzPts val="2800"/>
              <a:buFont typeface="Arial Narrow"/>
              <a:buNone/>
            </a:pPr>
            <a:r>
              <a:rPr lang="ru-RU" sz="2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Форма </a:t>
            </a:r>
            <a:r>
              <a:rPr lang="ru-RU" sz="2000" b="1" i="0" u="none" strike="noStrike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1-торг (опт)</a:t>
            </a:r>
            <a:endParaRPr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n-US" sz="2000" b="1" i="0" u="none" strike="noStrike" cap="none" dirty="0" smtClean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000" b="1" i="0" u="none" strike="noStrike" cap="none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Утверждена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постановлением</a:t>
            </a:r>
            <a:b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Национального статистического </a:t>
            </a:r>
            <a:b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комитета Республики  Беларусь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 </a:t>
            </a:r>
            <a:r>
              <a:rPr lang="ru-RU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11.07.2016 </a:t>
            </a: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№ </a:t>
            </a:r>
            <a:r>
              <a:rPr lang="ru-RU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86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ru-RU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Срок представления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AD86"/>
              </a:buClr>
              <a:buSzPts val="2000"/>
              <a:buFont typeface="Arial Narrow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27 января</a:t>
            </a:r>
            <a:r>
              <a:rPr lang="ru-RU" sz="1600" b="1" i="0" u="none" strike="noStrike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endParaRPr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ru-RU" sz="1050" b="0" i="1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* </a:t>
            </a:r>
            <a:r>
              <a:rPr lang="ru-RU" sz="10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 изменениями и дополнениями:</a:t>
            </a:r>
            <a:endParaRPr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ru-RU" sz="10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Постановление Национального статистического комитета Республики Беларусь от </a:t>
            </a:r>
            <a:r>
              <a:rPr lang="ru-RU" sz="1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18</a:t>
            </a:r>
            <a:r>
              <a:rPr lang="ru-RU" sz="1000" b="0" i="1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июля 2025 </a:t>
            </a:r>
            <a:r>
              <a:rPr lang="ru-RU" sz="10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г. № </a:t>
            </a:r>
            <a:r>
              <a:rPr lang="ru-RU" sz="1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47</a:t>
            </a:r>
            <a:endParaRPr sz="1000" b="0" i="1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b="1" i="0" u="none" strike="noStrike" cap="none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cxnSp>
        <p:nvCxnSpPr>
          <p:cNvPr id="99" name="Google Shape;99;p14"/>
          <p:cNvCxnSpPr/>
          <p:nvPr/>
        </p:nvCxnSpPr>
        <p:spPr>
          <a:xfrm>
            <a:off x="2150612" y="2437129"/>
            <a:ext cx="8572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Скругленный прямоугольник 1"/>
          <p:cNvSpPr/>
          <p:nvPr/>
        </p:nvSpPr>
        <p:spPr>
          <a:xfrm>
            <a:off x="8639607" y="892636"/>
            <a:ext cx="1309789" cy="725148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0BAD86">
              <a:alpha val="4705"/>
            </a:srgbClr>
          </a:solidFill>
          <a:ln w="22225" cap="flat" cmpd="sng">
            <a:solidFill>
              <a:srgbClr val="0BAD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"/>
          <p:cNvSpPr/>
          <p:nvPr/>
        </p:nvSpPr>
        <p:spPr>
          <a:xfrm>
            <a:off x="7995438" y="3321705"/>
            <a:ext cx="568569" cy="170534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0BAD86">
              <a:alpha val="4705"/>
            </a:srgbClr>
          </a:solidFill>
          <a:ln w="22225" cap="flat" cmpd="sng">
            <a:solidFill>
              <a:srgbClr val="0BAD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"/>
          <p:cNvSpPr/>
          <p:nvPr/>
        </p:nvSpPr>
        <p:spPr>
          <a:xfrm>
            <a:off x="8841409" y="3137827"/>
            <a:ext cx="906187" cy="167878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0BAD86">
              <a:alpha val="4705"/>
            </a:srgbClr>
          </a:solidFill>
          <a:ln w="22225" cap="flat" cmpd="sng">
            <a:solidFill>
              <a:srgbClr val="0BAD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03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4">
            <a:alphaModFix/>
          </a:blip>
          <a:srcRect l="4375" t="4812" r="516" b="27895"/>
          <a:stretch/>
        </p:blipFill>
        <p:spPr>
          <a:xfrm>
            <a:off x="1853745" y="2612423"/>
            <a:ext cx="7615570" cy="365649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0" y="828160"/>
            <a:ext cx="11483059" cy="205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AD86"/>
              </a:buClr>
              <a:buSzPts val="2800"/>
              <a:buFont typeface="Arial Narrow"/>
              <a:buNone/>
            </a:pPr>
            <a:r>
              <a:rPr lang="ru-RU" sz="2000" b="1" i="0" u="none" strike="noStrike" cap="none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Отчет представляется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посредством многофункционального </a:t>
            </a:r>
            <a:r>
              <a:rPr lang="ru-RU" sz="2000" b="1" i="0" u="none" strike="noStrike" cap="none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веб-портала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/>
            </a:r>
            <a:br>
              <a:rPr lang="ru-RU" sz="2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Национального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статистического комитета Республики Беларусь </a:t>
            </a:r>
            <a:endParaRPr sz="2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 Narrow"/>
              <a:buNone/>
            </a:pPr>
            <a:r>
              <a:rPr lang="ru-RU" sz="2000" b="1" i="0" u="sng" strike="noStrike" cap="none" dirty="0">
                <a:solidFill>
                  <a:srgbClr val="0070C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http://e-respondent.belstat.gov.by</a:t>
            </a:r>
            <a:endParaRPr sz="2000" b="1" i="0" u="sng" strike="noStrike" cap="none" dirty="0">
              <a:solidFill>
                <a:srgbClr val="0070C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28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04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362309" y="1026544"/>
            <a:ext cx="10714008" cy="632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Единый номер телефона технической поддержки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Главного статистического управления Витебской области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8 (0212) 25 00 10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(Техническая поддержка осуществляется в соответствии с режимом работы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Главного статистического управления Витебской области и государственного предприятия «ЦИТ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Белстата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»)</a:t>
            </a:r>
            <a:endParaRPr sz="1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Служба поддержки электронно-цифровой подписи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«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Avest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»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8 (017) 388 03 19, 8 (029) 646 03 19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 случае невозможности решения технологических проблем на первом уровне технической  поддержки необходимо обращаться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 специалистам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Белстата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на электронный адрес  </a:t>
            </a:r>
            <a:r>
              <a:rPr lang="ru-RU" sz="1200" b="0" i="0" u="sng" strike="noStrike" cap="none" dirty="0">
                <a:solidFill>
                  <a:schemeClr val="hlink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  <a:hlinkClick r:id="rId4"/>
              </a:rPr>
              <a:t>e-respondent@belstat.gov.by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с изложением сути обращения, снимков экрана,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отражающих проблему, и контактных данных обратной связи.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000" b="1" i="0" u="none" strike="noStrike" cap="none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b="1" i="0" u="none" strike="noStrike" cap="none" dirty="0">
              <a:solidFill>
                <a:srgbClr val="0070C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28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3"/>
          <a:srcRect l="30108" t="57271" r="11997" b="34038"/>
          <a:stretch/>
        </p:blipFill>
        <p:spPr bwMode="auto">
          <a:xfrm>
            <a:off x="1022960" y="5186727"/>
            <a:ext cx="9224772" cy="893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05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684159" y="1199307"/>
            <a:ext cx="10120094" cy="7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AD86"/>
              </a:buClr>
              <a:buSzPts val="3000"/>
              <a:buFont typeface="Arial Narrow"/>
              <a:buNone/>
            </a:pPr>
            <a:r>
              <a:rPr lang="ru-RU" sz="2000" b="1" i="0" u="none" strike="noStrike" cap="none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ОСНОВНОЙ ИНСТРУМЕНТАРИЙ ПРИ ЗАПОЛНЕНИИ ФОРМЫ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2800" b="1" i="0" u="none" strike="noStrike" cap="none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38295" y="1502187"/>
            <a:ext cx="11419632" cy="7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Размещен на официальном сайте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Белстата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0" i="0" u="sng" strike="noStrike" cap="none" dirty="0">
                <a:solidFill>
                  <a:srgbClr val="0070C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belstat.gov.by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во вкладке «Респондентам»  </a:t>
            </a: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5635346" y="5234944"/>
            <a:ext cx="4141700" cy="79658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5"/>
          <a:srcRect l="11520" t="8090" r="11611" b="65232"/>
          <a:stretch/>
        </p:blipFill>
        <p:spPr bwMode="auto">
          <a:xfrm>
            <a:off x="510806" y="2576062"/>
            <a:ext cx="10396239" cy="2171699"/>
          </a:xfrm>
          <a:prstGeom prst="rect">
            <a:avLst/>
          </a:prstGeom>
          <a:ln w="254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" name="Google Shape;154;p18"/>
          <p:cNvSpPr/>
          <p:nvPr/>
        </p:nvSpPr>
        <p:spPr>
          <a:xfrm>
            <a:off x="510805" y="4282162"/>
            <a:ext cx="10396240" cy="465599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52" name="Google Shape;152;p18"/>
          <p:cNvCxnSpPr/>
          <p:nvPr/>
        </p:nvCxnSpPr>
        <p:spPr>
          <a:xfrm flipH="1">
            <a:off x="6615332" y="2225960"/>
            <a:ext cx="2211354" cy="1638922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3" name="Google Shape;153;p18"/>
          <p:cNvSpPr/>
          <p:nvPr/>
        </p:nvSpPr>
        <p:spPr>
          <a:xfrm>
            <a:off x="5495949" y="3980185"/>
            <a:ext cx="1119383" cy="26885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b="1" i="0" u="none" strike="noStrike" cap="none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</a:t>
            </a:r>
            <a:r>
              <a:rPr lang="en-US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6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786951" y="1126285"/>
            <a:ext cx="10120094" cy="51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AD86"/>
              </a:buClr>
              <a:buSzPts val="3000"/>
              <a:buFont typeface="Arial Narrow"/>
              <a:buNone/>
            </a:pPr>
            <a:endParaRPr lang="ru-RU" sz="2000" b="1" i="0" u="none" strike="noStrike" cap="none" dirty="0" smtClean="0">
              <a:solidFill>
                <a:srgbClr val="C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AD86"/>
              </a:buClr>
              <a:buSzPts val="3000"/>
              <a:buFont typeface="Arial Narrow"/>
              <a:buNone/>
            </a:pPr>
            <a:r>
              <a:rPr lang="ru-RU" sz="2000" b="1" i="0" u="none" strike="noStrike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АКТУАЛЬНЫЕ  ИЗМЕНЕНИЯ</a:t>
            </a:r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2800" b="1" i="0" u="none" strike="noStrike" cap="none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23312" r="51362" b="30556"/>
          <a:stretch/>
        </p:blipFill>
        <p:spPr bwMode="auto">
          <a:xfrm>
            <a:off x="194597" y="1935650"/>
            <a:ext cx="5599737" cy="3710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4466" r="51362" b="16668"/>
          <a:stretch/>
        </p:blipFill>
        <p:spPr bwMode="auto">
          <a:xfrm>
            <a:off x="5846998" y="1935650"/>
            <a:ext cx="5300600" cy="3710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sz="12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</a:t>
            </a:r>
            <a:r>
              <a:rPr lang="en-US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7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167412" y="980802"/>
            <a:ext cx="3288607" cy="48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0BAD86"/>
              </a:buClr>
              <a:buSzPts val="3000"/>
            </a:pPr>
            <a:r>
              <a:rPr lang="ru-RU" sz="20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ОБЩИЕ ПОЛОЖЕНИЯ</a:t>
            </a:r>
            <a:endParaRPr lang="ru-RU" sz="20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606" y="1607444"/>
            <a:ext cx="934240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статистическую отчетность по форме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1-торг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(опт) «Отчет о деятельности организации оптовой торговли» 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отчет)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юридические лица, обособленные подразделения юридических лиц,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видом экономической деятельности которых является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оптовая торговля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республиканское унитарное предприятие «Производственное объединение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Белоруснефть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(далее, если не определено иное, – организации оптовой торговли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отчета используется общегосударственный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Беларусь ОКРБ 005-2011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экономической деятельности»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постановлением Государственного комитета по стандартизации Республики Беларусь от 5 декабря 2011 г. № 85, в соответствии с которым деятельность в области оптовой торговли относится к группировкам с кодами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45111, 45191, 45310, 45401, 46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3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данные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ее структуру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на дату составления отчета временно не работающие, но осуществлявшие в течение отчетного года продажу товаров, отчет представляют на общих основаниях.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данных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регистров бухгалтерского учета, товарно-транспортных, товарных накладных, актов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приеме-передаче основных средств, договоров аренды, других первичных учетных и иных документов.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1;p16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</a:t>
            </a:r>
            <a:r>
              <a:rPr lang="en-US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8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10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15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sz="12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8" name="Google Shape;111;p15"/>
          <p:cNvSpPr txBox="1"/>
          <p:nvPr/>
        </p:nvSpPr>
        <p:spPr>
          <a:xfrm>
            <a:off x="510806" y="901671"/>
            <a:ext cx="10181492" cy="48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BAD86"/>
              </a:buClr>
              <a:buSzPts val="3000"/>
            </a:pPr>
            <a:r>
              <a:rPr lang="ru-RU" sz="18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ПОРЯДОК </a:t>
            </a:r>
            <a:r>
              <a:rPr lang="ru-RU" sz="18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ЗАПОЛНЕНИЯ РАЗДЕЛА I</a:t>
            </a:r>
            <a:br>
              <a:rPr lang="ru-RU" sz="18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«ОСНОВНЫЕ ПОКАЗАТЕЛИ </a:t>
            </a:r>
            <a:r>
              <a:rPr lang="ru-RU" sz="18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ДЕЯТЕЛЬНОСТИ»</a:t>
            </a:r>
            <a:endParaRPr lang="ru-RU" sz="18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9" t="48503" r="8529" b="22717"/>
          <a:stretch/>
        </p:blipFill>
        <p:spPr bwMode="auto">
          <a:xfrm>
            <a:off x="209820" y="1563314"/>
            <a:ext cx="7588957" cy="233380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820" y="4725643"/>
            <a:ext cx="57565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01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об объеме оптового товарооборота, включая сумму вознаграждения от торговой посреднической деятельности. Объем оптового товарооборота представляет собой стоимость товаров, приобретенных на стороне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перепродажи 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отгруженных без их видоизменения сторонним организациям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предпринимателям для использования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деятельности или для собственного использования (переработки) независимо от того, произведен расчет за эти товары или нет.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23839" y="1633764"/>
            <a:ext cx="343294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02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сумма вознаграждения от торговой посреднической деятельности, включая налог на добавленную стоимость и другие налоги.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Торговая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посредническая деятельность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вознаграждение или на договорной основе) осуществляется путем заключения договоров купли-продажи товаров, в том числе на основании договоров поручения или комиссии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законодательством порядке. Продажа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консигнации является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разновидностей договора комиссии.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98245" y="4641004"/>
            <a:ext cx="34329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03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валовой доход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 отчетного и прошлого года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отгруженным товарам (без учета товаров, возвращенных покупателем (поверенным, комиссионером)), который исчисляется как разница между продажной и покупной стоимостью товаров за вычетом налогов и сборов, исчисляемых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выручки, вывозных таможенных пошлин.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198077" y="3094290"/>
            <a:ext cx="3015761" cy="1542867"/>
          </a:xfrm>
          <a:prstGeom prst="straightConnector1">
            <a:avLst/>
          </a:prstGeom>
          <a:ln w="25400">
            <a:solidFill>
              <a:srgbClr val="C00000">
                <a:alpha val="7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"/>
          <p:cNvSpPr/>
          <p:nvPr/>
        </p:nvSpPr>
        <p:spPr>
          <a:xfrm>
            <a:off x="5275386" y="2978457"/>
            <a:ext cx="2409092" cy="231667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C00000">
              <a:alpha val="5000"/>
            </a:srgbClr>
          </a:solidFill>
          <a:ln w="222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5943600" y="1749669"/>
            <a:ext cx="2048610" cy="1460455"/>
          </a:xfrm>
          <a:prstGeom prst="straightConnector1">
            <a:avLst/>
          </a:prstGeom>
          <a:ln w="25400">
            <a:solidFill>
              <a:srgbClr val="0070C0">
                <a:alpha val="7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1"/>
          <p:cNvSpPr/>
          <p:nvPr/>
        </p:nvSpPr>
        <p:spPr>
          <a:xfrm>
            <a:off x="5275386" y="3307359"/>
            <a:ext cx="2409092" cy="248051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 w="222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5723792" y="3826672"/>
            <a:ext cx="2655278" cy="729695"/>
          </a:xfrm>
          <a:prstGeom prst="straightConnector1">
            <a:avLst/>
          </a:prstGeom>
          <a:ln w="25400">
            <a:solidFill>
              <a:srgbClr val="006666">
                <a:alpha val="7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1"/>
          <p:cNvSpPr/>
          <p:nvPr/>
        </p:nvSpPr>
        <p:spPr>
          <a:xfrm>
            <a:off x="5287694" y="3576959"/>
            <a:ext cx="2409092" cy="240587"/>
          </a:xfrm>
          <a:custGeom>
            <a:avLst/>
            <a:gdLst>
              <a:gd name="connsiteX0" fmla="*/ 0 w 3106007"/>
              <a:gd name="connsiteY0" fmla="*/ 517678 h 3781024"/>
              <a:gd name="connsiteX1" fmla="*/ 517678 w 3106007"/>
              <a:gd name="connsiteY1" fmla="*/ 0 h 3781024"/>
              <a:gd name="connsiteX2" fmla="*/ 2588329 w 3106007"/>
              <a:gd name="connsiteY2" fmla="*/ 0 h 3781024"/>
              <a:gd name="connsiteX3" fmla="*/ 3106007 w 3106007"/>
              <a:gd name="connsiteY3" fmla="*/ 517678 h 3781024"/>
              <a:gd name="connsiteX4" fmla="*/ 3106007 w 3106007"/>
              <a:gd name="connsiteY4" fmla="*/ 3263346 h 3781024"/>
              <a:gd name="connsiteX5" fmla="*/ 2588329 w 3106007"/>
              <a:gd name="connsiteY5" fmla="*/ 3781024 h 3781024"/>
              <a:gd name="connsiteX6" fmla="*/ 517678 w 3106007"/>
              <a:gd name="connsiteY6" fmla="*/ 3781024 h 3781024"/>
              <a:gd name="connsiteX7" fmla="*/ 0 w 3106007"/>
              <a:gd name="connsiteY7" fmla="*/ 3263346 h 3781024"/>
              <a:gd name="connsiteX8" fmla="*/ 0 w 3106007"/>
              <a:gd name="connsiteY8" fmla="*/ 517678 h 3781024"/>
              <a:gd name="connsiteX0" fmla="*/ 2157 w 3106007"/>
              <a:gd name="connsiteY0" fmla="*/ 263624 h 3781450"/>
              <a:gd name="connsiteX1" fmla="*/ 517678 w 3106007"/>
              <a:gd name="connsiteY1" fmla="*/ 426 h 3781450"/>
              <a:gd name="connsiteX2" fmla="*/ 2588329 w 3106007"/>
              <a:gd name="connsiteY2" fmla="*/ 426 h 3781450"/>
              <a:gd name="connsiteX3" fmla="*/ 3106007 w 3106007"/>
              <a:gd name="connsiteY3" fmla="*/ 518104 h 3781450"/>
              <a:gd name="connsiteX4" fmla="*/ 3106007 w 3106007"/>
              <a:gd name="connsiteY4" fmla="*/ 3263772 h 3781450"/>
              <a:gd name="connsiteX5" fmla="*/ 2588329 w 3106007"/>
              <a:gd name="connsiteY5" fmla="*/ 3781450 h 3781450"/>
              <a:gd name="connsiteX6" fmla="*/ 517678 w 3106007"/>
              <a:gd name="connsiteY6" fmla="*/ 3781450 h 3781450"/>
              <a:gd name="connsiteX7" fmla="*/ 0 w 3106007"/>
              <a:gd name="connsiteY7" fmla="*/ 3263772 h 3781450"/>
              <a:gd name="connsiteX8" fmla="*/ 2157 w 3106007"/>
              <a:gd name="connsiteY8" fmla="*/ 263624 h 3781450"/>
              <a:gd name="connsiteX0" fmla="*/ 2157 w 3110320"/>
              <a:gd name="connsiteY0" fmla="*/ 263624 h 3781450"/>
              <a:gd name="connsiteX1" fmla="*/ 517678 w 3110320"/>
              <a:gd name="connsiteY1" fmla="*/ 426 h 3781450"/>
              <a:gd name="connsiteX2" fmla="*/ 2588329 w 3110320"/>
              <a:gd name="connsiteY2" fmla="*/ 426 h 3781450"/>
              <a:gd name="connsiteX3" fmla="*/ 3110320 w 3110320"/>
              <a:gd name="connsiteY3" fmla="*/ 280878 h 3781450"/>
              <a:gd name="connsiteX4" fmla="*/ 3106007 w 3110320"/>
              <a:gd name="connsiteY4" fmla="*/ 3263772 h 3781450"/>
              <a:gd name="connsiteX5" fmla="*/ 2588329 w 3110320"/>
              <a:gd name="connsiteY5" fmla="*/ 3781450 h 3781450"/>
              <a:gd name="connsiteX6" fmla="*/ 517678 w 3110320"/>
              <a:gd name="connsiteY6" fmla="*/ 3781450 h 3781450"/>
              <a:gd name="connsiteX7" fmla="*/ 0 w 3110320"/>
              <a:gd name="connsiteY7" fmla="*/ 3263772 h 3781450"/>
              <a:gd name="connsiteX8" fmla="*/ 2157 w 3110320"/>
              <a:gd name="connsiteY8" fmla="*/ 263624 h 3781450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26377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  <a:gd name="connsiteX0" fmla="*/ 7908 w 3116071"/>
              <a:gd name="connsiteY0" fmla="*/ 263624 h 3781489"/>
              <a:gd name="connsiteX1" fmla="*/ 523429 w 3116071"/>
              <a:gd name="connsiteY1" fmla="*/ 426 h 3781489"/>
              <a:gd name="connsiteX2" fmla="*/ 2594080 w 3116071"/>
              <a:gd name="connsiteY2" fmla="*/ 426 h 3781489"/>
              <a:gd name="connsiteX3" fmla="*/ 3116071 w 3116071"/>
              <a:gd name="connsiteY3" fmla="*/ 280878 h 3781489"/>
              <a:gd name="connsiteX4" fmla="*/ 3111758 w 3116071"/>
              <a:gd name="connsiteY4" fmla="*/ 3505312 h 3781489"/>
              <a:gd name="connsiteX5" fmla="*/ 2594080 w 3116071"/>
              <a:gd name="connsiteY5" fmla="*/ 3781450 h 3781489"/>
              <a:gd name="connsiteX6" fmla="*/ 523429 w 3116071"/>
              <a:gd name="connsiteY6" fmla="*/ 3781450 h 3781489"/>
              <a:gd name="connsiteX7" fmla="*/ 0 w 3116071"/>
              <a:gd name="connsiteY7" fmla="*/ 3505312 h 3781489"/>
              <a:gd name="connsiteX8" fmla="*/ 7908 w 3116071"/>
              <a:gd name="connsiteY8" fmla="*/ 263624 h 37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071" h="3781489">
                <a:moveTo>
                  <a:pt x="7908" y="263624"/>
                </a:moveTo>
                <a:cubicBezTo>
                  <a:pt x="7908" y="-22282"/>
                  <a:pt x="237523" y="426"/>
                  <a:pt x="523429" y="426"/>
                </a:cubicBezTo>
                <a:lnTo>
                  <a:pt x="2594080" y="426"/>
                </a:lnTo>
                <a:cubicBezTo>
                  <a:pt x="2879986" y="426"/>
                  <a:pt x="3116071" y="-5028"/>
                  <a:pt x="3116071" y="280878"/>
                </a:cubicBezTo>
                <a:cubicBezTo>
                  <a:pt x="3114633" y="1275176"/>
                  <a:pt x="3113196" y="2511014"/>
                  <a:pt x="3111758" y="3505312"/>
                </a:cubicBezTo>
                <a:cubicBezTo>
                  <a:pt x="3111758" y="3791218"/>
                  <a:pt x="2879986" y="3781450"/>
                  <a:pt x="2594080" y="3781450"/>
                </a:cubicBezTo>
                <a:lnTo>
                  <a:pt x="523429" y="3781450"/>
                </a:lnTo>
                <a:cubicBezTo>
                  <a:pt x="237523" y="3781450"/>
                  <a:pt x="0" y="3791218"/>
                  <a:pt x="0" y="3505312"/>
                </a:cubicBezTo>
                <a:cubicBezTo>
                  <a:pt x="0" y="2590089"/>
                  <a:pt x="7908" y="1178847"/>
                  <a:pt x="7908" y="263624"/>
                </a:cubicBezTo>
                <a:close/>
              </a:path>
            </a:pathLst>
          </a:custGeom>
          <a:solidFill>
            <a:srgbClr val="006666">
              <a:alpha val="5000"/>
            </a:srgbClr>
          </a:solidFill>
          <a:ln w="22225" cap="flat" cmpd="sng">
            <a:solidFill>
              <a:srgbClr val="0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1;p16"/>
          <p:cNvSpPr txBox="1"/>
          <p:nvPr/>
        </p:nvSpPr>
        <p:spPr>
          <a:xfrm>
            <a:off x="11487612" y="322046"/>
            <a:ext cx="498522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</a:t>
            </a:r>
            <a:r>
              <a:rPr lang="en-US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9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10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806" y="130628"/>
            <a:ext cx="552291" cy="56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15"/>
          <p:cNvSpPr txBox="1"/>
          <p:nvPr/>
        </p:nvSpPr>
        <p:spPr>
          <a:xfrm>
            <a:off x="1195606" y="212512"/>
            <a:ext cx="5296634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Roboto Condensed"/>
              <a:buNone/>
            </a:pPr>
            <a:r>
              <a:rPr lang="ru-RU" sz="12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Главное статистическое управление Витебской области</a:t>
            </a:r>
            <a:endParaRPr sz="12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8" name="Google Shape;111;p15"/>
          <p:cNvSpPr txBox="1"/>
          <p:nvPr/>
        </p:nvSpPr>
        <p:spPr>
          <a:xfrm>
            <a:off x="510806" y="973803"/>
            <a:ext cx="10181492" cy="48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BAD86"/>
              </a:buClr>
              <a:buSzPts val="3000"/>
            </a:pP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ПОРЯДОК </a:t>
            </a: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ЗАПОЛНЕНИЯ РАЗДЕЛА I</a:t>
            </a:r>
            <a:b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«ОСНОВНЫЕ ПОКАЗАТЕЛИ </a:t>
            </a:r>
            <a:r>
              <a:rPr lang="ru-RU" sz="1600" b="1" dirty="0" smtClean="0">
                <a:solidFill>
                  <a:srgbClr val="0BAD86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ДЕЯТЕЛЬНОСТИ»</a:t>
            </a:r>
            <a:endParaRPr lang="ru-RU" sz="1600" b="1" dirty="0">
              <a:solidFill>
                <a:srgbClr val="0BAD86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316" y="1645488"/>
            <a:ext cx="10923529" cy="46628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 оптового товарооборота включается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товаров: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отгруженных сторонним организациям и индивидуальным предпринимателям через торговые объекты;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отгруженных по договору мены или в порядке взаиморасчетов между организациями и индивидуальными предпринимателями;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по договору мены или в порядке взаиморасчетов между организациями и индивидуальными предпринимателями и реализованных другим организациям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предпринимателям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осуществляющие сделки в оптовой торговле в интересах другого лица, в том числе на основании договоров поручения, комиссии, в объем оптового товарооборота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сумму вознаграждения от торговой посреднической деятельности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налоги и сборы, исчисляемые из выручки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оптового товарооборота отражается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фактических отпускных ценах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налог на добавленную стоимость, акцизы и прочие налоги, вывозные таможенные пошлины,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торговую надбавку, входящие в отпускную цену товара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предоставляющие покупателю вознаграждение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виде торговых премий, бонусов при выполнении им условий, определенных договором в качестве обязательных для предоставления таких премий, бонусов, включают в объем оптового товарооборота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стоимость отгруженных товаров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торговли, являющиеся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собственниками сырья, материалов,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передаваемых в переработку сторонним организациям, в объем оптового товарооборота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стоимость реализованных товаров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произведенных на давальческих условиях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товаров, отгруженных на основании договоров поручения или комиссии, отражается доверителем или комитентом в фактических отпускных ценах на момент передачи товаров поверенному или комиссионеру в полном объеме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отгруженных товаров, проданных за иностранную валюту, отражается в белорусских рублях на основании данных регистров бухгалтерского учета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отходов, являющихся вторичными материальными ресурсами, закупленных и отгруженных без их видоизменения сторонним организациям и индивидуальным предпринимателям, включается в объем оптового товарооборота с учетом компенсации, выплачиваемой государственным учреждением «Оператор вторичных материальных ресурсов». Сумма компенсации включается в объем оптового товарооборота и отражается на основании данных регистров бухгалтерского учета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932</Words>
  <Application>Microsoft Office PowerPoint</Application>
  <PresentationFormat>Произвольный</PresentationFormat>
  <Paragraphs>243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Wingdings</vt:lpstr>
      <vt:lpstr>Roboto Condensed</vt:lpstr>
      <vt:lpstr>Times New Roman</vt:lpstr>
      <vt:lpstr>Calibri</vt:lpstr>
      <vt:lpstr>Arial Narrow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Жулева Нина Михайловна</cp:lastModifiedBy>
  <cp:revision>74</cp:revision>
  <cp:lastPrinted>2025-12-29T09:28:35Z</cp:lastPrinted>
  <dcterms:modified xsi:type="dcterms:W3CDTF">2025-12-30T05:50:03Z</dcterms:modified>
</cp:coreProperties>
</file>