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56" r:id="rId2"/>
    <p:sldId id="384" r:id="rId3"/>
    <p:sldId id="396" r:id="rId4"/>
    <p:sldId id="350" r:id="rId5"/>
    <p:sldId id="403" r:id="rId6"/>
    <p:sldId id="386" r:id="rId7"/>
    <p:sldId id="385" r:id="rId8"/>
    <p:sldId id="390" r:id="rId9"/>
    <p:sldId id="389" r:id="rId10"/>
    <p:sldId id="391" r:id="rId11"/>
    <p:sldId id="400" r:id="rId12"/>
    <p:sldId id="401" r:id="rId13"/>
    <p:sldId id="397" r:id="rId14"/>
    <p:sldId id="402" r:id="rId15"/>
    <p:sldId id="398" r:id="rId16"/>
    <p:sldId id="392" r:id="rId17"/>
    <p:sldId id="394" r:id="rId18"/>
    <p:sldId id="393" r:id="rId19"/>
  </p:sldIdLst>
  <p:sldSz cx="12192000" cy="6858000"/>
  <p:notesSz cx="6819900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0000"/>
    <a:srgbClr val="C00000"/>
    <a:srgbClr val="8E0000"/>
    <a:srgbClr val="0BAD86"/>
    <a:srgbClr val="FFCDCD"/>
    <a:srgbClr val="FF1919"/>
    <a:srgbClr val="FF5D5D"/>
    <a:srgbClr val="9A9600"/>
    <a:srgbClr val="FFFF6D"/>
    <a:srgbClr val="6FF5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017" autoAdjust="0"/>
    <p:restoredTop sz="94660"/>
  </p:normalViewPr>
  <p:slideViewPr>
    <p:cSldViewPr snapToGrid="0">
      <p:cViewPr>
        <p:scale>
          <a:sx n="90" d="100"/>
          <a:sy n="90" d="100"/>
        </p:scale>
        <p:origin x="-94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3A32C-4EDC-4F66-96A8-02E18BAFD27A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7372F-E3EB-44BA-9DAC-F837E7E95F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818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61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96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49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055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4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0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2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78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7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02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D6F0C-2B34-4052-856D-C123AC89062E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75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D6F0C-2B34-4052-856D-C123AC89062E}" type="datetimeFigureOut">
              <a:rPr lang="ru-RU" smtClean="0"/>
              <a:t>10.12.2025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A6606-1367-45C7-8B94-9DCE7078E8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74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-respondent@belstat.gov.b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600036" y="717192"/>
            <a:ext cx="5840220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806" y="3215704"/>
            <a:ext cx="1417673" cy="1463039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3864033" y="3234687"/>
            <a:ext cx="3316107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spc="3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3581106" y="2506473"/>
            <a:ext cx="6446813" cy="312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u="sng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12-ТОРГ (ТОВАРООБОРОТ) </a:t>
            </a:r>
            <a:br>
              <a:rPr lang="ru-RU" sz="2400" u="sng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«ОТЧЕТ О РОЗНИЧНОМ ТОВАРООБОРОТЕ И ЗАПАСАХ ТОВАРОВ, ТОВАРООБОРОТЕ ОБЩЕСТВЕННОГО ПИТАНИЯ»</a:t>
            </a:r>
          </a:p>
          <a:p>
            <a:endParaRPr lang="ru-RU" sz="2400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rgbClr val="F79727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2400" u="sng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4-ТОРГ (ПРОДАЖА)</a:t>
            </a:r>
          </a:p>
          <a:p>
            <a:r>
              <a:rPr lang="ru-RU" sz="20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«ОТЧЕТ О ПРОДАЖЕ И ЗАПАСАХ ТОВАРОВ»</a:t>
            </a:r>
          </a:p>
        </p:txBody>
      </p:sp>
    </p:spTree>
    <p:extLst>
      <p:ext uri="{BB962C8B-B14F-4D97-AF65-F5344CB8AC3E}">
        <p14:creationId xmlns:p14="http://schemas.microsoft.com/office/powerpoint/2010/main" val="331961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786951" y="1587262"/>
            <a:ext cx="3931698" cy="4986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РОЗНИЧНОМ ТОВАРООБОРОТЕ ОТРАЖАЕТСЯ СТОИМОСТЬ ТОВАРОВ:</a:t>
            </a:r>
          </a:p>
          <a:p>
            <a:pPr algn="ctr"/>
            <a:endParaRPr lang="ru-RU" sz="1800" b="1" dirty="0" smtClean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latin typeface="Arial Narrow" panose="020B0606020202030204" pitchFamily="34" charset="0"/>
              </a:rPr>
              <a:t>Проданных в кредит </a:t>
            </a:r>
            <a:r>
              <a:rPr lang="ru-RU" sz="1400" dirty="0" smtClean="0">
                <a:latin typeface="Arial Narrow" panose="020B0606020202030204" pitchFamily="34" charset="0"/>
              </a:rPr>
              <a:t> на </a:t>
            </a:r>
            <a:r>
              <a:rPr lang="ru-RU" sz="1400" dirty="0">
                <a:latin typeface="Arial Narrow" panose="020B0606020202030204" pitchFamily="34" charset="0"/>
              </a:rPr>
              <a:t>момент их отпуска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dirty="0">
                <a:latin typeface="Arial Narrow" panose="020B0606020202030204" pitchFamily="34" charset="0"/>
              </a:rPr>
              <a:t>полной стоимости </a:t>
            </a:r>
            <a:r>
              <a:rPr lang="ru-RU" sz="1400" dirty="0" smtClean="0">
                <a:latin typeface="Arial Narrow" panose="020B0606020202030204" pitchFamily="34" charset="0"/>
              </a:rPr>
              <a:t>(розничным ценам), </a:t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а не </a:t>
            </a:r>
            <a:r>
              <a:rPr lang="ru-RU" sz="1400" dirty="0">
                <a:latin typeface="Arial Narrow" panose="020B0606020202030204" pitchFamily="34" charset="0"/>
              </a:rPr>
              <a:t>фактически уплаченным взносам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latin typeface="Arial Narrow" panose="020B0606020202030204" pitchFamily="34" charset="0"/>
              </a:rPr>
              <a:t>Проданных иностранным гражданам </a:t>
            </a:r>
            <a:r>
              <a:rPr lang="en-US" sz="1400" b="1" dirty="0" smtClean="0">
                <a:latin typeface="Arial Narrow" panose="020B0606020202030204" pitchFamily="34" charset="0"/>
              </a:rPr>
              <a:t>c </a:t>
            </a:r>
            <a:r>
              <a:rPr lang="ru-RU" sz="1400" b="1" dirty="0" smtClean="0">
                <a:latin typeface="Arial Narrow" panose="020B0606020202030204" pitchFamily="34" charset="0"/>
              </a:rPr>
              <a:t>использованием глобальной компьютерной сети Интернет </a:t>
            </a:r>
            <a:r>
              <a:rPr lang="ru-RU" sz="1400" dirty="0" smtClean="0">
                <a:latin typeface="Arial Narrow" panose="020B0606020202030204" pitchFamily="34" charset="0"/>
              </a:rPr>
              <a:t>и доставленных за пределы Республики   Беларусь </a:t>
            </a:r>
          </a:p>
          <a:p>
            <a:pPr algn="just"/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latin typeface="Arial Narrow" panose="020B0606020202030204" pitchFamily="34" charset="0"/>
              </a:rPr>
              <a:t>Проданных со </a:t>
            </a:r>
            <a:r>
              <a:rPr lang="ru-RU" sz="1400" b="1" dirty="0" smtClean="0">
                <a:latin typeface="Arial Narrow" panose="020B0606020202030204" pitchFamily="34" charset="0"/>
              </a:rPr>
              <a:t>скидкой, </a:t>
            </a:r>
            <a:r>
              <a:rPr lang="ru-RU" sz="1400" dirty="0" smtClean="0">
                <a:latin typeface="Arial Narrow" panose="020B0606020202030204" pitchFamily="34" charset="0"/>
              </a:rPr>
              <a:t>по стоимости, оплаченной </a:t>
            </a:r>
            <a:r>
              <a:rPr lang="ru-RU" sz="1400" dirty="0">
                <a:latin typeface="Arial Narrow" panose="020B0606020202030204" pitchFamily="34" charset="0"/>
              </a:rPr>
              <a:t>населением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latin typeface="Arial Narrow" panose="020B0606020202030204" pitchFamily="34" charset="0"/>
              </a:rPr>
              <a:t>Погашенная подарочным </a:t>
            </a:r>
            <a:r>
              <a:rPr lang="ru-RU" sz="1400" b="1" dirty="0" smtClean="0">
                <a:latin typeface="Arial Narrow" panose="020B0606020202030204" pitchFamily="34" charset="0"/>
              </a:rPr>
              <a:t>сертификатом, </a:t>
            </a:r>
            <a:br>
              <a:rPr lang="ru-RU" sz="1400" b="1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на момент передачи товаров покупателям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Arial Narrow" panose="020B0606020202030204" pitchFamily="34" charset="0"/>
              </a:rPr>
              <a:t>Отпущенных </a:t>
            </a:r>
            <a:r>
              <a:rPr lang="ru-RU" sz="1400" b="1" dirty="0" smtClean="0">
                <a:latin typeface="Arial Narrow" panose="020B0606020202030204" pitchFamily="34" charset="0"/>
              </a:rPr>
              <a:t>работникам своей организации</a:t>
            </a:r>
            <a:r>
              <a:rPr lang="ru-RU" sz="1400" dirty="0" smtClean="0">
                <a:latin typeface="Arial Narrow" panose="020B0606020202030204" pitchFamily="34" charset="0"/>
              </a:rPr>
              <a:t> с последующим </a:t>
            </a:r>
            <a:r>
              <a:rPr lang="ru-RU" sz="1400" b="1" dirty="0" smtClean="0">
                <a:latin typeface="Arial Narrow" panose="020B0606020202030204" pitchFamily="34" charset="0"/>
              </a:rPr>
              <a:t>удержанием</a:t>
            </a:r>
            <a:r>
              <a:rPr lang="ru-RU" sz="1400" dirty="0" smtClean="0">
                <a:latin typeface="Arial Narrow" panose="020B0606020202030204" pitchFamily="34" charset="0"/>
              </a:rPr>
              <a:t> их стоимости </a:t>
            </a:r>
            <a:r>
              <a:rPr lang="ru-RU" sz="1400" b="1" dirty="0" smtClean="0">
                <a:latin typeface="Arial Narrow" panose="020B0606020202030204" pitchFamily="34" charset="0"/>
              </a:rPr>
              <a:t>из заработной платы</a:t>
            </a:r>
            <a:r>
              <a:rPr lang="ru-RU" sz="1400" dirty="0" smtClean="0">
                <a:latin typeface="Arial Narrow" panose="020B0606020202030204" pitchFamily="34" charset="0"/>
              </a:rPr>
              <a:t> работников, на момент передачи товаров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1400" b="1" dirty="0">
                <a:latin typeface="Arial Narrow" panose="020B0606020202030204" pitchFamily="34" charset="0"/>
              </a:rPr>
              <a:t>Отправленных покупателям по </a:t>
            </a:r>
            <a:r>
              <a:rPr lang="ru-RU" sz="1400" b="1" dirty="0" smtClean="0">
                <a:latin typeface="Arial Narrow" panose="020B0606020202030204" pitchFamily="34" charset="0"/>
              </a:rPr>
              <a:t>почте</a:t>
            </a:r>
            <a:br>
              <a:rPr lang="ru-RU" sz="1400" b="1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с </a:t>
            </a:r>
            <a:r>
              <a:rPr lang="ru-RU" sz="1400" dirty="0">
                <a:latin typeface="Arial Narrow" panose="020B0606020202030204" pitchFamily="34" charset="0"/>
              </a:rPr>
              <a:t>оплатой по безналичному расчету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на момент сдачи </a:t>
            </a:r>
            <a:r>
              <a:rPr lang="ru-RU" sz="1400" dirty="0">
                <a:latin typeface="Arial Narrow" panose="020B0606020202030204" pitchFamily="34" charset="0"/>
              </a:rPr>
              <a:t>посылки оператору почтовой связи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endParaRPr lang="ru-RU" sz="12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400" b="1" dirty="0" smtClean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1800" b="1" dirty="0" smtClean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BAD86"/>
              </a:solidFill>
              <a:effectLst>
                <a:outerShdw dist="38100" dir="2700000" algn="bl" rotWithShape="0">
                  <a:srgbClr val="F79727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6142005" y="1587262"/>
            <a:ext cx="4813544" cy="4986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РОЗНИЧНОМ ТОВАРООБОРОТЕ </a:t>
            </a:r>
            <a:r>
              <a:rPr lang="ru-RU" sz="1800" b="1" u="sng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</a:t>
            </a:r>
            <a:r>
              <a:rPr lang="ru-RU" sz="1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ОТРАЖАЕТСЯ СТОИМОСТЬ ТОВАРОВ:</a:t>
            </a:r>
          </a:p>
          <a:p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 algn="just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 Narrow" panose="020B0606020202030204" pitchFamily="34" charset="0"/>
              </a:rPr>
              <a:t>Товаров, реализованных другим организациям </a:t>
            </a:r>
            <a:r>
              <a:rPr lang="ru-RU" sz="1400" b="1" dirty="0" smtClean="0">
                <a:latin typeface="Arial Narrow" panose="020B0606020202030204" pitchFamily="34" charset="0"/>
              </a:rPr>
              <a:t/>
            </a:r>
            <a:br>
              <a:rPr lang="ru-RU" sz="1400" b="1" dirty="0" smtClean="0">
                <a:latin typeface="Arial Narrow" panose="020B0606020202030204" pitchFamily="34" charset="0"/>
              </a:rPr>
            </a:br>
            <a:r>
              <a:rPr lang="ru-RU" sz="1400" b="1" dirty="0" smtClean="0">
                <a:latin typeface="Arial Narrow" panose="020B0606020202030204" pitchFamily="34" charset="0"/>
              </a:rPr>
              <a:t>и </a:t>
            </a:r>
            <a:r>
              <a:rPr lang="ru-RU" sz="1400" b="1" dirty="0">
                <a:latin typeface="Arial Narrow" panose="020B0606020202030204" pitchFamily="34" charset="0"/>
              </a:rPr>
              <a:t>индивидуальным предпринимателям </a:t>
            </a:r>
            <a:r>
              <a:rPr lang="ru-RU" sz="1400" dirty="0">
                <a:latin typeface="Arial Narrow" panose="020B0606020202030204" pitchFamily="34" charset="0"/>
              </a:rPr>
              <a:t>за наличный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и </a:t>
            </a:r>
            <a:r>
              <a:rPr lang="ru-RU" sz="1400" dirty="0">
                <a:latin typeface="Arial Narrow" panose="020B0606020202030204" pitchFamily="34" charset="0"/>
              </a:rPr>
              <a:t>безналичный расчет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algn="just">
              <a:buClr>
                <a:schemeClr val="tx1"/>
              </a:buClr>
              <a:buSzPct val="150000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 Narrow" panose="020B0606020202030204" pitchFamily="34" charset="0"/>
              </a:rPr>
              <a:t>Ритуальных принадлежностей </a:t>
            </a:r>
            <a:endParaRPr lang="ru-RU" sz="1400" b="1" dirty="0" smtClean="0">
              <a:latin typeface="Arial Narrow" panose="020B0606020202030204" pitchFamily="34" charset="0"/>
            </a:endParaRPr>
          </a:p>
          <a:p>
            <a:pPr algn="just">
              <a:buClr>
                <a:schemeClr val="tx1"/>
              </a:buClr>
              <a:buSzPct val="150000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 Narrow" panose="020B0606020202030204" pitchFamily="34" charset="0"/>
              </a:rPr>
              <a:t>Изделий, изготовленных по индивидуальным заказам населения </a:t>
            </a:r>
            <a:r>
              <a:rPr lang="ru-RU" sz="1400" dirty="0">
                <a:latin typeface="Arial Narrow" panose="020B0606020202030204" pitchFamily="34" charset="0"/>
              </a:rPr>
              <a:t>(изготовление мебели, окон, обуви, очков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и </a:t>
            </a:r>
            <a:r>
              <a:rPr lang="ru-RU" sz="1400" dirty="0">
                <a:latin typeface="Arial Narrow" panose="020B0606020202030204" pitchFamily="34" charset="0"/>
              </a:rPr>
              <a:t>других изделий)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algn="just">
              <a:buClr>
                <a:schemeClr val="tx1"/>
              </a:buClr>
              <a:buSzPct val="150000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 Narrow" panose="020B0606020202030204" pitchFamily="34" charset="0"/>
              </a:rPr>
              <a:t>Подарков и продуктовых наборов,</a:t>
            </a:r>
            <a:r>
              <a:rPr lang="ru-RU" sz="1400" dirty="0">
                <a:latin typeface="Arial Narrow" panose="020B0606020202030204" pitchFamily="34" charset="0"/>
              </a:rPr>
              <a:t> выданных работникам организации бесплатно (</a:t>
            </a:r>
            <a:r>
              <a:rPr lang="ru-RU" sz="1400" b="1" dirty="0">
                <a:latin typeface="Arial Narrow" panose="020B0606020202030204" pitchFamily="34" charset="0"/>
              </a:rPr>
              <a:t>материальная помощь</a:t>
            </a:r>
            <a:r>
              <a:rPr lang="ru-RU" sz="1400" dirty="0">
                <a:latin typeface="Arial Narrow" panose="020B0606020202030204" pitchFamily="34" charset="0"/>
              </a:rPr>
              <a:t>) за счет прибыли организации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algn="just">
              <a:buClr>
                <a:schemeClr val="tx1"/>
              </a:buClr>
              <a:buSzPct val="150000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 Narrow" panose="020B0606020202030204" pitchFamily="34" charset="0"/>
              </a:rPr>
              <a:t>Товаров, выданных работникам своей организации</a:t>
            </a:r>
            <a:r>
              <a:rPr lang="ru-RU" sz="1400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порядке натуральной оплаты труда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algn="just">
              <a:buClr>
                <a:schemeClr val="tx1"/>
              </a:buClr>
              <a:buSzPct val="150000"/>
            </a:pPr>
            <a:endParaRPr lang="ru-RU" sz="1400" b="1" dirty="0">
              <a:latin typeface="Arial Narrow" panose="020B0606020202030204" pitchFamily="34" charset="0"/>
            </a:endParaRPr>
          </a:p>
          <a:p>
            <a:pPr marL="285750" indent="-285750" algn="just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 Narrow" panose="020B0606020202030204" pitchFamily="34" charset="0"/>
              </a:rPr>
              <a:t>Проданных объектов недвижимости </a:t>
            </a:r>
            <a:endParaRPr lang="ru-RU" sz="1400" b="1" dirty="0" smtClean="0">
              <a:latin typeface="Arial Narrow" panose="020B0606020202030204" pitchFamily="34" charset="0"/>
            </a:endParaRPr>
          </a:p>
          <a:p>
            <a:pPr marL="285750" indent="-285750" algn="just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 Narrow" panose="020B0606020202030204" pitchFamily="34" charset="0"/>
              </a:rPr>
              <a:t>Реализованных </a:t>
            </a:r>
            <a:r>
              <a:rPr lang="ru-RU" sz="1400" dirty="0">
                <a:latin typeface="Arial Narrow" panose="020B0606020202030204" pitchFamily="34" charset="0"/>
              </a:rPr>
              <a:t>проездных </a:t>
            </a:r>
            <a:r>
              <a:rPr lang="ru-RU" sz="1400" b="1" dirty="0">
                <a:latin typeface="Arial Narrow" panose="020B0606020202030204" pitchFamily="34" charset="0"/>
              </a:rPr>
              <a:t>билетов</a:t>
            </a:r>
            <a:r>
              <a:rPr lang="ru-RU" sz="1400" dirty="0">
                <a:latin typeface="Arial Narrow" panose="020B0606020202030204" pitchFamily="34" charset="0"/>
              </a:rPr>
              <a:t>, билетов на все виды транспорта, лотерейных билетов, телефонных карт и </a:t>
            </a:r>
            <a:r>
              <a:rPr lang="ru-RU" sz="1400" dirty="0" smtClean="0">
                <a:latin typeface="Arial Narrow" panose="020B0606020202030204" pitchFamily="34" charset="0"/>
              </a:rPr>
              <a:t>т.п. </a:t>
            </a:r>
          </a:p>
          <a:p>
            <a:pPr algn="just">
              <a:buClr>
                <a:schemeClr val="tx1"/>
              </a:buClr>
              <a:buSzPct val="150000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Clr>
                <a:schemeClr val="tx1"/>
              </a:buClr>
              <a:buSzPct val="150000"/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 Narrow" panose="020B0606020202030204" pitchFamily="34" charset="0"/>
              </a:rPr>
              <a:t>Реализованных основных средств, сырья и материалов</a:t>
            </a:r>
            <a:r>
              <a:rPr lang="ru-RU" sz="1400" dirty="0">
                <a:latin typeface="Arial Narrow" panose="020B0606020202030204" pitchFamily="34" charset="0"/>
              </a:rPr>
              <a:t>, инвентаря, хозяйственных принадлежностей и прочих материалов, а также брака, лома и отходов </a:t>
            </a:r>
            <a:endParaRPr lang="ru-RU" sz="14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ru-RU" sz="1400" b="1" dirty="0" smtClean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1800" b="1" dirty="0" smtClean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BAD86"/>
              </a:solidFill>
              <a:effectLst>
                <a:outerShdw dist="38100" dir="2700000" algn="bl" rotWithShape="0">
                  <a:srgbClr val="F79727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09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3661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24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" t="14933" r="48176" b="13866"/>
          <a:stretch/>
        </p:blipFill>
        <p:spPr bwMode="auto">
          <a:xfrm>
            <a:off x="4343398" y="976572"/>
            <a:ext cx="6954167" cy="558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0" t="21392" r="19650" b="21200"/>
          <a:stretch/>
        </p:blipFill>
        <p:spPr bwMode="auto">
          <a:xfrm>
            <a:off x="297178" y="1205172"/>
            <a:ext cx="4046220" cy="492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7178" y="1774208"/>
            <a:ext cx="3052457" cy="176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84969" y="3708436"/>
            <a:ext cx="125837" cy="1103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11532" y="4964430"/>
            <a:ext cx="125837" cy="1103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20284" y="918458"/>
            <a:ext cx="23439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u="sng" dirty="0" smtClean="0">
                <a:latin typeface="Arial Narrow" panose="020B0606020202030204" pitchFamily="34" charset="0"/>
                <a:cs typeface="Arial" panose="020B0604020202020204" pitchFamily="34" charset="0"/>
              </a:rPr>
              <a:t>12-торг </a:t>
            </a:r>
            <a:r>
              <a:rPr lang="ru-RU" sz="1600" b="1" i="1" u="sng" dirty="0">
                <a:latin typeface="Arial Narrow" panose="020B0606020202030204" pitchFamily="34" charset="0"/>
                <a:cs typeface="Arial" panose="020B0604020202020204" pitchFamily="34" charset="0"/>
              </a:rPr>
              <a:t>(товарооборот)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763628" y="4616743"/>
            <a:ext cx="16578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u="sng" dirty="0">
                <a:latin typeface="Arial Narrow" panose="020B0606020202030204" pitchFamily="34" charset="0"/>
                <a:cs typeface="Arial" panose="020B0604020202020204" pitchFamily="34" charset="0"/>
              </a:rPr>
              <a:t>4-торг (продажа)</a:t>
            </a:r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10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373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786950" y="1587262"/>
            <a:ext cx="4164611" cy="4986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ТОВАРООБОРОТЕ ОБЩЕСТВЕННОГО ПИТАНИЯ ОТРАЖАЕТСЯ:</a:t>
            </a:r>
          </a:p>
          <a:p>
            <a:pPr algn="just"/>
            <a:endParaRPr lang="ru-RU" sz="1400" b="1" dirty="0" smtClean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u="sng" dirty="0" smtClean="0">
                <a:latin typeface="Arial Narrow" panose="020B0606020202030204" pitchFamily="34" charset="0"/>
              </a:rPr>
              <a:t>стоимость </a:t>
            </a:r>
            <a:r>
              <a:rPr lang="ru-RU" sz="1400" u="sng" dirty="0">
                <a:latin typeface="Arial Narrow" panose="020B0606020202030204" pitchFamily="34" charset="0"/>
              </a:rPr>
              <a:t>продукции общественного питания и товаров, проданных (отпущенных) организациями, осуществляющими общественное питание</a:t>
            </a:r>
            <a:r>
              <a:rPr lang="ru-RU" sz="1400" u="sng" dirty="0" smtClean="0">
                <a:latin typeface="Arial Narrow" panose="020B0606020202030204" pitchFamily="34" charset="0"/>
              </a:rPr>
              <a:t>:</a:t>
            </a:r>
          </a:p>
          <a:p>
            <a:pPr algn="just"/>
            <a:endParaRPr lang="ru-RU" sz="1400" u="sng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работникам своей организации с последующим удержанием ее из заработной платы;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работникам своей организации за счет прибыли;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по абонементам, талонам, спискам и тому подобному в объеме фактической стоимости питания;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по </a:t>
            </a:r>
            <a:r>
              <a:rPr lang="ru-RU" sz="1400" dirty="0">
                <a:latin typeface="Arial Narrow" panose="020B0606020202030204" pitchFamily="34" charset="0"/>
              </a:rPr>
              <a:t>заказам юридических лиц и индивидуальных предпринимателей с доставкой по месту требования (либо без доставки) для организации ими питания своих работников, а также участников приемов, банкетов, презентаций и других подобных мероприятий;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организациям </a:t>
            </a:r>
            <a:r>
              <a:rPr lang="ru-RU" sz="1400" dirty="0">
                <a:latin typeface="Arial Narrow" panose="020B0606020202030204" pitchFamily="34" charset="0"/>
              </a:rPr>
              <a:t>социальной сферы (школам, больницам, санаториям, домам престарелых и тому подобному) в объеме фактической стоимости питания;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продукции </a:t>
            </a:r>
            <a:r>
              <a:rPr lang="ru-RU" sz="1400" dirty="0">
                <a:latin typeface="Arial Narrow" panose="020B0606020202030204" pitchFamily="34" charset="0"/>
              </a:rPr>
              <a:t>общественного питания, </a:t>
            </a:r>
            <a:r>
              <a:rPr lang="ru-RU" sz="1400" dirty="0" smtClean="0">
                <a:latin typeface="Arial Narrow" panose="020B0606020202030204" pitchFamily="34" charset="0"/>
              </a:rPr>
              <a:t>изготовленной </a:t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объекте общественного питания и проданной населению </a:t>
            </a:r>
            <a:r>
              <a:rPr lang="ru-RU" sz="1400" dirty="0" smtClean="0">
                <a:latin typeface="Arial Narrow" panose="020B0606020202030204" pitchFamily="34" charset="0"/>
              </a:rPr>
              <a:t>с использованием глобальной компьютерной сети </a:t>
            </a:r>
            <a:r>
              <a:rPr lang="ru-RU" sz="1400" dirty="0">
                <a:latin typeface="Arial Narrow" panose="020B0606020202030204" pitchFamily="34" charset="0"/>
              </a:rPr>
              <a:t>Интернет.</a:t>
            </a:r>
          </a:p>
          <a:p>
            <a:pPr algn="just"/>
            <a:endParaRPr lang="ru-RU" sz="11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ru-RU" sz="1200" b="1" dirty="0" smtClean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ru-RU" sz="1600" b="1" dirty="0" smtClean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just"/>
            <a:endParaRPr lang="ru-RU" sz="2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BAD86"/>
              </a:solidFill>
              <a:effectLst>
                <a:outerShdw dist="38100" dir="2700000" algn="bl" rotWithShape="0">
                  <a:srgbClr val="F79727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6142005" y="1751164"/>
            <a:ext cx="4813544" cy="4986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 ТОВАРООБОРОТЕ ОБЩЕСТВЕННОГО ПИТАНИЯ 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400" b="1" u="sng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НЕ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ОТРАЖАЕТСЯ</a:t>
            </a:r>
            <a:r>
              <a:rPr lang="ru-RU" sz="18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6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Стоимость продукции общественного питания и товаров, отпущенных бесплатно: </a:t>
            </a:r>
          </a:p>
          <a:p>
            <a:pPr algn="just"/>
            <a:r>
              <a:rPr lang="ru-RU" sz="1400" dirty="0" smtClean="0">
                <a:latin typeface="Arial Narrow" panose="020B0606020202030204" pitchFamily="34" charset="0"/>
              </a:rPr>
              <a:t>- объектами </a:t>
            </a:r>
            <a:r>
              <a:rPr lang="ru-RU" sz="1400" dirty="0">
                <a:latin typeface="Arial Narrow" panose="020B0606020202030204" pitchFamily="34" charset="0"/>
              </a:rPr>
              <a:t>общественного питания учреждений </a:t>
            </a:r>
            <a:r>
              <a:rPr lang="ru-RU" sz="1400" dirty="0" smtClean="0">
                <a:latin typeface="Arial Narrow" panose="020B0606020202030204" pitchFamily="34" charset="0"/>
              </a:rPr>
              <a:t>образования </a:t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-  в </a:t>
            </a:r>
            <a:r>
              <a:rPr lang="ru-RU" sz="1400" dirty="0">
                <a:latin typeface="Arial Narrow" panose="020B0606020202030204" pitchFamily="34" charset="0"/>
              </a:rPr>
              <a:t>бюджетных организациях (учащимся учреждений образования, пациентам больниц, лицам, проживающим в детских домах, домах престарелых и тому подобных организациях);</a:t>
            </a:r>
          </a:p>
          <a:p>
            <a:pPr marL="285750" indent="-285750" algn="just">
              <a:buFontTx/>
              <a:buChar char="-"/>
            </a:pPr>
            <a:endParaRPr lang="ru-RU" sz="1400" dirty="0">
              <a:latin typeface="Arial Narrow" panose="020B0606020202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реализованных юридическим лицам и индивидуальным предпринимателям с целью дальнейшей перепродажи;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Arial Narrow" panose="020B0606020202030204" pitchFamily="34" charset="0"/>
              </a:rPr>
              <a:t>стоимость </a:t>
            </a:r>
            <a:r>
              <a:rPr lang="ru-RU" sz="1400" dirty="0">
                <a:latin typeface="Arial Narrow" panose="020B0606020202030204" pitchFamily="34" charset="0"/>
              </a:rPr>
              <a:t>входной платы в рестораны, бары и другие объекты общественного питания, кроме стоимости блюд, входящих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в </a:t>
            </a:r>
            <a:r>
              <a:rPr lang="ru-RU" sz="1400" dirty="0">
                <a:latin typeface="Arial Narrow" panose="020B0606020202030204" pitchFamily="34" charset="0"/>
              </a:rPr>
              <a:t>цену входного билета;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стоимость продукции общественного питания и </a:t>
            </a:r>
            <a:r>
              <a:rPr lang="ru-RU" sz="1400" dirty="0" smtClean="0">
                <a:latin typeface="Arial Narrow" panose="020B0606020202030204" pitchFamily="34" charset="0"/>
              </a:rPr>
              <a:t>товаров, входящая </a:t>
            </a:r>
            <a:r>
              <a:rPr lang="ru-RU" sz="1400" dirty="0">
                <a:latin typeface="Arial Narrow" panose="020B0606020202030204" pitchFamily="34" charset="0"/>
              </a:rPr>
              <a:t>в цену путевок в санатории, санатории-профилактории, лагеря труда и отдыха, детские оздоровительные лагеря и другие организации социальной сферы;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</a:rPr>
              <a:t>сумма расходов по обеспечению лечебно-профилактическим питанием, молоком или равноценными пищевыми продуктами работников, занятых на работах с вредными и (или) опасными условиями труда, включаемая в состав затрат на производство и реализацию продукции (выполнение работ, оказание услуг).</a:t>
            </a:r>
          </a:p>
          <a:p>
            <a:endParaRPr lang="ru-RU" sz="1400" dirty="0" smtClean="0"/>
          </a:p>
          <a:p>
            <a:endParaRPr lang="ru-RU" sz="1400" dirty="0"/>
          </a:p>
          <a:p>
            <a:pPr algn="ctr"/>
            <a:endParaRPr lang="ru-RU" sz="1800" b="1" dirty="0" smtClean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2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BAD86"/>
              </a:solidFill>
              <a:effectLst>
                <a:outerShdw dist="38100" dir="2700000" algn="bl" rotWithShape="0">
                  <a:srgbClr val="F79727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11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4849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Блок-схема: процесс 25"/>
          <p:cNvSpPr/>
          <p:nvPr/>
        </p:nvSpPr>
        <p:spPr>
          <a:xfrm>
            <a:off x="8522898" y="2164633"/>
            <a:ext cx="2562045" cy="2925047"/>
          </a:xfrm>
          <a:prstGeom prst="flowChartProcess">
            <a:avLst/>
          </a:prstGeom>
          <a:solidFill>
            <a:schemeClr val="bg1">
              <a:lumMod val="75000"/>
              <a:alpha val="5000"/>
            </a:schemeClr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r>
              <a:rPr lang="ru-RU" dirty="0"/>
              <a:t>формы 4-торг (продажа) заполняется в соответствии с классификатором </a:t>
            </a:r>
            <a:r>
              <a:rPr lang="ru-RU" b="1" dirty="0"/>
              <a:t>СК 33.004-2020 «Товары розничной торговли» </a:t>
            </a:r>
            <a:endParaRPr lang="ru-RU" dirty="0">
              <a:latin typeface="+mj-lt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24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5" name="Рисунок 24"/>
          <p:cNvPicPr/>
          <p:nvPr/>
        </p:nvPicPr>
        <p:blipFill rotWithShape="1">
          <a:blip r:embed="rId3"/>
          <a:srcRect l="5516" t="15738" r="6867" b="7129"/>
          <a:stretch/>
        </p:blipFill>
        <p:spPr bwMode="auto">
          <a:xfrm>
            <a:off x="282208" y="842962"/>
            <a:ext cx="7835249" cy="57750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28008" y="2090568"/>
            <a:ext cx="265693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форма </a:t>
            </a:r>
            <a:br>
              <a:rPr lang="ru-RU" sz="2000" dirty="0" smtClean="0">
                <a:latin typeface="Arial Narrow" panose="020B0606020202030204" pitchFamily="34" charset="0"/>
              </a:rPr>
            </a:br>
            <a:r>
              <a:rPr lang="ru-RU" sz="2000" b="1" dirty="0" smtClean="0">
                <a:latin typeface="Arial Narrow" panose="020B0606020202030204" pitchFamily="34" charset="0"/>
              </a:rPr>
              <a:t>4-торг </a:t>
            </a:r>
            <a:r>
              <a:rPr lang="ru-RU" sz="2000" b="1" dirty="0">
                <a:latin typeface="Arial Narrow" panose="020B0606020202030204" pitchFamily="34" charset="0"/>
              </a:rPr>
              <a:t>(продажа) </a:t>
            </a:r>
            <a:r>
              <a:rPr lang="ru-RU" sz="2000" dirty="0">
                <a:latin typeface="Arial Narrow" panose="020B0606020202030204" pitchFamily="34" charset="0"/>
              </a:rPr>
              <a:t>заполняется </a:t>
            </a:r>
            <a:r>
              <a:rPr lang="ru-RU" sz="2000" dirty="0" smtClean="0"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latin typeface="Arial Narrow" panose="020B0606020202030204" pitchFamily="34" charset="0"/>
              </a:rPr>
            </a:br>
            <a:r>
              <a:rPr lang="ru-RU" sz="2000" dirty="0" smtClean="0">
                <a:latin typeface="Arial Narrow" panose="020B0606020202030204" pitchFamily="34" charset="0"/>
              </a:rPr>
              <a:t>в </a:t>
            </a:r>
            <a:r>
              <a:rPr lang="ru-RU" sz="2000" dirty="0">
                <a:latin typeface="Arial Narrow" panose="020B0606020202030204" pitchFamily="34" charset="0"/>
              </a:rPr>
              <a:t>соответствии </a:t>
            </a:r>
            <a:r>
              <a:rPr lang="ru-RU" sz="2000" dirty="0" smtClean="0"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latin typeface="Arial Narrow" panose="020B0606020202030204" pitchFamily="34" charset="0"/>
              </a:rPr>
            </a:br>
            <a:r>
              <a:rPr lang="ru-RU" sz="2000" dirty="0" smtClean="0">
                <a:latin typeface="Arial Narrow" panose="020B0606020202030204" pitchFamily="34" charset="0"/>
              </a:rPr>
              <a:t>с </a:t>
            </a:r>
            <a:r>
              <a:rPr lang="ru-RU" sz="2000" dirty="0">
                <a:latin typeface="Arial Narrow" panose="020B0606020202030204" pitchFamily="34" charset="0"/>
              </a:rPr>
              <a:t>классификатором </a:t>
            </a:r>
            <a:r>
              <a:rPr lang="ru-RU" sz="2000" dirty="0" smtClean="0">
                <a:latin typeface="Arial Narrow" panose="020B0606020202030204" pitchFamily="34" charset="0"/>
              </a:rPr>
              <a:t/>
            </a:r>
            <a:br>
              <a:rPr lang="ru-RU" sz="2000" dirty="0" smtClean="0">
                <a:latin typeface="Arial Narrow" panose="020B060602020203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СК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33.004-2020 «Товары розничной торговли» </a:t>
            </a:r>
            <a:endParaRPr lang="ru-RU" sz="20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12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4223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роцесс 4"/>
          <p:cNvSpPr/>
          <p:nvPr/>
        </p:nvSpPr>
        <p:spPr>
          <a:xfrm>
            <a:off x="4843733" y="1545724"/>
            <a:ext cx="6348772" cy="1243519"/>
          </a:xfrm>
          <a:prstGeom prst="flowChartProcess">
            <a:avLst/>
          </a:prstGeom>
          <a:solidFill>
            <a:schemeClr val="bg1">
              <a:lumMod val="75000"/>
              <a:alpha val="5000"/>
            </a:schemeClr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r>
              <a:rPr lang="ru-RU" dirty="0"/>
              <a:t>формы 4-торг (продажа) заполняется в соответствии с классификатором </a:t>
            </a:r>
            <a:r>
              <a:rPr lang="ru-RU" b="1" dirty="0"/>
              <a:t>СК 33.004-2020 «Товары розничной торговли» </a:t>
            </a:r>
            <a:endParaRPr lang="ru-RU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7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0" t="44428" r="20143" b="42457"/>
          <a:stretch/>
        </p:blipFill>
        <p:spPr bwMode="auto">
          <a:xfrm>
            <a:off x="119878" y="4127136"/>
            <a:ext cx="11019764" cy="137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9878" y="805454"/>
            <a:ext cx="4052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 Narrow" panose="020B0606020202030204" pitchFamily="34" charset="0"/>
              </a:rPr>
              <a:t>с 2025 года в форму </a:t>
            </a:r>
            <a:br>
              <a:rPr lang="ru-RU" dirty="0" smtClean="0">
                <a:latin typeface="Arial Narrow" panose="020B0606020202030204" pitchFamily="34" charset="0"/>
              </a:rPr>
            </a:br>
            <a:r>
              <a:rPr lang="ru-RU" b="1" dirty="0" smtClean="0">
                <a:latin typeface="Arial Narrow" panose="020B0606020202030204" pitchFamily="34" charset="0"/>
              </a:rPr>
              <a:t>4-торг </a:t>
            </a:r>
            <a:r>
              <a:rPr lang="ru-RU" b="1" dirty="0">
                <a:latin typeface="Arial Narrow" panose="020B0606020202030204" pitchFamily="34" charset="0"/>
              </a:rPr>
              <a:t>(продажа) </a:t>
            </a:r>
            <a:r>
              <a:rPr lang="ru-RU" dirty="0" smtClean="0">
                <a:latin typeface="Arial Narrow" panose="020B0606020202030204" pitchFamily="34" charset="0"/>
              </a:rPr>
              <a:t>были внесены изменения и добавлены новые графы:</a:t>
            </a:r>
          </a:p>
          <a:p>
            <a:pPr algn="ctr"/>
            <a:r>
              <a:rPr lang="ru-RU" b="1" dirty="0">
                <a:latin typeface="Arial Narrow" panose="020B0606020202030204" pitchFamily="34" charset="0"/>
              </a:rPr>
              <a:t>Графа 3 </a:t>
            </a:r>
            <a:r>
              <a:rPr lang="ru-RU" b="1" dirty="0" smtClean="0">
                <a:latin typeface="Arial Narrow" panose="020B0606020202030204" pitchFamily="34" charset="0"/>
              </a:rPr>
              <a:t>«Продано </a:t>
            </a:r>
            <a:r>
              <a:rPr lang="ru-RU" b="1" dirty="0">
                <a:latin typeface="Arial Narrow" panose="020B0606020202030204" pitchFamily="34" charset="0"/>
              </a:rPr>
              <a:t>организациями, </a:t>
            </a:r>
          </a:p>
          <a:p>
            <a:pPr algn="ctr"/>
            <a:r>
              <a:rPr lang="ru-RU" b="1" dirty="0">
                <a:latin typeface="Arial Narrow" panose="020B0606020202030204" pitchFamily="34" charset="0"/>
              </a:rPr>
              <a:t>осуществляющими розничную </a:t>
            </a:r>
            <a:r>
              <a:rPr lang="ru-RU" b="1" dirty="0" smtClean="0">
                <a:latin typeface="Arial Narrow" panose="020B0606020202030204" pitchFamily="34" charset="0"/>
              </a:rPr>
              <a:t>торговлю за соответствующий период предыдущего года»</a:t>
            </a:r>
            <a:endParaRPr lang="ru-RU" b="1" dirty="0">
              <a:latin typeface="Arial Narrow" panose="020B0606020202030204" pitchFamily="34" charset="0"/>
            </a:endParaRPr>
          </a:p>
          <a:p>
            <a:pPr algn="ctr"/>
            <a:r>
              <a:rPr lang="ru-RU" b="1" dirty="0" smtClean="0">
                <a:latin typeface="Arial Narrow" panose="020B0606020202030204" pitchFamily="34" charset="0"/>
              </a:rPr>
              <a:t>Графа </a:t>
            </a:r>
            <a:r>
              <a:rPr lang="ru-RU" b="1" dirty="0">
                <a:latin typeface="Arial Narrow" panose="020B0606020202030204" pitchFamily="34" charset="0"/>
              </a:rPr>
              <a:t>7 </a:t>
            </a:r>
            <a:r>
              <a:rPr lang="ru-RU" b="1" dirty="0" smtClean="0">
                <a:latin typeface="Arial Narrow" panose="020B0606020202030204" pitchFamily="34" charset="0"/>
              </a:rPr>
              <a:t>«Продано </a:t>
            </a:r>
            <a:r>
              <a:rPr lang="ru-RU" b="1" dirty="0">
                <a:latin typeface="Arial Narrow" panose="020B0606020202030204" pitchFamily="34" charset="0"/>
              </a:rPr>
              <a:t>организациями, осуществляющими общественное </a:t>
            </a:r>
            <a:r>
              <a:rPr lang="ru-RU" b="1" dirty="0" smtClean="0">
                <a:latin typeface="Arial Narrow" panose="020B0606020202030204" pitchFamily="34" charset="0"/>
              </a:rPr>
              <a:t>питание </a:t>
            </a:r>
            <a:r>
              <a:rPr lang="ru-RU" b="1" dirty="0">
                <a:latin typeface="Arial Narrow" panose="020B0606020202030204" pitchFamily="34" charset="0"/>
              </a:rPr>
              <a:t>за соответствующий период предыдущего года</a:t>
            </a:r>
            <a:r>
              <a:rPr lang="ru-RU" b="1" dirty="0" smtClean="0">
                <a:latin typeface="Arial Narrow" panose="020B0606020202030204" pitchFamily="34" charset="0"/>
              </a:rPr>
              <a:t>»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100" y="5044590"/>
            <a:ext cx="10515601" cy="355546"/>
          </a:xfrm>
          <a:prstGeom prst="rect">
            <a:avLst/>
          </a:prstGeom>
          <a:noFill/>
          <a:ln w="25400"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61999" y="5505868"/>
            <a:ext cx="1023380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Обратите внимание на единицы измерения! </a:t>
            </a:r>
          </a:p>
          <a:p>
            <a:pPr algn="ctr"/>
            <a:r>
              <a:rPr lang="ru-RU" sz="2000" dirty="0" smtClean="0">
                <a:latin typeface="Arial Narrow" panose="020B0606020202030204" pitchFamily="34" charset="0"/>
              </a:rPr>
              <a:t>(т, ц, </a:t>
            </a:r>
            <a:r>
              <a:rPr lang="ru-RU" sz="2000" dirty="0" err="1" smtClean="0">
                <a:latin typeface="Arial Narrow" panose="020B0606020202030204" pitchFamily="34" charset="0"/>
              </a:rPr>
              <a:t>шт</a:t>
            </a:r>
            <a:r>
              <a:rPr lang="ru-RU" sz="2000" dirty="0" smtClean="0">
                <a:latin typeface="Arial Narrow" panose="020B0606020202030204" pitchFamily="34" charset="0"/>
              </a:rPr>
              <a:t>, </a:t>
            </a:r>
            <a:r>
              <a:rPr lang="ru-RU" sz="2000" dirty="0" err="1" smtClean="0">
                <a:latin typeface="Arial Narrow" panose="020B0606020202030204" pitchFamily="34" charset="0"/>
              </a:rPr>
              <a:t>тыс.руб</a:t>
            </a:r>
            <a:r>
              <a:rPr lang="ru-RU" sz="2000" dirty="0" smtClean="0">
                <a:latin typeface="Arial Narrow" panose="020B0606020202030204" pitchFamily="34" charset="0"/>
              </a:rPr>
              <a:t>, м², м³, кг, дал)</a:t>
            </a:r>
          </a:p>
          <a:p>
            <a:pPr algn="ctr"/>
            <a:r>
              <a:rPr lang="ru-RU" dirty="0" smtClean="0">
                <a:latin typeface="Arial Narrow" panose="020B0606020202030204" pitchFamily="34" charset="0"/>
              </a:rPr>
              <a:t>Например: яйца – </a:t>
            </a:r>
            <a:r>
              <a:rPr lang="ru-RU" dirty="0" err="1" smtClean="0">
                <a:latin typeface="Arial Narrow" panose="020B0606020202030204" pitchFamily="34" charset="0"/>
              </a:rPr>
              <a:t>тыс.шт</a:t>
            </a:r>
            <a:r>
              <a:rPr lang="ru-RU" dirty="0" smtClean="0">
                <a:latin typeface="Arial Narrow" panose="020B0606020202030204" pitchFamily="34" charset="0"/>
              </a:rPr>
              <a:t>, удобрения минеральные – кг, табачные изделия – </a:t>
            </a:r>
            <a:r>
              <a:rPr lang="ru-RU" dirty="0" err="1" smtClean="0">
                <a:latin typeface="Arial Narrow" panose="020B0606020202030204" pitchFamily="34" charset="0"/>
              </a:rPr>
              <a:t>тыс.шт</a:t>
            </a:r>
            <a:r>
              <a:rPr lang="ru-RU" dirty="0" smtClean="0">
                <a:latin typeface="Arial Narrow" panose="020B0606020202030204" pitchFamily="34" charset="0"/>
              </a:rPr>
              <a:t>, детское питание </a:t>
            </a:r>
            <a:r>
              <a:rPr lang="ru-RU" dirty="0">
                <a:latin typeface="Arial Narrow" panose="020B0606020202030204" pitchFamily="34" charset="0"/>
              </a:rPr>
              <a:t>–</a:t>
            </a:r>
            <a:r>
              <a:rPr lang="ru-RU" dirty="0" smtClean="0">
                <a:latin typeface="Arial Narrow" panose="020B0606020202030204" pitchFamily="34" charset="0"/>
              </a:rPr>
              <a:t> ц.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4172854" y="2008558"/>
            <a:ext cx="577970" cy="328469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13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pic>
        <p:nvPicPr>
          <p:cNvPr id="2" name="Рисунок 1" descr="Форма 4-торг (продажа) с изменениями [Режим ограниченной функциональности] - Microsoft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7" t="51833" r="23320" b="28914"/>
          <a:stretch/>
        </p:blipFill>
        <p:spPr>
          <a:xfrm>
            <a:off x="4843733" y="1545724"/>
            <a:ext cx="6348772" cy="124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8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24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80277" y="1757731"/>
            <a:ext cx="886795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latin typeface="Arial Narrow" panose="020B0606020202030204" pitchFamily="34" charset="0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!</a:t>
            </a:r>
            <a:r>
              <a:rPr lang="ru-RU" sz="3200" b="1" dirty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При </a:t>
            </a:r>
            <a:r>
              <a:rPr lang="ru-RU" dirty="0">
                <a:latin typeface="Arial Narrow" panose="020B0606020202030204" pitchFamily="34" charset="0"/>
              </a:rPr>
              <a:t>заполнении и отправке отчета не забывайте актуализировать данные об ответственном лице, контактном </a:t>
            </a:r>
            <a:r>
              <a:rPr lang="ru-RU" dirty="0" smtClean="0">
                <a:latin typeface="Arial Narrow" panose="020B0606020202030204" pitchFamily="34" charset="0"/>
              </a:rPr>
              <a:t>телефоне </a:t>
            </a:r>
            <a:r>
              <a:rPr lang="ru-RU" dirty="0">
                <a:latin typeface="Arial Narrow" panose="020B0606020202030204" pitchFamily="34" charset="0"/>
              </a:rPr>
              <a:t>и электронном </a:t>
            </a:r>
            <a:r>
              <a:rPr lang="ru-RU">
                <a:latin typeface="Arial Narrow" panose="020B0606020202030204" pitchFamily="34" charset="0"/>
              </a:rPr>
              <a:t>адресе</a:t>
            </a:r>
            <a:r>
              <a:rPr lang="ru-RU" smtClean="0">
                <a:latin typeface="Arial Narrow" panose="020B0606020202030204" pitchFamily="34" charset="0"/>
              </a:rPr>
              <a:t>.</a:t>
            </a:r>
          </a:p>
          <a:p>
            <a:pPr algn="ctr"/>
            <a:r>
              <a:rPr lang="ru-RU" smtClean="0">
                <a:latin typeface="Arial Narrow" panose="020B0606020202030204" pitchFamily="34" charset="0"/>
              </a:rPr>
              <a:t> </a:t>
            </a:r>
            <a:r>
              <a:rPr lang="ru-RU" sz="3200" b="1" smtClean="0">
                <a:solidFill>
                  <a:srgbClr val="C00000"/>
                </a:solidFill>
                <a:latin typeface="Arial Narrow" panose="020B0606020202030204" pitchFamily="34" charset="0"/>
              </a:rPr>
              <a:t>!</a:t>
            </a:r>
            <a:r>
              <a:rPr lang="ru-RU" sz="3600" b="1" smtClean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В </a:t>
            </a:r>
            <a:r>
              <a:rPr lang="ru-RU" dirty="0">
                <a:latin typeface="Arial Narrow" panose="020B0606020202030204" pitchFamily="34" charset="0"/>
              </a:rPr>
              <a:t>комментариях к отчету необходимо </a:t>
            </a:r>
            <a:r>
              <a:rPr lang="ru-RU" dirty="0" smtClean="0">
                <a:latin typeface="Arial Narrow" panose="020B0606020202030204" pitchFamily="34" charset="0"/>
              </a:rPr>
              <a:t>кратко </a:t>
            </a:r>
            <a:r>
              <a:rPr lang="ru-RU" dirty="0">
                <a:latin typeface="Arial Narrow" panose="020B0606020202030204" pitchFamily="34" charset="0"/>
              </a:rPr>
              <a:t>пояснить возникающие рекомендательные контроли (в случае их наличия). </a:t>
            </a:r>
            <a:endParaRPr lang="ru-RU" dirty="0" smtClean="0">
              <a:latin typeface="Arial Narrow" panose="020B0606020202030204" pitchFamily="34" charset="0"/>
            </a:endParaRPr>
          </a:p>
          <a:p>
            <a:pPr algn="ctr"/>
            <a:endParaRPr lang="ru-RU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!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Особое </a:t>
            </a:r>
            <a:r>
              <a:rPr lang="ru-RU" dirty="0">
                <a:latin typeface="Arial Narrow" panose="020B0606020202030204" pitchFamily="34" charset="0"/>
              </a:rPr>
              <a:t>внимание уделить выбору </a:t>
            </a:r>
            <a:r>
              <a:rPr lang="ru-RU" b="1" u="sng" dirty="0">
                <a:latin typeface="Arial Narrow" panose="020B0606020202030204" pitchFamily="34" charset="0"/>
              </a:rPr>
              <a:t>детализации</a:t>
            </a:r>
            <a:r>
              <a:rPr lang="ru-RU" dirty="0">
                <a:latin typeface="Arial Narrow" panose="020B0606020202030204" pitchFamily="34" charset="0"/>
              </a:rPr>
              <a:t>. Если подразделение </a:t>
            </a:r>
            <a:r>
              <a:rPr lang="ru-RU" dirty="0" smtClean="0">
                <a:latin typeface="Arial Narrow" panose="020B0606020202030204" pitchFamily="34" charset="0"/>
              </a:rPr>
              <a:t>расположено </a:t>
            </a:r>
            <a:r>
              <a:rPr lang="ru-RU" dirty="0">
                <a:latin typeface="Arial Narrow" panose="020B0606020202030204" pitchFamily="34" charset="0"/>
              </a:rPr>
              <a:t>на другой территории, то составляется отдельный отчет.</a:t>
            </a:r>
          </a:p>
          <a:p>
            <a:pPr algn="ctr"/>
            <a:endParaRPr lang="ru-RU" dirty="0">
              <a:latin typeface="Arial Narrow" panose="020B0606020202030204" pitchFamily="34" charset="0"/>
            </a:endParaRPr>
          </a:p>
          <a:p>
            <a:pPr algn="ctr"/>
            <a:endParaRPr lang="ru-RU" sz="2400" dirty="0">
              <a:latin typeface="Arial Narrow" panose="020B0606020202030204" pitchFamily="34" charset="0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14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9973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15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6951" y="3458334"/>
            <a:ext cx="1001439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Arial Narrow" panose="020B0606020202030204" pitchFamily="34" charset="0"/>
            </a:endParaRPr>
          </a:p>
          <a:p>
            <a:pPr algn="just"/>
            <a:r>
              <a:rPr lang="ru-RU" sz="2000" dirty="0" smtClean="0">
                <a:latin typeface="Arial Narrow" panose="020B0606020202030204" pitchFamily="34" charset="0"/>
              </a:rPr>
              <a:t>	</a:t>
            </a:r>
            <a:r>
              <a:rPr lang="ru-RU" sz="1600" dirty="0" smtClean="0">
                <a:latin typeface="Arial Narrow" panose="020B0606020202030204" pitchFamily="34" charset="0"/>
              </a:rPr>
              <a:t>В </a:t>
            </a:r>
            <a:r>
              <a:rPr lang="ru-RU" sz="1600" dirty="0">
                <a:latin typeface="Arial Narrow" panose="020B0606020202030204" pitchFamily="34" charset="0"/>
              </a:rPr>
              <a:t>соответствии с подпунктом 1.9. пункта 1 статьи 10 </a:t>
            </a:r>
            <a:r>
              <a:rPr lang="ru-RU" sz="1600" b="1" dirty="0">
                <a:latin typeface="Arial Narrow" panose="020B0606020202030204" pitchFamily="34" charset="0"/>
              </a:rPr>
              <a:t>Закона Республики Беларусь </a:t>
            </a:r>
            <a:r>
              <a:rPr lang="ru-RU" sz="1600" b="1" dirty="0" smtClean="0">
                <a:latin typeface="Arial Narrow" panose="020B0606020202030204" pitchFamily="34" charset="0"/>
              </a:rPr>
              <a:t/>
            </a:r>
            <a:br>
              <a:rPr lang="ru-RU" sz="1600" b="1" dirty="0" smtClean="0">
                <a:latin typeface="Arial Narrow" panose="020B0606020202030204" pitchFamily="34" charset="0"/>
              </a:rPr>
            </a:br>
            <a:r>
              <a:rPr lang="ru-RU" sz="1600" b="1" dirty="0" smtClean="0">
                <a:latin typeface="Arial Narrow" panose="020B0606020202030204" pitchFamily="34" charset="0"/>
              </a:rPr>
              <a:t>«</a:t>
            </a:r>
            <a:r>
              <a:rPr lang="ru-RU" sz="1600" b="1" dirty="0">
                <a:latin typeface="Arial Narrow" panose="020B0606020202030204" pitchFamily="34" charset="0"/>
              </a:rPr>
              <a:t>О государственной статистике»</a:t>
            </a:r>
            <a:r>
              <a:rPr lang="ru-RU" sz="1600" dirty="0">
                <a:latin typeface="Arial Narrow" panose="020B0606020202030204" pitchFamily="34" charset="0"/>
              </a:rPr>
              <a:t>, </a:t>
            </a:r>
            <a:r>
              <a:rPr lang="ru-RU" sz="1600" b="1" dirty="0">
                <a:latin typeface="Arial Narrow" panose="020B0606020202030204" pitchFamily="34" charset="0"/>
              </a:rPr>
              <a:t>от 28 ноября 2004 г. № 345-З</a:t>
            </a:r>
            <a:r>
              <a:rPr lang="ru-RU" sz="1600" dirty="0">
                <a:latin typeface="Arial Narrow" panose="020B0606020202030204" pitchFamily="34" charset="0"/>
              </a:rPr>
              <a:t>, органы государственной статистики </a:t>
            </a:r>
            <a:r>
              <a:rPr lang="ru-RU" sz="1600" b="1" dirty="0">
                <a:latin typeface="Arial Narrow" panose="020B0606020202030204" pitchFamily="34" charset="0"/>
              </a:rPr>
              <a:t>имеют право требовать и получать от респондента необходимые разъяснения, документы (их копии) и иные материалы </a:t>
            </a:r>
            <a:r>
              <a:rPr lang="ru-RU" sz="1600" b="1" dirty="0" smtClean="0">
                <a:latin typeface="Arial Narrow" panose="020B0606020202030204" pitchFamily="34" charset="0"/>
              </a:rPr>
              <a:t/>
            </a:r>
            <a:br>
              <a:rPr lang="ru-RU" sz="1600" b="1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при </a:t>
            </a:r>
            <a:r>
              <a:rPr lang="ru-RU" sz="1600" dirty="0">
                <a:latin typeface="Arial Narrow" panose="020B0606020202030204" pitchFamily="34" charset="0"/>
              </a:rPr>
              <a:t>организации и проведении государственных статистических наблюдений, формировании официальной статистической информации и (</a:t>
            </a:r>
            <a:r>
              <a:rPr lang="ru-RU" sz="1600" dirty="0" smtClean="0">
                <a:latin typeface="Arial Narrow" panose="020B0606020202030204" pitchFamily="34" charset="0"/>
              </a:rPr>
              <a:t>или) в </a:t>
            </a:r>
            <a:r>
              <a:rPr lang="ru-RU" sz="1600" dirty="0">
                <a:latin typeface="Arial Narrow" panose="020B0606020202030204" pitchFamily="34" charset="0"/>
              </a:rPr>
              <a:t>случае выявления искажений в данных государственной статистической отчетности. 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1040237" y="1096795"/>
            <a:ext cx="10120094" cy="723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ПРЕДСТАВЛЕНИЕ 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ПЕРВИЧНЫХ СТАТИСТИЧЕСКИХ 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ДАННЫХ</a:t>
            </a:r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bl" rotWithShape="0">
                  <a:srgbClr val="F79727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9380" y="1898205"/>
            <a:ext cx="98754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Arial Narrow" panose="020B0606020202030204" pitchFamily="34" charset="0"/>
            </a:endParaRPr>
          </a:p>
          <a:p>
            <a:pPr algn="just"/>
            <a:r>
              <a:rPr lang="ru-RU" sz="2000" dirty="0" smtClean="0">
                <a:latin typeface="Arial Narrow" panose="020B0606020202030204" pitchFamily="34" charset="0"/>
              </a:rPr>
              <a:t>	</a:t>
            </a:r>
            <a:r>
              <a:rPr lang="ru-RU" sz="1600" dirty="0" smtClean="0">
                <a:latin typeface="Arial Narrow" panose="020B0606020202030204" pitchFamily="34" charset="0"/>
              </a:rPr>
              <a:t>В </a:t>
            </a:r>
            <a:r>
              <a:rPr lang="ru-RU" sz="1600" dirty="0">
                <a:latin typeface="Arial Narrow" panose="020B0606020202030204" pitchFamily="34" charset="0"/>
              </a:rPr>
              <a:t>соответствии с </a:t>
            </a:r>
            <a:r>
              <a:rPr lang="ru-RU" sz="1600" b="1" dirty="0">
                <a:latin typeface="Arial Narrow" panose="020B0606020202030204" pitchFamily="34" charset="0"/>
              </a:rPr>
              <a:t>Инструкцией о порядке представления первичных статистических </a:t>
            </a:r>
            <a:r>
              <a:rPr lang="ru-RU" sz="1600" b="1" dirty="0" smtClean="0">
                <a:latin typeface="Arial Narrow" panose="020B0606020202030204" pitchFamily="34" charset="0"/>
              </a:rPr>
              <a:t/>
            </a:r>
            <a:br>
              <a:rPr lang="ru-RU" sz="1600" b="1" dirty="0" smtClean="0">
                <a:latin typeface="Arial Narrow" panose="020B0606020202030204" pitchFamily="34" charset="0"/>
              </a:rPr>
            </a:br>
            <a:r>
              <a:rPr lang="ru-RU" sz="1600" b="1" dirty="0" smtClean="0">
                <a:latin typeface="Arial Narrow" panose="020B0606020202030204" pitchFamily="34" charset="0"/>
              </a:rPr>
              <a:t>данных</a:t>
            </a:r>
            <a:r>
              <a:rPr lang="ru-RU" sz="1600" dirty="0">
                <a:latin typeface="Arial Narrow" panose="020B0606020202030204" pitchFamily="34" charset="0"/>
              </a:rPr>
              <a:t>, утвержденной постановлением Национального статистического комитета Республики Беларусь </a:t>
            </a:r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b="1" dirty="0" smtClean="0">
                <a:latin typeface="Arial Narrow" panose="020B0606020202030204" pitchFamily="34" charset="0"/>
              </a:rPr>
              <a:t>от 28.08.2015 </a:t>
            </a:r>
            <a:r>
              <a:rPr lang="ru-RU" sz="1600" b="1" dirty="0">
                <a:latin typeface="Arial Narrow" panose="020B0606020202030204" pitchFamily="34" charset="0"/>
              </a:rPr>
              <a:t>№ 100</a:t>
            </a:r>
            <a:r>
              <a:rPr lang="ru-RU" sz="1600" dirty="0">
                <a:latin typeface="Arial Narrow" panose="020B0606020202030204" pitchFamily="34" charset="0"/>
              </a:rPr>
              <a:t>, респонденты представляют первичные статистические </a:t>
            </a:r>
            <a:r>
              <a:rPr lang="ru-RU" sz="1600" dirty="0" smtClean="0">
                <a:latin typeface="Arial Narrow" panose="020B0606020202030204" pitchFamily="34" charset="0"/>
              </a:rPr>
              <a:t>данные в </a:t>
            </a:r>
            <a:r>
              <a:rPr lang="ru-RU" sz="1600" dirty="0">
                <a:latin typeface="Arial Narrow" panose="020B0606020202030204" pitchFamily="34" charset="0"/>
              </a:rPr>
              <a:t>объеме, сроки </a:t>
            </a:r>
            <a:r>
              <a:rPr lang="ru-RU" sz="1600" dirty="0" smtClean="0">
                <a:latin typeface="Arial Narrow" panose="020B0606020202030204" pitchFamily="34" charset="0"/>
              </a:rPr>
              <a:t/>
            </a:r>
            <a:br>
              <a:rPr lang="ru-RU" sz="1600" dirty="0" smtClean="0">
                <a:latin typeface="Arial Narrow" panose="020B0606020202030204" pitchFamily="34" charset="0"/>
              </a:rPr>
            </a:br>
            <a:r>
              <a:rPr lang="ru-RU" sz="1600" dirty="0" smtClean="0">
                <a:latin typeface="Arial Narrow" panose="020B0606020202030204" pitchFamily="34" charset="0"/>
              </a:rPr>
              <a:t>и </a:t>
            </a:r>
            <a:r>
              <a:rPr lang="ru-RU" sz="1600" dirty="0">
                <a:latin typeface="Arial Narrow" panose="020B0606020202030204" pitchFamily="34" charset="0"/>
              </a:rPr>
              <a:t>адреса, указанные в формах государственной статистической </a:t>
            </a:r>
            <a:r>
              <a:rPr lang="ru-RU" sz="1600" dirty="0" smtClean="0">
                <a:latin typeface="Arial Narrow" panose="020B0606020202030204" pitchFamily="34" charset="0"/>
              </a:rPr>
              <a:t>отчетности, </a:t>
            </a:r>
            <a:r>
              <a:rPr lang="ru-RU" sz="1600" b="1" dirty="0" smtClean="0">
                <a:latin typeface="Arial Narrow" panose="020B0606020202030204" pitchFamily="34" charset="0"/>
              </a:rPr>
              <a:t>за </a:t>
            </a:r>
            <a:r>
              <a:rPr lang="ru-RU" sz="1600" b="1" dirty="0">
                <a:latin typeface="Arial Narrow" panose="020B0606020202030204" pitchFamily="34" charset="0"/>
              </a:rPr>
              <a:t>подписями лиц, </a:t>
            </a:r>
            <a:r>
              <a:rPr lang="ru-RU" sz="1600" b="1" dirty="0" smtClean="0">
                <a:latin typeface="Arial Narrow" panose="020B0606020202030204" pitchFamily="34" charset="0"/>
              </a:rPr>
              <a:t>ответственных </a:t>
            </a:r>
            <a:br>
              <a:rPr lang="ru-RU" sz="1600" b="1" dirty="0" smtClean="0">
                <a:latin typeface="Arial Narrow" panose="020B0606020202030204" pitchFamily="34" charset="0"/>
              </a:rPr>
            </a:br>
            <a:r>
              <a:rPr lang="ru-RU" sz="1600" b="1" dirty="0" smtClean="0">
                <a:latin typeface="Arial Narrow" panose="020B0606020202030204" pitchFamily="34" charset="0"/>
              </a:rPr>
              <a:t>за </a:t>
            </a:r>
            <a:r>
              <a:rPr lang="ru-RU" sz="1600" b="1" dirty="0">
                <a:latin typeface="Arial Narrow" panose="020B0606020202030204" pitchFamily="34" charset="0"/>
              </a:rPr>
              <a:t>составление и представление </a:t>
            </a:r>
            <a:r>
              <a:rPr lang="ru-RU" sz="1600" dirty="0">
                <a:latin typeface="Arial Narrow" panose="020B0606020202030204" pitchFamily="34" charset="0"/>
              </a:rPr>
              <a:t>первичных статистических данных. </a:t>
            </a:r>
          </a:p>
        </p:txBody>
      </p:sp>
    </p:spTree>
    <p:extLst>
      <p:ext uri="{BB962C8B-B14F-4D97-AF65-F5344CB8AC3E}">
        <p14:creationId xmlns:p14="http://schemas.microsoft.com/office/powerpoint/2010/main" val="39776028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16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2479503" y="1526346"/>
            <a:ext cx="6629293" cy="5531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АДМИНИСТРАТИВНАЯ </a:t>
            </a:r>
            <a:r>
              <a:rPr lang="ru-RU" sz="2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ОТВЕТСТВЕННОСТЬ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63097" y="2079478"/>
            <a:ext cx="933378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 Narrow" panose="020B0606020202030204" pitchFamily="34" charset="0"/>
            </a:endParaRPr>
          </a:p>
          <a:p>
            <a:pPr algn="just"/>
            <a:r>
              <a:rPr lang="ru-RU" sz="2000" b="1" dirty="0" smtClean="0">
                <a:latin typeface="Arial Narrow" panose="020B0606020202030204" pitchFamily="34" charset="0"/>
              </a:rPr>
              <a:t>	</a:t>
            </a:r>
            <a:r>
              <a:rPr lang="ru-RU" sz="1600" b="1" dirty="0" smtClean="0">
                <a:latin typeface="Arial Narrow" panose="020B0606020202030204" pitchFamily="34" charset="0"/>
              </a:rPr>
              <a:t>Статьей </a:t>
            </a:r>
            <a:r>
              <a:rPr lang="ru-RU" sz="1600" b="1" dirty="0">
                <a:latin typeface="Arial Narrow" panose="020B0606020202030204" pitchFamily="34" charset="0"/>
              </a:rPr>
              <a:t>24.12. Кодекса Республики Беларусь об административных правонарушениях </a:t>
            </a:r>
            <a:r>
              <a:rPr lang="ru-RU" sz="1600" dirty="0">
                <a:latin typeface="Arial Narrow" panose="020B0606020202030204" pitchFamily="34" charset="0"/>
              </a:rPr>
              <a:t>предусмотрена административная ответственность </a:t>
            </a:r>
            <a:r>
              <a:rPr lang="ru-RU" sz="1600" b="1" dirty="0">
                <a:latin typeface="Arial Narrow" panose="020B0606020202030204" pitchFamily="34" charset="0"/>
              </a:rPr>
              <a:t>за представление </a:t>
            </a:r>
            <a:r>
              <a:rPr lang="ru-RU" sz="1600" dirty="0">
                <a:latin typeface="Arial Narrow" panose="020B0606020202030204" pitchFamily="34" charset="0"/>
              </a:rPr>
              <a:t>должностным </a:t>
            </a:r>
            <a:r>
              <a:rPr lang="ru-RU" sz="1600" dirty="0" smtClean="0">
                <a:latin typeface="Arial Narrow" panose="020B0606020202030204" pitchFamily="34" charset="0"/>
              </a:rPr>
              <a:t>лицом и </a:t>
            </a:r>
            <a:r>
              <a:rPr lang="ru-RU" sz="1600" dirty="0">
                <a:latin typeface="Arial Narrow" panose="020B0606020202030204" pitchFamily="34" charset="0"/>
              </a:rPr>
              <a:t>(или) иным уполномоченным лицом, ответственным за </a:t>
            </a:r>
            <a:r>
              <a:rPr lang="ru-RU" sz="1600" dirty="0" smtClean="0">
                <a:latin typeface="Arial Narrow" panose="020B0606020202030204" pitchFamily="34" charset="0"/>
              </a:rPr>
              <a:t>составление и </a:t>
            </a:r>
            <a:r>
              <a:rPr lang="ru-RU" sz="1600" dirty="0">
                <a:latin typeface="Arial Narrow" panose="020B0606020202030204" pitchFamily="34" charset="0"/>
              </a:rPr>
              <a:t>представление данных государственной статистической отчетности, </a:t>
            </a:r>
            <a:r>
              <a:rPr lang="ru-RU" sz="1600" b="1" dirty="0">
                <a:latin typeface="Arial Narrow" panose="020B0606020202030204" pitchFamily="34" charset="0"/>
              </a:rPr>
              <a:t>искаженных данных государственной статистической отчетности, несвоевременное </a:t>
            </a:r>
            <a:r>
              <a:rPr lang="ru-RU" sz="1600" b="1" dirty="0" smtClean="0">
                <a:latin typeface="Arial Narrow" panose="020B0606020202030204" pitchFamily="34" charset="0"/>
              </a:rPr>
              <a:t>представление или </a:t>
            </a:r>
            <a:r>
              <a:rPr lang="ru-RU" sz="1600" b="1" dirty="0">
                <a:latin typeface="Arial Narrow" panose="020B0606020202030204" pitchFamily="34" charset="0"/>
              </a:rPr>
              <a:t>непредставление такой отчетности </a:t>
            </a:r>
            <a:r>
              <a:rPr lang="ru-RU" sz="1600" dirty="0">
                <a:latin typeface="Arial Narrow" panose="020B0606020202030204" pitchFamily="34" charset="0"/>
              </a:rPr>
              <a:t>органам государственной статистики. 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pPr algn="just"/>
            <a:endParaRPr lang="ru-RU" sz="1600" dirty="0" smtClean="0">
              <a:latin typeface="Arial Narrow" panose="020B0606020202030204" pitchFamily="34" charset="0"/>
            </a:endParaRPr>
          </a:p>
          <a:p>
            <a:pPr algn="just"/>
            <a:endParaRPr lang="ru-RU" sz="1600" dirty="0">
              <a:latin typeface="Arial Narrow" panose="020B0606020202030204" pitchFamily="34" charset="0"/>
            </a:endParaRPr>
          </a:p>
          <a:p>
            <a:pPr algn="just"/>
            <a:r>
              <a:rPr lang="ru-RU" sz="1600" dirty="0" smtClean="0">
                <a:latin typeface="Arial Narrow" panose="020B0606020202030204" pitchFamily="34" charset="0"/>
              </a:rPr>
              <a:t>	Полномочия </a:t>
            </a:r>
            <a:r>
              <a:rPr lang="ru-RU" sz="1600" dirty="0">
                <a:latin typeface="Arial Narrow" panose="020B0606020202030204" pitchFamily="34" charset="0"/>
              </a:rPr>
              <a:t>на составление и представление первичных статистических данных должны быть закреплены </a:t>
            </a:r>
            <a:r>
              <a:rPr lang="ru-RU" sz="1600" dirty="0" smtClean="0">
                <a:latin typeface="Arial Narrow" panose="020B0606020202030204" pitchFamily="34" charset="0"/>
              </a:rPr>
              <a:t>за </a:t>
            </a:r>
            <a:r>
              <a:rPr lang="ru-RU" sz="1600" dirty="0">
                <a:latin typeface="Arial Narrow" panose="020B0606020202030204" pitchFamily="34" charset="0"/>
              </a:rPr>
              <a:t>работником в локальном правовом акте, а отчет, представленный </a:t>
            </a:r>
            <a:r>
              <a:rPr lang="ru-RU" sz="1600" dirty="0" smtClean="0">
                <a:latin typeface="Arial Narrow" panose="020B0606020202030204" pitchFamily="34" charset="0"/>
              </a:rPr>
              <a:t>в </a:t>
            </a:r>
            <a:r>
              <a:rPr lang="ru-RU" sz="1600" dirty="0">
                <a:latin typeface="Arial Narrow" panose="020B0606020202030204" pitchFamily="34" charset="0"/>
              </a:rPr>
              <a:t>виде электронного документа – подписан электронно-цифровой подписью этого же работника. </a:t>
            </a:r>
            <a:endParaRPr lang="ru-RU" sz="1600" dirty="0" smtClean="0">
              <a:latin typeface="Arial Narrow" panose="020B0606020202030204" pitchFamily="34" charset="0"/>
            </a:endParaRPr>
          </a:p>
          <a:p>
            <a:pPr algn="just"/>
            <a:endParaRPr lang="ru-RU" dirty="0">
              <a:latin typeface="Arial Narrow" panose="020B0606020202030204" pitchFamily="34" charset="0"/>
            </a:endParaRPr>
          </a:p>
          <a:p>
            <a:pPr algn="just"/>
            <a:r>
              <a:rPr lang="ru-RU" b="1" dirty="0" smtClean="0">
                <a:latin typeface="Arial Narrow" panose="020B0606020202030204" pitchFamily="34" charset="0"/>
              </a:rPr>
              <a:t>	</a:t>
            </a:r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733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77713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2686410" y="1471366"/>
            <a:ext cx="6585401" cy="24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ВОЗНИКАЮЩИМ ВОПРОСАМ</a:t>
            </a:r>
          </a:p>
          <a:p>
            <a:pPr algn="ctr"/>
            <a:endParaRPr lang="ru-RU" sz="24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обращаться в </a:t>
            </a:r>
            <a:r>
              <a:rPr lang="ru-RU" sz="2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отдел статистики торговли </a:t>
            </a:r>
            <a:r>
              <a:rPr lang="ru-RU" sz="2400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Главного статистического управления Витебской области</a:t>
            </a:r>
            <a:endParaRPr lang="ru-RU" sz="24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3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BAD86"/>
              </a:solidFill>
              <a:effectLst>
                <a:outerShdw dist="38100" dir="2700000" algn="bl" rotWithShape="0">
                  <a:srgbClr val="F79727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2218498" y="3590219"/>
            <a:ext cx="3303271" cy="1662035"/>
          </a:xfrm>
          <a:prstGeom prst="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По телефонам</a:t>
            </a:r>
          </a:p>
          <a:p>
            <a:r>
              <a:rPr lang="ru-RU" dirty="0"/>
              <a:t>(+375 212) </a:t>
            </a:r>
          </a:p>
          <a:p>
            <a:endParaRPr lang="ru-RU" dirty="0"/>
          </a:p>
          <a:p>
            <a:r>
              <a:rPr lang="ru-RU" dirty="0"/>
              <a:t>25-00-74</a:t>
            </a:r>
          </a:p>
          <a:p>
            <a:r>
              <a:rPr lang="ru-RU" dirty="0"/>
              <a:t>43-69-81       43-69-95 </a:t>
            </a:r>
          </a:p>
          <a:p>
            <a:r>
              <a:rPr lang="ru-RU" dirty="0"/>
              <a:t>43-69-98       25-00-73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6184559" y="3806076"/>
            <a:ext cx="3087252" cy="1231106"/>
          </a:xfrm>
          <a:prstGeom prst="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b="1" dirty="0">
                <a:solidFill>
                  <a:schemeClr val="bg1"/>
                </a:solidFill>
              </a:rPr>
              <a:t>По адресу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г.Витебск</a:t>
            </a:r>
            <a:r>
              <a:rPr lang="ru-RU" dirty="0">
                <a:solidFill>
                  <a:schemeClr val="bg1"/>
                </a:solidFill>
              </a:rPr>
              <a:t>, ул. Ленина, 10а</a:t>
            </a:r>
          </a:p>
          <a:p>
            <a:r>
              <a:rPr lang="ru-RU" dirty="0">
                <a:solidFill>
                  <a:schemeClr val="bg1"/>
                </a:solidFill>
              </a:rPr>
              <a:t>каб,208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91" y="683567"/>
            <a:ext cx="420847" cy="43431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>
          <a:xfrm>
            <a:off x="1069676" y="71825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4530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" t="20534" r="61301" b="18097"/>
          <a:stretch/>
        </p:blipFill>
        <p:spPr bwMode="auto">
          <a:xfrm>
            <a:off x="5236650" y="1105715"/>
            <a:ext cx="5669280" cy="5260795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Блок-схема: процесс 3"/>
          <p:cNvSpPr/>
          <p:nvPr/>
        </p:nvSpPr>
        <p:spPr>
          <a:xfrm>
            <a:off x="510806" y="1598702"/>
            <a:ext cx="4153473" cy="4441371"/>
          </a:xfrm>
          <a:prstGeom prst="flowChartProcess">
            <a:avLst/>
          </a:prstGeom>
          <a:solidFill>
            <a:schemeClr val="bg1">
              <a:lumMod val="75000"/>
              <a:alpha val="5000"/>
            </a:schemeClr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02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452083" y="1503915"/>
            <a:ext cx="4438384" cy="5444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Форма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12-торг (товарооборот)</a:t>
            </a:r>
          </a:p>
          <a:p>
            <a:pPr algn="ctr"/>
            <a:endParaRPr lang="ru-RU" sz="2800" b="1" dirty="0" smtClean="0">
              <a:solidFill>
                <a:srgbClr val="0BAD8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 smtClean="0">
                <a:latin typeface="Arial Narrow" panose="020B0606020202030204" pitchFamily="34" charset="0"/>
              </a:rPr>
              <a:t>Утверждена</a:t>
            </a:r>
          </a:p>
          <a:p>
            <a:pPr algn="ctr"/>
            <a:r>
              <a:rPr lang="ru-RU" sz="1800" dirty="0" smtClean="0">
                <a:latin typeface="Arial Narrow" panose="020B0606020202030204" pitchFamily="34" charset="0"/>
              </a:rPr>
              <a:t>постановлением</a:t>
            </a:r>
            <a:r>
              <a:rPr lang="ru-RU" sz="1800" dirty="0">
                <a:latin typeface="Arial Narrow" panose="020B0606020202030204" pitchFamily="34" charset="0"/>
              </a:rPr>
              <a:t/>
            </a:r>
            <a:br>
              <a:rPr lang="ru-RU" sz="1800" dirty="0">
                <a:latin typeface="Arial Narrow" panose="020B0606020202030204" pitchFamily="34" charset="0"/>
              </a:rPr>
            </a:br>
            <a:r>
              <a:rPr lang="ru-RU" sz="1800" dirty="0">
                <a:latin typeface="Arial Narrow" panose="020B0606020202030204" pitchFamily="34" charset="0"/>
              </a:rPr>
              <a:t>Национального </a:t>
            </a:r>
            <a:r>
              <a:rPr lang="ru-RU" sz="1800" dirty="0" smtClean="0">
                <a:latin typeface="Arial Narrow" panose="020B0606020202030204" pitchFamily="34" charset="0"/>
              </a:rPr>
              <a:t>статистического 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dirty="0" smtClean="0">
                <a:latin typeface="Arial Narrow" panose="020B0606020202030204" pitchFamily="34" charset="0"/>
              </a:rPr>
              <a:t>комитета Республики  Беларусь</a:t>
            </a:r>
          </a:p>
          <a:p>
            <a:pPr algn="ctr"/>
            <a:r>
              <a:rPr lang="ru-RU" sz="1800" dirty="0" smtClean="0">
                <a:latin typeface="Arial Narrow" panose="020B0606020202030204" pitchFamily="34" charset="0"/>
              </a:rPr>
              <a:t>от 20.07.2015 </a:t>
            </a:r>
            <a:r>
              <a:rPr lang="ru-RU" sz="1800" dirty="0">
                <a:latin typeface="Arial Narrow" panose="020B0606020202030204" pitchFamily="34" charset="0"/>
              </a:rPr>
              <a:t>№ </a:t>
            </a:r>
            <a:r>
              <a:rPr lang="ru-RU" sz="1800" dirty="0" smtClean="0">
                <a:latin typeface="Arial Narrow" panose="020B0606020202030204" pitchFamily="34" charset="0"/>
              </a:rPr>
              <a:t>78*</a:t>
            </a:r>
          </a:p>
          <a:p>
            <a:endParaRPr lang="ru-RU" sz="1800" dirty="0" smtClean="0">
              <a:latin typeface="Arial Narrow" panose="020B0606020202030204" pitchFamily="34" charset="0"/>
            </a:endParaRPr>
          </a:p>
          <a:p>
            <a:endParaRPr lang="ru-RU" sz="1800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1800" b="1" dirty="0" smtClean="0">
                <a:latin typeface="Arial Narrow" panose="020B0606020202030204" pitchFamily="34" charset="0"/>
              </a:rPr>
              <a:t>Срок </a:t>
            </a:r>
            <a:r>
              <a:rPr lang="ru-RU" sz="1800" b="1" dirty="0">
                <a:latin typeface="Arial Narrow" panose="020B0606020202030204" pitchFamily="34" charset="0"/>
              </a:rPr>
              <a:t>представления</a:t>
            </a:r>
          </a:p>
          <a:p>
            <a:pPr algn="ctr"/>
            <a:r>
              <a:rPr lang="ru-RU" sz="1800" dirty="0">
                <a:solidFill>
                  <a:srgbClr val="C00000"/>
                </a:solidFill>
                <a:latin typeface="Arial Narrow" panose="020B0606020202030204" pitchFamily="34" charset="0"/>
              </a:rPr>
              <a:t>4-го числа</a:t>
            </a:r>
            <a:r>
              <a:rPr lang="ru-RU" sz="1800" dirty="0">
                <a:latin typeface="Arial Narrow" panose="020B0606020202030204" pitchFamily="34" charset="0"/>
              </a:rPr>
              <a:t> после отчетного периода, </a:t>
            </a:r>
          </a:p>
          <a:p>
            <a:pPr algn="ctr"/>
            <a:r>
              <a:rPr lang="ru-RU" sz="1800" dirty="0" smtClean="0">
                <a:latin typeface="Arial Narrow" panose="020B0606020202030204" pitchFamily="34" charset="0"/>
              </a:rPr>
              <a:t>за </a:t>
            </a:r>
            <a:r>
              <a:rPr lang="ru-RU" sz="1800" dirty="0">
                <a:latin typeface="Arial Narrow" panose="020B0606020202030204" pitchFamily="34" charset="0"/>
              </a:rPr>
              <a:t>январь-декабрь – </a:t>
            </a:r>
            <a:r>
              <a:rPr lang="ru-RU" sz="1800" dirty="0">
                <a:solidFill>
                  <a:srgbClr val="C00000"/>
                </a:solidFill>
                <a:latin typeface="Arial Narrow" panose="020B0606020202030204" pitchFamily="34" charset="0"/>
              </a:rPr>
              <a:t>6 </a:t>
            </a:r>
            <a:r>
              <a:rPr lang="ru-RU" sz="18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января</a:t>
            </a:r>
          </a:p>
          <a:p>
            <a:pPr algn="ctr"/>
            <a:endParaRPr lang="ru-RU" sz="18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/>
            <a:endParaRPr lang="ru-RU" sz="1200" i="1" dirty="0" smtClean="0">
              <a:latin typeface="Arial Narrow" panose="020B0606020202030204" pitchFamily="34" charset="0"/>
            </a:endParaRPr>
          </a:p>
          <a:p>
            <a:r>
              <a:rPr lang="ru-RU" sz="1200" i="1" dirty="0" smtClean="0">
                <a:latin typeface="Arial Narrow" panose="020B0606020202030204" pitchFamily="34" charset="0"/>
              </a:rPr>
              <a:t>* С изменениями и дополнениями:</a:t>
            </a:r>
          </a:p>
          <a:p>
            <a:r>
              <a:rPr lang="ru-RU" sz="1200" i="1" dirty="0" smtClean="0">
                <a:latin typeface="Arial Narrow" panose="020B0606020202030204" pitchFamily="34" charset="0"/>
              </a:rPr>
              <a:t>Постановление Национального статистического комитета Республики Беларусь от </a:t>
            </a:r>
            <a:r>
              <a:rPr lang="ru-RU" sz="1200" i="1" dirty="0" smtClean="0">
                <a:latin typeface="Arial Narrow" panose="020B0606020202030204" pitchFamily="34" charset="0"/>
              </a:rPr>
              <a:t>18 апреля 2025 </a:t>
            </a:r>
            <a:r>
              <a:rPr lang="ru-RU" sz="1200" i="1" dirty="0" smtClean="0">
                <a:latin typeface="Arial Narrow" panose="020B0606020202030204" pitchFamily="34" charset="0"/>
              </a:rPr>
              <a:t>г. № </a:t>
            </a:r>
            <a:r>
              <a:rPr lang="ru-RU" sz="1200" i="1" dirty="0" smtClean="0">
                <a:latin typeface="Arial Narrow" panose="020B0606020202030204" pitchFamily="34" charset="0"/>
              </a:rPr>
              <a:t>12</a:t>
            </a:r>
            <a:endParaRPr lang="ru-RU" sz="1200" i="1" dirty="0">
              <a:latin typeface="Arial Narrow" panose="020B0606020202030204" pitchFamily="34" charset="0"/>
            </a:endParaRPr>
          </a:p>
          <a:p>
            <a:pPr algn="ctr"/>
            <a:endParaRPr lang="ru-RU" sz="3000" b="1" dirty="0" smtClean="0">
              <a:ln w="13462">
                <a:solidFill>
                  <a:schemeClr val="bg1"/>
                </a:solidFill>
                <a:prstDash val="solid"/>
              </a:ln>
              <a:cs typeface="Arial" panose="020B0604020202020204" pitchFamily="34" charset="0"/>
            </a:endParaRPr>
          </a:p>
          <a:p>
            <a:pPr algn="ctr"/>
            <a:endParaRPr lang="ru-RU" sz="3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BAD86"/>
              </a:solidFill>
              <a:effectLst>
                <a:outerShdw dist="38100" dir="2700000" algn="bl" rotWithShape="0">
                  <a:srgbClr val="F79727"/>
                </a:outerShdw>
              </a:effectLst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204438" y="2293654"/>
            <a:ext cx="857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9137515" y="1105715"/>
            <a:ext cx="1768415" cy="985975"/>
          </a:xfrm>
          <a:prstGeom prst="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830198" y="4758690"/>
            <a:ext cx="1599551" cy="670560"/>
          </a:xfrm>
          <a:prstGeom prst="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13506" y="5520033"/>
            <a:ext cx="776592" cy="273006"/>
          </a:xfrm>
          <a:prstGeom prst="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0568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460011" y="1485995"/>
            <a:ext cx="4438384" cy="4629580"/>
          </a:xfrm>
          <a:prstGeom prst="flowChartProcess">
            <a:avLst/>
          </a:prstGeom>
          <a:solidFill>
            <a:schemeClr val="bg1">
              <a:lumMod val="75000"/>
              <a:alpha val="5000"/>
            </a:schemeClr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510806" y="1485994"/>
            <a:ext cx="4061194" cy="5444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Форма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4-торг (продажа)</a:t>
            </a:r>
          </a:p>
          <a:p>
            <a:pPr algn="ctr"/>
            <a:endParaRPr lang="ru-RU" sz="2800" b="1" dirty="0" smtClean="0">
              <a:solidFill>
                <a:srgbClr val="0BAD86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b="1" dirty="0" smtClean="0">
                <a:latin typeface="Arial Narrow" panose="020B0606020202030204" pitchFamily="34" charset="0"/>
              </a:rPr>
              <a:t>Утверждена</a:t>
            </a:r>
          </a:p>
          <a:p>
            <a:pPr algn="ctr"/>
            <a:r>
              <a:rPr lang="ru-RU" sz="1800" dirty="0" smtClean="0">
                <a:latin typeface="Arial Narrow" panose="020B0606020202030204" pitchFamily="34" charset="0"/>
              </a:rPr>
              <a:t>постановлением</a:t>
            </a:r>
            <a:r>
              <a:rPr lang="ru-RU" sz="1800" dirty="0">
                <a:latin typeface="Arial Narrow" panose="020B0606020202030204" pitchFamily="34" charset="0"/>
              </a:rPr>
              <a:t/>
            </a:r>
            <a:br>
              <a:rPr lang="ru-RU" sz="1800" dirty="0">
                <a:latin typeface="Arial Narrow" panose="020B0606020202030204" pitchFamily="34" charset="0"/>
              </a:rPr>
            </a:br>
            <a:r>
              <a:rPr lang="ru-RU" sz="1800" dirty="0">
                <a:latin typeface="Arial Narrow" panose="020B0606020202030204" pitchFamily="34" charset="0"/>
              </a:rPr>
              <a:t>Национального </a:t>
            </a:r>
            <a:r>
              <a:rPr lang="ru-RU" sz="1800" dirty="0" smtClean="0">
                <a:latin typeface="Arial Narrow" panose="020B0606020202030204" pitchFamily="34" charset="0"/>
              </a:rPr>
              <a:t>статистического </a:t>
            </a:r>
            <a:br>
              <a:rPr lang="ru-RU" sz="1800" dirty="0" smtClean="0">
                <a:latin typeface="Arial Narrow" panose="020B0606020202030204" pitchFamily="34" charset="0"/>
              </a:rPr>
            </a:br>
            <a:r>
              <a:rPr lang="ru-RU" sz="1800" dirty="0" smtClean="0">
                <a:latin typeface="Arial Narrow" panose="020B0606020202030204" pitchFamily="34" charset="0"/>
              </a:rPr>
              <a:t>комитета Республики  Беларусь</a:t>
            </a:r>
          </a:p>
          <a:p>
            <a:pPr algn="ctr"/>
            <a:r>
              <a:rPr lang="ru-RU" sz="1800" dirty="0" smtClean="0">
                <a:latin typeface="Arial Narrow" panose="020B0606020202030204" pitchFamily="34" charset="0"/>
              </a:rPr>
              <a:t>от 02.09.2015 </a:t>
            </a:r>
            <a:r>
              <a:rPr lang="ru-RU" sz="1800" dirty="0">
                <a:latin typeface="Arial Narrow" panose="020B0606020202030204" pitchFamily="34" charset="0"/>
              </a:rPr>
              <a:t>№ </a:t>
            </a:r>
            <a:r>
              <a:rPr lang="ru-RU" sz="1800" dirty="0" smtClean="0">
                <a:latin typeface="Arial Narrow" panose="020B0606020202030204" pitchFamily="34" charset="0"/>
              </a:rPr>
              <a:t>112*</a:t>
            </a:r>
          </a:p>
          <a:p>
            <a:endParaRPr lang="ru-RU" sz="1800" dirty="0" smtClean="0">
              <a:latin typeface="Arial Narrow" panose="020B0606020202030204" pitchFamily="34" charset="0"/>
            </a:endParaRPr>
          </a:p>
          <a:p>
            <a:endParaRPr lang="ru-RU" sz="1800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1800" b="1" dirty="0" smtClean="0">
                <a:latin typeface="Arial Narrow" panose="020B0606020202030204" pitchFamily="34" charset="0"/>
              </a:rPr>
              <a:t>Срок </a:t>
            </a:r>
            <a:r>
              <a:rPr lang="ru-RU" sz="1800" b="1" dirty="0">
                <a:latin typeface="Arial Narrow" panose="020B0606020202030204" pitchFamily="34" charset="0"/>
              </a:rPr>
              <a:t>представления</a:t>
            </a:r>
          </a:p>
          <a:p>
            <a:pPr algn="ctr"/>
            <a:r>
              <a:rPr lang="ru-RU" sz="18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8-го </a:t>
            </a:r>
            <a:r>
              <a:rPr lang="ru-RU" sz="1800" dirty="0">
                <a:solidFill>
                  <a:srgbClr val="C00000"/>
                </a:solidFill>
                <a:latin typeface="Arial Narrow" panose="020B0606020202030204" pitchFamily="34" charset="0"/>
              </a:rPr>
              <a:t>числа</a:t>
            </a:r>
            <a:r>
              <a:rPr lang="ru-RU" sz="1800" dirty="0">
                <a:latin typeface="Arial Narrow" panose="020B0606020202030204" pitchFamily="34" charset="0"/>
              </a:rPr>
              <a:t> после отчетного </a:t>
            </a:r>
            <a:r>
              <a:rPr lang="ru-RU" sz="1800" dirty="0" smtClean="0">
                <a:latin typeface="Arial Narrow" panose="020B0606020202030204" pitchFamily="34" charset="0"/>
              </a:rPr>
              <a:t>периода</a:t>
            </a:r>
            <a:endParaRPr lang="ru-RU" sz="1800" dirty="0">
              <a:latin typeface="Arial Narrow" panose="020B0606020202030204" pitchFamily="34" charset="0"/>
            </a:endParaRPr>
          </a:p>
          <a:p>
            <a:pPr algn="ctr"/>
            <a:endParaRPr lang="ru-RU" sz="1800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/>
            <a:endParaRPr lang="ru-RU" sz="18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/>
            <a:endParaRPr lang="ru-RU" sz="1200" i="1" dirty="0" smtClean="0">
              <a:latin typeface="Arial Narrow" panose="020B0606020202030204" pitchFamily="34" charset="0"/>
            </a:endParaRPr>
          </a:p>
          <a:p>
            <a:r>
              <a:rPr lang="ru-RU" sz="1200" i="1" dirty="0" smtClean="0">
                <a:latin typeface="Arial Narrow" panose="020B0606020202030204" pitchFamily="34" charset="0"/>
              </a:rPr>
              <a:t>* С изменениями и дополнениями:</a:t>
            </a:r>
          </a:p>
          <a:p>
            <a:r>
              <a:rPr lang="ru-RU" sz="1200" i="1" dirty="0" smtClean="0">
                <a:latin typeface="Arial Narrow" panose="020B0606020202030204" pitchFamily="34" charset="0"/>
              </a:rPr>
              <a:t>Постановление Национального статистического комитета Республики Беларусь от </a:t>
            </a:r>
            <a:r>
              <a:rPr lang="en-US" sz="1200" i="1" dirty="0" smtClean="0">
                <a:latin typeface="Arial Narrow" panose="020B0606020202030204" pitchFamily="34" charset="0"/>
              </a:rPr>
              <a:t>25</a:t>
            </a:r>
            <a:r>
              <a:rPr lang="ru-RU" sz="1200" i="1" dirty="0" smtClean="0">
                <a:latin typeface="Arial Narrow" panose="020B0606020202030204" pitchFamily="34" charset="0"/>
              </a:rPr>
              <a:t> октября 2024 г. № 113</a:t>
            </a:r>
            <a:endParaRPr lang="ru-RU" sz="1200" i="1" dirty="0">
              <a:latin typeface="Arial Narrow" panose="020B0606020202030204" pitchFamily="34" charset="0"/>
            </a:endParaRPr>
          </a:p>
          <a:p>
            <a:pPr algn="ctr"/>
            <a:endParaRPr lang="ru-RU" sz="2800" b="1" dirty="0" smtClean="0">
              <a:ln w="13462">
                <a:solidFill>
                  <a:schemeClr val="bg1"/>
                </a:solidFill>
                <a:prstDash val="solid"/>
              </a:ln>
              <a:cs typeface="Arial" panose="020B0604020202020204" pitchFamily="34" charset="0"/>
            </a:endParaRPr>
          </a:p>
          <a:p>
            <a:pPr algn="ctr"/>
            <a:endParaRPr lang="ru-RU" sz="30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BAD86"/>
              </a:solidFill>
              <a:effectLst>
                <a:outerShdw dist="38100" dir="2700000" algn="bl" rotWithShape="0">
                  <a:srgbClr val="F79727"/>
                </a:outerShdw>
              </a:effectLst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115893" y="2285160"/>
            <a:ext cx="857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03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pic>
        <p:nvPicPr>
          <p:cNvPr id="2" name="Рисунок 1" descr="Форма 4-торг (продажа) с изменениями [Режим ограниченной функциональности] - Microsoft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2" t="21756" r="14826" b="14969"/>
          <a:stretch/>
        </p:blipFill>
        <p:spPr>
          <a:xfrm>
            <a:off x="5025023" y="1857697"/>
            <a:ext cx="6309727" cy="4038587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8883173" y="3616819"/>
            <a:ext cx="965677" cy="204188"/>
          </a:xfrm>
          <a:prstGeom prst="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132956" y="1857697"/>
            <a:ext cx="1106543" cy="649540"/>
          </a:xfrm>
          <a:prstGeom prst="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934574" y="3924772"/>
            <a:ext cx="1304925" cy="247335"/>
          </a:xfrm>
          <a:prstGeom prst="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395787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1371283" y="943883"/>
            <a:ext cx="8649050" cy="723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Отчеты по форме 12- торг (товарооборот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</a:t>
            </a: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4-торг (продажа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</a:t>
            </a: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представляют*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2080814" y="2039397"/>
            <a:ext cx="7527742" cy="27310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 smtClean="0"/>
              <a:t>	</a:t>
            </a:r>
          </a:p>
          <a:p>
            <a:pPr algn="ctr"/>
            <a:r>
              <a:rPr lang="ru-RU" sz="1800" dirty="0" smtClean="0"/>
              <a:t>юридические </a:t>
            </a:r>
            <a:r>
              <a:rPr lang="ru-RU" sz="1800" dirty="0"/>
              <a:t>лица, обособленные подразделения юридических лиц, </a:t>
            </a:r>
            <a:r>
              <a:rPr lang="ru-RU" sz="1800" u="sng" dirty="0" smtClean="0"/>
              <a:t>осуществляющие:</a:t>
            </a:r>
          </a:p>
          <a:p>
            <a:pPr algn="ctr"/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розничную </a:t>
            </a:r>
            <a:r>
              <a:rPr lang="ru-RU" sz="2000" b="1" dirty="0"/>
              <a:t>торговлю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подписку на печатные издания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общественное питание</a:t>
            </a:r>
          </a:p>
          <a:p>
            <a:endParaRPr lang="ru-RU" sz="1600" dirty="0" smtClean="0"/>
          </a:p>
          <a:p>
            <a:r>
              <a:rPr lang="ru-RU" sz="1600" i="1" dirty="0" smtClean="0"/>
              <a:t>* кроме </a:t>
            </a:r>
            <a:r>
              <a:rPr lang="ru-RU" sz="1600" i="1" dirty="0"/>
              <a:t>крестьянских (фермерских) хозяйств </a:t>
            </a:r>
            <a:endParaRPr lang="ru-RU" sz="1600" i="1" dirty="0" smtClean="0"/>
          </a:p>
          <a:p>
            <a:endParaRPr lang="ru-RU" sz="1600" i="1" dirty="0"/>
          </a:p>
          <a:p>
            <a:pPr marL="285750" indent="-285750">
              <a:buFont typeface="Arial" charset="0"/>
              <a:buChar char="•"/>
            </a:pPr>
            <a:endParaRPr lang="ru-RU" sz="1600" i="1" dirty="0"/>
          </a:p>
          <a:p>
            <a:pPr algn="just"/>
            <a:r>
              <a:rPr lang="ru-RU" sz="1600" dirty="0" smtClean="0"/>
              <a:t>	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42118" y="4468482"/>
            <a:ext cx="10087550" cy="1535502"/>
          </a:xfrm>
          <a:prstGeom prst="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>
                <a:solidFill>
                  <a:srgbClr val="C00000"/>
                </a:solidFill>
                <a:latin typeface="Arial Narrow" panose="020B0606020202030204" pitchFamily="34" charset="0"/>
              </a:rPr>
              <a:t>!</a:t>
            </a:r>
            <a:endParaRPr lang="ru-RU" sz="400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1672497" y="4960188"/>
            <a:ext cx="7527742" cy="1897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charset="0"/>
              <a:buChar char="•"/>
            </a:pPr>
            <a:endParaRPr lang="ru-RU" sz="1600" i="1" dirty="0" smtClean="0"/>
          </a:p>
          <a:p>
            <a:pPr marL="285750" indent="-285750">
              <a:buFont typeface="Arial" charset="0"/>
              <a:buChar char="•"/>
            </a:pPr>
            <a:endParaRPr lang="ru-RU" sz="1600" i="1" dirty="0"/>
          </a:p>
          <a:p>
            <a:pPr marL="285750" indent="-285750">
              <a:buFont typeface="Arial" charset="0"/>
              <a:buChar char="•"/>
            </a:pPr>
            <a:endParaRPr lang="ru-RU" sz="1600" i="1" dirty="0"/>
          </a:p>
          <a:p>
            <a:pPr algn="just"/>
            <a:r>
              <a:rPr lang="ru-RU" sz="1600" dirty="0" smtClean="0"/>
              <a:t>	</a:t>
            </a:r>
            <a:endParaRPr lang="ru-RU" sz="160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1303801" y="4770407"/>
            <a:ext cx="9081767" cy="11875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dirty="0" smtClean="0"/>
              <a:t>	</a:t>
            </a:r>
          </a:p>
          <a:p>
            <a:r>
              <a:rPr lang="ru-RU" sz="1600" i="1" dirty="0" smtClean="0"/>
              <a:t>	Отчет составляется с включением данных обо всех подразделениях, расположенных </a:t>
            </a:r>
            <a:br>
              <a:rPr lang="ru-RU" sz="1600" i="1" dirty="0" smtClean="0"/>
            </a:br>
            <a:r>
              <a:rPr lang="ru-RU" sz="1600" i="1" dirty="0" smtClean="0"/>
              <a:t>на одной территории (район области, город областного подчинения, город Минск).</a:t>
            </a:r>
          </a:p>
          <a:p>
            <a:endParaRPr lang="ru-RU" sz="1600" i="1" dirty="0" smtClean="0"/>
          </a:p>
          <a:p>
            <a:r>
              <a:rPr lang="ru-RU" sz="1600" i="1" dirty="0" smtClean="0"/>
              <a:t>	По подразделениям, расположенным на другой территории (район области, город областного подчинения, город Минск), составляется отдельный отчет.</a:t>
            </a:r>
          </a:p>
          <a:p>
            <a:pPr marL="285750" indent="-285750">
              <a:buFont typeface="Arial" charset="0"/>
              <a:buChar char="•"/>
            </a:pPr>
            <a:endParaRPr lang="ru-RU" sz="1600" i="1" dirty="0"/>
          </a:p>
          <a:p>
            <a:pPr marL="285750" indent="-285750">
              <a:buFont typeface="Arial" charset="0"/>
              <a:buChar char="•"/>
            </a:pPr>
            <a:endParaRPr lang="ru-RU" sz="1600" i="1" dirty="0"/>
          </a:p>
          <a:p>
            <a:pPr algn="just"/>
            <a:r>
              <a:rPr lang="ru-RU" sz="1600" dirty="0" smtClean="0"/>
              <a:t>	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215887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04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1371283" y="943883"/>
            <a:ext cx="9305184" cy="1198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Государственные статистические наблюдения по формам </a:t>
            </a:r>
            <a:b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12- </a:t>
            </a: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торг (товарооборот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и </a:t>
            </a: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4-торг (продажа</a:t>
            </a:r>
            <a:r>
              <a:rPr lang="ru-RU" sz="28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ru-RU" sz="28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8551" y="3801533"/>
            <a:ext cx="10087550" cy="1744133"/>
          </a:xfrm>
          <a:prstGeom prst="rect">
            <a:avLst/>
          </a:prstGeom>
          <a:solidFill>
            <a:srgbClr val="C00000">
              <a:alpha val="5000"/>
            </a:srgbClr>
          </a:solidFill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!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30416" y="2204621"/>
            <a:ext cx="10816324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Narrow" panose="020B0606020202030204" pitchFamily="34" charset="0"/>
              </a:rPr>
              <a:t>проводятся </a:t>
            </a:r>
            <a:r>
              <a:rPr lang="ru-RU" sz="2400" dirty="0">
                <a:latin typeface="Arial Narrow" panose="020B0606020202030204" pitchFamily="34" charset="0"/>
              </a:rPr>
              <a:t>на основании </a:t>
            </a:r>
            <a:r>
              <a:rPr lang="ru-RU" sz="2400" u="sng" dirty="0">
                <a:latin typeface="Arial Narrow" panose="020B0606020202030204" pitchFamily="34" charset="0"/>
              </a:rPr>
              <a:t>комбинированного метода наблюдения</a:t>
            </a:r>
            <a:r>
              <a:rPr lang="ru-RU" sz="2400" dirty="0">
                <a:latin typeface="Arial Narrow" panose="020B0606020202030204" pitchFamily="34" charset="0"/>
              </a:rPr>
              <a:t>: </a:t>
            </a:r>
            <a:r>
              <a:rPr lang="ru-RU" sz="2400" dirty="0" smtClean="0">
                <a:latin typeface="Arial Narrow" panose="020B0606020202030204" pitchFamily="34" charset="0"/>
              </a:rPr>
              <a:t/>
            </a:r>
            <a:br>
              <a:rPr lang="ru-RU" sz="2400" dirty="0" smtClean="0">
                <a:latin typeface="Arial Narrow" panose="020B0606020202030204" pitchFamily="34" charset="0"/>
              </a:rPr>
            </a:br>
            <a:r>
              <a:rPr lang="ru-RU" sz="2400" dirty="0" smtClean="0">
                <a:latin typeface="Arial Narrow" panose="020B0606020202030204" pitchFamily="34" charset="0"/>
              </a:rPr>
              <a:t>сочетание </a:t>
            </a:r>
            <a:r>
              <a:rPr lang="ru-RU" sz="2400" u="sng" dirty="0">
                <a:latin typeface="Arial Narrow" panose="020B0606020202030204" pitchFamily="34" charset="0"/>
              </a:rPr>
              <a:t>сплошного</a:t>
            </a:r>
            <a:r>
              <a:rPr lang="ru-RU" sz="2400" dirty="0">
                <a:latin typeface="Arial Narrow" panose="020B0606020202030204" pitchFamily="34" charset="0"/>
              </a:rPr>
              <a:t> и </a:t>
            </a:r>
            <a:r>
              <a:rPr lang="ru-RU" sz="2400" u="sng" dirty="0">
                <a:latin typeface="Arial Narrow" panose="020B0606020202030204" pitchFamily="34" charset="0"/>
              </a:rPr>
              <a:t>выборочного</a:t>
            </a:r>
            <a:r>
              <a:rPr lang="ru-RU" sz="2400" dirty="0">
                <a:latin typeface="Arial Narrow" panose="020B0606020202030204" pitchFamily="34" charset="0"/>
              </a:rPr>
              <a:t> методов наблюдения.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5226" y="3934935"/>
            <a:ext cx="947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u="sng" dirty="0">
                <a:latin typeface="+mj-lt"/>
              </a:rPr>
              <a:t>Выборочный метод наблюдения</a:t>
            </a:r>
            <a:r>
              <a:rPr lang="ru-RU" b="1" dirty="0">
                <a:latin typeface="+mj-lt"/>
              </a:rPr>
              <a:t> применяется для юридических лиц без ведомственной подчиненности со средней численностью работников за предыдущий год до 49 человек включительно, их обособленных подразделений. Перечень таких юридических лиц, </a:t>
            </a:r>
            <a:r>
              <a:rPr lang="ru-RU" b="1" dirty="0" smtClean="0">
                <a:latin typeface="+mj-lt"/>
              </a:rPr>
              <a:t/>
            </a:r>
            <a:br>
              <a:rPr lang="ru-RU" b="1" dirty="0" smtClean="0">
                <a:latin typeface="+mj-lt"/>
              </a:rPr>
            </a:br>
            <a:r>
              <a:rPr lang="ru-RU" b="1" dirty="0" smtClean="0">
                <a:latin typeface="+mj-lt"/>
              </a:rPr>
              <a:t>их </a:t>
            </a:r>
            <a:r>
              <a:rPr lang="ru-RU" b="1" dirty="0">
                <a:latin typeface="+mj-lt"/>
              </a:rPr>
              <a:t>обособленных подразделений формируется Национальным статистическим комитетом и корректируется ежегодно начиная с отчета за январь–март отчетного года.</a:t>
            </a:r>
          </a:p>
        </p:txBody>
      </p:sp>
    </p:spTree>
    <p:extLst>
      <p:ext uri="{BB962C8B-B14F-4D97-AF65-F5344CB8AC3E}">
        <p14:creationId xmlns:p14="http://schemas.microsoft.com/office/powerpoint/2010/main" val="7276482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роцесс 8"/>
          <p:cNvSpPr/>
          <p:nvPr/>
        </p:nvSpPr>
        <p:spPr>
          <a:xfrm>
            <a:off x="7591244" y="966158"/>
            <a:ext cx="3629349" cy="5354077"/>
          </a:xfrm>
          <a:prstGeom prst="flowChartProcess">
            <a:avLst/>
          </a:prstGeom>
          <a:solidFill>
            <a:schemeClr val="bg1">
              <a:lumMod val="75000"/>
              <a:alpha val="5000"/>
            </a:schemeClr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05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5" t="4813" r="517" b="27896"/>
          <a:stretch/>
        </p:blipFill>
        <p:spPr bwMode="auto">
          <a:xfrm>
            <a:off x="180386" y="2564479"/>
            <a:ext cx="7186213" cy="35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-1" y="1098013"/>
            <a:ext cx="7065033" cy="12594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Отчет представляется </a:t>
            </a:r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посредством многофункционального </a:t>
            </a:r>
            <a:b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веб-портала</a:t>
            </a:r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Национального статистического комитета Республики </a:t>
            </a:r>
            <a:r>
              <a:rPr lang="ru-RU" sz="2000" b="1" dirty="0">
                <a:latin typeface="Arial Narrow" panose="020B0606020202030204" pitchFamily="34" charset="0"/>
                <a:cs typeface="Arial" panose="020B0604020202020204" pitchFamily="34" charset="0"/>
              </a:rPr>
              <a:t>Б</a:t>
            </a:r>
            <a:r>
              <a:rPr lang="ru-RU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еларусь </a:t>
            </a:r>
            <a:endParaRPr lang="en-US" sz="2000" b="1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http</a:t>
            </a:r>
            <a:r>
              <a:rPr lang="ru-RU" sz="2000" b="1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://</a:t>
            </a:r>
            <a:r>
              <a:rPr lang="en-US" sz="2000" b="1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e-respondent.belstat.gov.by</a:t>
            </a:r>
            <a:endParaRPr lang="ru-RU" sz="2000" b="1" u="sng" dirty="0" smtClean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30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rgbClr val="F79727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09293" y="1411816"/>
            <a:ext cx="3793250" cy="4639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Единый номер телефона </a:t>
            </a:r>
            <a:r>
              <a:rPr lang="ru-RU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технической </a:t>
            </a:r>
            <a:r>
              <a:rPr 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поддержки</a:t>
            </a:r>
          </a:p>
          <a:p>
            <a:pPr algn="ctr">
              <a:spcAft>
                <a:spcPts val="600"/>
              </a:spcAft>
            </a:pPr>
            <a:r>
              <a:rPr lang="ru-RU" sz="1200" dirty="0">
                <a:latin typeface="Arial Narrow" panose="020B0606020202030204" pitchFamily="34" charset="0"/>
                <a:cs typeface="Arial" panose="020B0604020202020204" pitchFamily="34" charset="0"/>
              </a:rPr>
              <a:t>Главного статистического управления </a:t>
            </a:r>
            <a: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Витебской </a:t>
            </a:r>
            <a:r>
              <a:rPr lang="ru-RU" sz="1200" dirty="0">
                <a:latin typeface="Arial Narrow" panose="020B0606020202030204" pitchFamily="34" charset="0"/>
                <a:cs typeface="Arial" panose="020B0604020202020204" pitchFamily="34" charset="0"/>
              </a:rPr>
              <a:t>области</a:t>
            </a:r>
          </a:p>
          <a:p>
            <a:pPr algn="ctr">
              <a:spcAft>
                <a:spcPts val="600"/>
              </a:spcAft>
            </a:pP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8 (0212) 25 00 </a:t>
            </a:r>
            <a:r>
              <a:rPr lang="ru-RU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10</a:t>
            </a:r>
          </a:p>
          <a:p>
            <a:pPr algn="ctr">
              <a:spcAft>
                <a:spcPts val="600"/>
              </a:spcAft>
            </a:pPr>
            <a:r>
              <a:rPr lang="ru-RU" sz="1050" dirty="0" smtClean="0">
                <a:latin typeface="Arial Narrow" panose="020B0606020202030204" pitchFamily="34" charset="0"/>
                <a:cs typeface="Arial" panose="020B0604020202020204" pitchFamily="34" charset="0"/>
              </a:rPr>
              <a:t>(Техническая </a:t>
            </a:r>
            <a:r>
              <a:rPr lang="ru-RU" sz="1050" dirty="0">
                <a:latin typeface="Arial Narrow" panose="020B0606020202030204" pitchFamily="34" charset="0"/>
                <a:cs typeface="Arial" panose="020B0604020202020204" pitchFamily="34" charset="0"/>
              </a:rPr>
              <a:t>поддержка осуществляется в соответствии </a:t>
            </a:r>
            <a:r>
              <a:rPr lang="ru-RU" sz="105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 </a:t>
            </a:r>
            <a:r>
              <a:rPr lang="ru-RU" sz="1050" dirty="0">
                <a:latin typeface="Arial Narrow" panose="020B0606020202030204" pitchFamily="34" charset="0"/>
                <a:cs typeface="Arial" panose="020B0604020202020204" pitchFamily="34" charset="0"/>
              </a:rPr>
              <a:t>режимом работы </a:t>
            </a:r>
            <a:r>
              <a:rPr lang="ru-RU" sz="105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Главного </a:t>
            </a:r>
            <a:r>
              <a:rPr lang="ru-RU" sz="1050" dirty="0">
                <a:latin typeface="Arial Narrow" panose="020B0606020202030204" pitchFamily="34" charset="0"/>
                <a:cs typeface="Arial" panose="020B0604020202020204" pitchFamily="34" charset="0"/>
              </a:rPr>
              <a:t>статистического управления Витебской области </a:t>
            </a:r>
            <a:r>
              <a:rPr lang="ru-RU" sz="105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05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 </a:t>
            </a:r>
            <a:r>
              <a:rPr lang="ru-RU" sz="1050" dirty="0">
                <a:latin typeface="Arial Narrow" panose="020B0606020202030204" pitchFamily="34" charset="0"/>
                <a:cs typeface="Arial" panose="020B0604020202020204" pitchFamily="34" charset="0"/>
              </a:rPr>
              <a:t>государственного предприятия </a:t>
            </a:r>
            <a:r>
              <a:rPr lang="ru-RU" sz="1050" dirty="0" smtClean="0"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ru-RU" sz="1050" dirty="0">
                <a:latin typeface="Arial Narrow" panose="020B0606020202030204" pitchFamily="34" charset="0"/>
                <a:cs typeface="Arial" panose="020B0604020202020204" pitchFamily="34" charset="0"/>
              </a:rPr>
              <a:t>ЦИТ </a:t>
            </a:r>
            <a:r>
              <a:rPr lang="ru-RU" sz="1050" dirty="0" err="1">
                <a:latin typeface="Arial Narrow" panose="020B0606020202030204" pitchFamily="34" charset="0"/>
                <a:cs typeface="Arial" panose="020B0604020202020204" pitchFamily="34" charset="0"/>
              </a:rPr>
              <a:t>Белстата</a:t>
            </a:r>
            <a:r>
              <a:rPr lang="ru-RU" sz="1050" dirty="0">
                <a:latin typeface="Arial Narrow" panose="020B0606020202030204" pitchFamily="34" charset="0"/>
                <a:cs typeface="Arial" panose="020B0604020202020204" pitchFamily="34" charset="0"/>
              </a:rPr>
              <a:t>»)</a:t>
            </a:r>
          </a:p>
          <a:p>
            <a:pPr algn="ctr"/>
            <a:endParaRPr lang="ru-RU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Служба поддержки </a:t>
            </a:r>
            <a:r>
              <a:rPr lang="ru-RU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электронно-</a:t>
            </a:r>
            <a:br>
              <a:rPr lang="ru-RU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цифровой </a:t>
            </a:r>
            <a:r>
              <a:rPr lang="ru-RU" sz="1400" b="1" dirty="0">
                <a:latin typeface="Arial Narrow" panose="020B0606020202030204" pitchFamily="34" charset="0"/>
                <a:cs typeface="Arial" panose="020B0604020202020204" pitchFamily="34" charset="0"/>
              </a:rPr>
              <a:t>подписи </a:t>
            </a:r>
          </a:p>
          <a:p>
            <a:pPr algn="ctr"/>
            <a:r>
              <a:rPr lang="ru-RU" sz="1200" dirty="0">
                <a:latin typeface="Arial Narrow" panose="020B0606020202030204" pitchFamily="34" charset="0"/>
                <a:cs typeface="Arial" panose="020B0604020202020204" pitchFamily="34" charset="0"/>
              </a:rPr>
              <a:t>«</a:t>
            </a:r>
            <a:r>
              <a:rPr lang="en-US" sz="1200" dirty="0" err="1">
                <a:latin typeface="Arial Narrow" panose="020B0606020202030204" pitchFamily="34" charset="0"/>
                <a:cs typeface="Arial" panose="020B0604020202020204" pitchFamily="34" charset="0"/>
              </a:rPr>
              <a:t>Avest</a:t>
            </a:r>
            <a:r>
              <a:rPr lang="ru-RU" sz="1200" dirty="0"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  <a:r>
              <a:rPr lang="en-US" sz="12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8 (017) 388 03 19, 8 (029) 646 03 19</a:t>
            </a:r>
          </a:p>
          <a:p>
            <a:pPr algn="ctr"/>
            <a:endParaRPr lang="ru-RU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ru-RU" sz="12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dirty="0">
                <a:latin typeface="Arial Narrow" panose="020B0606020202030204" pitchFamily="34" charset="0"/>
                <a:cs typeface="Arial" panose="020B0604020202020204" pitchFamily="34" charset="0"/>
              </a:rPr>
              <a:t>В случае невозможности решения технологических проблем </a:t>
            </a:r>
            <a:r>
              <a:rPr lang="ru-RU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на </a:t>
            </a:r>
            <a:r>
              <a:rPr lang="ru-RU" sz="1000" dirty="0">
                <a:latin typeface="Arial Narrow" panose="020B0606020202030204" pitchFamily="34" charset="0"/>
                <a:cs typeface="Arial" panose="020B0604020202020204" pitchFamily="34" charset="0"/>
              </a:rPr>
              <a:t>первом уровне технической  поддержки необходимо </a:t>
            </a:r>
            <a:r>
              <a:rPr lang="ru-RU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обращаться к </a:t>
            </a:r>
            <a:r>
              <a:rPr lang="ru-RU" sz="1000" dirty="0">
                <a:latin typeface="Arial Narrow" panose="020B0606020202030204" pitchFamily="34" charset="0"/>
                <a:cs typeface="Arial" panose="020B0604020202020204" pitchFamily="34" charset="0"/>
              </a:rPr>
              <a:t>специалистам </a:t>
            </a:r>
            <a:r>
              <a:rPr lang="ru-RU" sz="1000" dirty="0" err="1">
                <a:latin typeface="Arial Narrow" panose="020B0606020202030204" pitchFamily="34" charset="0"/>
                <a:cs typeface="Arial" panose="020B0604020202020204" pitchFamily="34" charset="0"/>
              </a:rPr>
              <a:t>Белстата</a:t>
            </a:r>
            <a:r>
              <a:rPr lang="ru-RU" sz="1000" dirty="0">
                <a:latin typeface="Arial Narrow" panose="020B0606020202030204" pitchFamily="34" charset="0"/>
                <a:cs typeface="Arial" panose="020B0604020202020204" pitchFamily="34" charset="0"/>
              </a:rPr>
              <a:t> на электронный адрес  </a:t>
            </a:r>
            <a:r>
              <a:rPr lang="ru-RU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ru-RU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latin typeface="Arial Narrow" panose="020B0606020202030204" pitchFamily="34" charset="0"/>
                <a:cs typeface="Arial" panose="020B0604020202020204" pitchFamily="34" charset="0"/>
                <a:hlinkClick r:id="rId4"/>
              </a:rPr>
              <a:t>e-respondent@belstat.gov.by</a:t>
            </a:r>
            <a:r>
              <a:rPr lang="en-US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 Narrow" panose="020B0606020202030204" pitchFamily="34" charset="0"/>
                <a:cs typeface="Arial" panose="020B0604020202020204" pitchFamily="34" charset="0"/>
              </a:rPr>
              <a:t>с изложением сути обращения, снимков экрана, </a:t>
            </a:r>
            <a:r>
              <a:rPr lang="ru-RU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отражающих </a:t>
            </a:r>
            <a:r>
              <a:rPr lang="ru-RU" sz="1000" dirty="0">
                <a:latin typeface="Arial Narrow" panose="020B0606020202030204" pitchFamily="34" charset="0"/>
                <a:cs typeface="Arial" panose="020B0604020202020204" pitchFamily="34" charset="0"/>
              </a:rPr>
              <a:t>проблему, и контактных данных обратной связи.</a:t>
            </a:r>
          </a:p>
        </p:txBody>
      </p:sp>
    </p:spTree>
    <p:extLst>
      <p:ext uri="{BB962C8B-B14F-4D97-AF65-F5344CB8AC3E}">
        <p14:creationId xmlns:p14="http://schemas.microsoft.com/office/powerpoint/2010/main" val="30640689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 rotWithShape="1">
          <a:blip r:embed="rId2"/>
          <a:srcRect l="25703" t="76742" r="4892" b="15974"/>
          <a:stretch/>
        </p:blipFill>
        <p:spPr bwMode="auto">
          <a:xfrm>
            <a:off x="1755644" y="5862619"/>
            <a:ext cx="7244424" cy="700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2"/>
          <a:srcRect l="25911" t="49818" r="5047" b="42248"/>
          <a:stretch/>
        </p:blipFill>
        <p:spPr bwMode="auto">
          <a:xfrm>
            <a:off x="1755644" y="5126761"/>
            <a:ext cx="7244424" cy="6390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7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8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06</a:t>
            </a:r>
            <a:endParaRPr lang="ru-RU" sz="20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786951" y="1014669"/>
            <a:ext cx="10120094" cy="723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ОСНОВНОЙ ИНСТРУМЕНТАРИЙ ДЛЯ ЗАПОЛНЕНИЯ ФОРМ</a:t>
            </a:r>
          </a:p>
          <a:p>
            <a:pPr algn="ctr"/>
            <a:endParaRPr lang="ru-RU" sz="28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BAD86"/>
              </a:solidFill>
              <a:effectLst>
                <a:outerShdw dist="38100" dir="2700000" algn="bl" rotWithShape="0">
                  <a:srgbClr val="F79727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4"/>
          <a:srcRect t="8371" r="1603" b="60240"/>
          <a:stretch/>
        </p:blipFill>
        <p:spPr bwMode="auto">
          <a:xfrm>
            <a:off x="568831" y="2464266"/>
            <a:ext cx="10297596" cy="2452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A9EA76DD-CE79-4263-B0C6-D0B31FEEC89A}"/>
              </a:ext>
            </a:extLst>
          </p:cNvPr>
          <p:cNvSpPr txBox="1">
            <a:spLocks/>
          </p:cNvSpPr>
          <p:nvPr/>
        </p:nvSpPr>
        <p:spPr>
          <a:xfrm>
            <a:off x="48872" y="1369551"/>
            <a:ext cx="11419632" cy="723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Размещен на официальном сайте Белстата </a:t>
            </a:r>
            <a:r>
              <a:rPr lang="en-US" sz="2000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belstat.gov.by</a:t>
            </a:r>
            <a:r>
              <a:rPr lang="ru-RU" sz="2000" u="sng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во вкладке «Респондентам»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ru-RU" sz="200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rgbClr val="F79727"/>
                </a:outerShdw>
              </a:effectLst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7333862" y="2233283"/>
            <a:ext cx="2211354" cy="1638922"/>
          </a:xfrm>
          <a:prstGeom prst="straightConnector1">
            <a:avLst/>
          </a:prstGeom>
          <a:ln w="25400">
            <a:solidFill>
              <a:srgbClr val="C0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608057" y="4021492"/>
            <a:ext cx="1451610" cy="411480"/>
          </a:xfrm>
          <a:prstGeom prst="rect">
            <a:avLst/>
          </a:prstGeom>
          <a:noFill/>
          <a:ln w="25400"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09890" y="4423642"/>
            <a:ext cx="10297596" cy="465599"/>
          </a:xfrm>
          <a:prstGeom prst="rect">
            <a:avLst/>
          </a:prstGeom>
          <a:noFill/>
          <a:ln w="25400"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377856" y="5166125"/>
            <a:ext cx="3690643" cy="1398796"/>
          </a:xfrm>
          <a:prstGeom prst="rect">
            <a:avLst/>
          </a:prstGeom>
          <a:noFill/>
          <a:ln w="25400">
            <a:solidFill>
              <a:srgbClr val="C00000">
                <a:alpha val="6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077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Блок-схема: процесс 18"/>
          <p:cNvSpPr/>
          <p:nvPr/>
        </p:nvSpPr>
        <p:spPr>
          <a:xfrm>
            <a:off x="7625592" y="1868564"/>
            <a:ext cx="3330430" cy="3477875"/>
          </a:xfrm>
          <a:prstGeom prst="flowChartProcess">
            <a:avLst/>
          </a:prstGeom>
          <a:solidFill>
            <a:schemeClr val="bg1">
              <a:lumMod val="75000"/>
              <a:alpha val="5000"/>
            </a:schemeClr>
          </a:solidFill>
          <a:ln w="254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13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" t="15390" r="47971" b="13600"/>
          <a:stretch/>
        </p:blipFill>
        <p:spPr bwMode="auto">
          <a:xfrm>
            <a:off x="97312" y="918458"/>
            <a:ext cx="7016238" cy="5608176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8480" y="1868564"/>
            <a:ext cx="34646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Обратите внимание!</a:t>
            </a:r>
          </a:p>
          <a:p>
            <a:pPr algn="ctr"/>
            <a:endParaRPr lang="ru-RU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dirty="0">
                <a:latin typeface="Arial Narrow" panose="020B0606020202030204" pitchFamily="34" charset="0"/>
              </a:rPr>
              <a:t>Показатели в формах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12-торг </a:t>
            </a:r>
            <a:r>
              <a:rPr lang="ru-RU" sz="1400" dirty="0">
                <a:latin typeface="Arial Narrow" panose="020B0606020202030204" pitchFamily="34" charset="0"/>
              </a:rPr>
              <a:t>(товарооборот)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и </a:t>
            </a:r>
            <a:r>
              <a:rPr lang="ru-RU" sz="1400" dirty="0">
                <a:latin typeface="Arial Narrow" panose="020B0606020202030204" pitchFamily="34" charset="0"/>
              </a:rPr>
              <a:t>4-торг (продажа)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взаимосвязаны </a:t>
            </a:r>
          </a:p>
          <a:p>
            <a:pPr algn="ctr"/>
            <a:endParaRPr lang="ru-RU" dirty="0">
              <a:latin typeface="Arial Narrow" panose="020B0606020202030204" pitchFamily="34" charset="0"/>
            </a:endParaRPr>
          </a:p>
          <a:p>
            <a:pPr algn="ctr"/>
            <a:r>
              <a:rPr lang="ru-RU" sz="1400" dirty="0">
                <a:latin typeface="Arial Narrow" panose="020B0606020202030204" pitchFamily="34" charset="0"/>
              </a:rPr>
              <a:t>Отражаются </a:t>
            </a:r>
            <a:r>
              <a:rPr lang="ru-RU" sz="1400" b="1" dirty="0">
                <a:latin typeface="Arial Narrow" panose="020B0606020202030204" pitchFamily="34" charset="0"/>
              </a:rPr>
              <a:t>в тысячах рублей</a:t>
            </a:r>
            <a:r>
              <a:rPr lang="ru-RU" sz="1400" dirty="0">
                <a:latin typeface="Arial Narrow" panose="020B0606020202030204" pitchFamily="34" charset="0"/>
              </a:rPr>
              <a:t>,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с </a:t>
            </a:r>
            <a:r>
              <a:rPr lang="ru-RU" sz="1400" dirty="0">
                <a:latin typeface="Arial Narrow" panose="020B0606020202030204" pitchFamily="34" charset="0"/>
              </a:rPr>
              <a:t>одним знаком после запятой </a:t>
            </a:r>
          </a:p>
          <a:p>
            <a:pPr algn="ctr"/>
            <a:endParaRPr lang="ru-RU" sz="1400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Отражаются </a:t>
            </a:r>
            <a:r>
              <a:rPr lang="ru-RU" sz="1400" b="1" dirty="0">
                <a:latin typeface="Arial Narrow" panose="020B0606020202030204" pitchFamily="34" charset="0"/>
              </a:rPr>
              <a:t>в розничных ценах</a:t>
            </a:r>
            <a:r>
              <a:rPr lang="ru-RU" sz="1400" dirty="0">
                <a:latin typeface="Arial Narrow" panose="020B0606020202030204" pitchFamily="34" charset="0"/>
              </a:rPr>
              <a:t>, </a:t>
            </a:r>
            <a:r>
              <a:rPr lang="ru-RU" sz="1400" dirty="0" smtClean="0">
                <a:latin typeface="Arial Narrow" panose="020B0606020202030204" pitchFamily="34" charset="0"/>
              </a:rPr>
              <a:t/>
            </a:r>
            <a:br>
              <a:rPr lang="ru-RU" sz="1400" dirty="0" smtClean="0">
                <a:latin typeface="Arial Narrow" panose="020B0606020202030204" pitchFamily="34" charset="0"/>
              </a:rPr>
            </a:br>
            <a:r>
              <a:rPr lang="ru-RU" sz="1400" dirty="0" smtClean="0">
                <a:latin typeface="Arial Narrow" panose="020B0606020202030204" pitchFamily="34" charset="0"/>
              </a:rPr>
              <a:t>то </a:t>
            </a:r>
            <a:r>
              <a:rPr lang="ru-RU" sz="1400" dirty="0">
                <a:latin typeface="Arial Narrow" panose="020B0606020202030204" pitchFamily="34" charset="0"/>
              </a:rPr>
              <a:t>есть в ценах, по которым товары реализованы непосредственно </a:t>
            </a:r>
            <a:endParaRPr lang="ru-RU" sz="1400" dirty="0" smtClean="0">
              <a:latin typeface="Arial Narrow" panose="020B0606020202030204" pitchFamily="34" charset="0"/>
            </a:endParaRPr>
          </a:p>
          <a:p>
            <a:pPr algn="ctr"/>
            <a:r>
              <a:rPr lang="ru-RU" sz="1400" dirty="0" smtClean="0">
                <a:latin typeface="Arial Narrow" panose="020B0606020202030204" pitchFamily="34" charset="0"/>
              </a:rPr>
              <a:t>населению </a:t>
            </a:r>
            <a:endParaRPr lang="ru-RU" sz="1400" dirty="0"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868" y="918458"/>
            <a:ext cx="23439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u="sng" dirty="0" smtClean="0">
                <a:latin typeface="Arial Narrow" panose="020B0606020202030204" pitchFamily="34" charset="0"/>
                <a:cs typeface="Arial" panose="020B0604020202020204" pitchFamily="34" charset="0"/>
              </a:rPr>
              <a:t>12-торг </a:t>
            </a:r>
            <a:r>
              <a:rPr lang="ru-RU" sz="1600" b="1" i="1" u="sng" dirty="0">
                <a:latin typeface="Arial Narrow" panose="020B0606020202030204" pitchFamily="34" charset="0"/>
                <a:cs typeface="Arial" panose="020B0604020202020204" pitchFamily="34" charset="0"/>
              </a:rPr>
              <a:t>(товарооборот)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10806" y="4631878"/>
            <a:ext cx="16578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u="sng" dirty="0">
                <a:latin typeface="Arial Narrow" panose="020B0606020202030204" pitchFamily="34" charset="0"/>
                <a:cs typeface="Arial" panose="020B0604020202020204" pitchFamily="34" charset="0"/>
              </a:rPr>
              <a:t>4-торг (продажа)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97312" y="4428067"/>
            <a:ext cx="7016238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65661" y="2438683"/>
            <a:ext cx="11448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AC0000"/>
                </a:solidFill>
                <a:latin typeface="+mj-lt"/>
              </a:rPr>
              <a:t>(4-торг (продажа)</a:t>
            </a:r>
            <a:endParaRPr lang="ru-RU" sz="900" b="1" dirty="0">
              <a:solidFill>
                <a:srgbClr val="AC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20396" y="2722094"/>
            <a:ext cx="1138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AC0000"/>
                </a:solidFill>
                <a:latin typeface="+mj-lt"/>
              </a:rPr>
              <a:t>(4-торг (продажа)</a:t>
            </a:r>
            <a:endParaRPr lang="ru-RU" sz="900" b="1" dirty="0">
              <a:solidFill>
                <a:srgbClr val="AC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20396" y="3015782"/>
            <a:ext cx="11382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AC0000"/>
                </a:solidFill>
                <a:latin typeface="+mj-lt"/>
              </a:rPr>
              <a:t>(4-торг (продажа)</a:t>
            </a:r>
            <a:endParaRPr lang="ru-RU" sz="900" b="1" dirty="0">
              <a:solidFill>
                <a:srgbClr val="AC00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04597" y="3485056"/>
            <a:ext cx="1138238" cy="278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900" b="1" dirty="0" smtClean="0">
                <a:solidFill>
                  <a:srgbClr val="AC0000"/>
                </a:solidFill>
                <a:latin typeface="+mj-lt"/>
              </a:rPr>
              <a:t>(4-торг (продажа)</a:t>
            </a:r>
            <a:endParaRPr lang="ru-RU" sz="900" b="1" dirty="0">
              <a:solidFill>
                <a:srgbClr val="AC000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29232" y="5699031"/>
            <a:ext cx="14075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900" b="1" dirty="0" smtClean="0">
                <a:solidFill>
                  <a:srgbClr val="AC0000"/>
                </a:solidFill>
                <a:latin typeface="+mj-lt"/>
              </a:rPr>
              <a:t>(</a:t>
            </a:r>
            <a:r>
              <a:rPr lang="en-US" sz="900" b="1" dirty="0" smtClean="0">
                <a:solidFill>
                  <a:srgbClr val="AC0000"/>
                </a:solidFill>
                <a:latin typeface="+mj-lt"/>
              </a:rPr>
              <a:t>12</a:t>
            </a:r>
            <a:r>
              <a:rPr lang="ru-RU" sz="900" b="1" dirty="0" smtClean="0">
                <a:solidFill>
                  <a:srgbClr val="AC0000"/>
                </a:solidFill>
                <a:latin typeface="+mj-lt"/>
              </a:rPr>
              <a:t>-торг (товарооборот)</a:t>
            </a:r>
            <a:endParaRPr lang="ru-RU" sz="900" b="1" dirty="0">
              <a:solidFill>
                <a:srgbClr val="AC0000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29232" y="6001161"/>
            <a:ext cx="14075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AC0000"/>
                </a:solidFill>
                <a:latin typeface="+mj-lt"/>
              </a:rPr>
              <a:t>(</a:t>
            </a:r>
            <a:r>
              <a:rPr lang="en-US" sz="900" b="1" dirty="0" smtClean="0">
                <a:solidFill>
                  <a:srgbClr val="AC0000"/>
                </a:solidFill>
                <a:latin typeface="+mj-lt"/>
              </a:rPr>
              <a:t>12</a:t>
            </a:r>
            <a:r>
              <a:rPr lang="ru-RU" sz="900" b="1" dirty="0" smtClean="0">
                <a:solidFill>
                  <a:srgbClr val="AC0000"/>
                </a:solidFill>
                <a:latin typeface="+mj-lt"/>
              </a:rPr>
              <a:t>-торг (товарооборот)</a:t>
            </a:r>
            <a:endParaRPr lang="ru-RU" sz="900" b="1" dirty="0">
              <a:solidFill>
                <a:srgbClr val="AC0000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29232" y="6153561"/>
            <a:ext cx="14075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AC0000"/>
                </a:solidFill>
                <a:latin typeface="+mj-lt"/>
              </a:rPr>
              <a:t>(</a:t>
            </a:r>
            <a:r>
              <a:rPr lang="en-US" sz="900" b="1" dirty="0" smtClean="0">
                <a:solidFill>
                  <a:srgbClr val="AC0000"/>
                </a:solidFill>
                <a:latin typeface="+mj-lt"/>
              </a:rPr>
              <a:t>12</a:t>
            </a:r>
            <a:r>
              <a:rPr lang="ru-RU" sz="900" b="1" dirty="0" smtClean="0">
                <a:solidFill>
                  <a:srgbClr val="AC0000"/>
                </a:solidFill>
                <a:latin typeface="+mj-lt"/>
              </a:rPr>
              <a:t>-торг (товарооборот)</a:t>
            </a:r>
            <a:endParaRPr lang="ru-RU" sz="900" b="1" dirty="0">
              <a:solidFill>
                <a:srgbClr val="AC0000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29232" y="6295802"/>
            <a:ext cx="14075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AC0000"/>
                </a:solidFill>
                <a:latin typeface="+mj-lt"/>
              </a:rPr>
              <a:t>(</a:t>
            </a:r>
            <a:r>
              <a:rPr lang="en-US" sz="900" b="1" dirty="0" smtClean="0">
                <a:solidFill>
                  <a:srgbClr val="AC0000"/>
                </a:solidFill>
                <a:latin typeface="+mj-lt"/>
              </a:rPr>
              <a:t>12</a:t>
            </a:r>
            <a:r>
              <a:rPr lang="ru-RU" sz="900" b="1" dirty="0" smtClean="0">
                <a:solidFill>
                  <a:srgbClr val="AC0000"/>
                </a:solidFill>
                <a:latin typeface="+mj-lt"/>
              </a:rPr>
              <a:t>-торг (товарооборот)</a:t>
            </a:r>
            <a:endParaRPr lang="ru-RU" sz="900" b="1" dirty="0">
              <a:solidFill>
                <a:srgbClr val="AC0000"/>
              </a:solidFill>
              <a:latin typeface="+mj-lt"/>
            </a:endParaRPr>
          </a:p>
        </p:txBody>
      </p:sp>
      <p:sp>
        <p:nvSpPr>
          <p:cNvPr id="20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07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0122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" t="16400" r="48613" b="12400"/>
          <a:stretch/>
        </p:blipFill>
        <p:spPr bwMode="auto">
          <a:xfrm>
            <a:off x="4217670" y="876798"/>
            <a:ext cx="7075170" cy="582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5" t="21466" r="20850" b="23333"/>
          <a:stretch/>
        </p:blipFill>
        <p:spPr bwMode="auto">
          <a:xfrm>
            <a:off x="251460" y="1425270"/>
            <a:ext cx="3806190" cy="473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459" y="1962509"/>
            <a:ext cx="2767785" cy="163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51460" y="3614438"/>
            <a:ext cx="3052457" cy="176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51460" y="5190197"/>
            <a:ext cx="3052457" cy="1768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6" y="130628"/>
            <a:ext cx="552291" cy="569965"/>
          </a:xfrm>
          <a:prstGeom prst="rect">
            <a:avLst/>
          </a:prstGeom>
        </p:spPr>
      </p:pic>
      <p:sp>
        <p:nvSpPr>
          <p:cNvPr id="25" name="Заголовок 4"/>
          <p:cNvSpPr txBox="1">
            <a:spLocks/>
          </p:cNvSpPr>
          <p:nvPr/>
        </p:nvSpPr>
        <p:spPr>
          <a:xfrm>
            <a:off x="1195606" y="212512"/>
            <a:ext cx="5296634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Главное статистическое управление Витебской области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1834" y="863603"/>
            <a:ext cx="23439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u="sng" dirty="0" smtClean="0">
                <a:latin typeface="Arial Narrow" panose="020B0606020202030204" pitchFamily="34" charset="0"/>
                <a:cs typeface="Arial" panose="020B0604020202020204" pitchFamily="34" charset="0"/>
              </a:rPr>
              <a:t>12-торг </a:t>
            </a:r>
            <a:r>
              <a:rPr lang="ru-RU" sz="1600" b="1" i="1" u="sng" dirty="0">
                <a:latin typeface="Arial Narrow" panose="020B0606020202030204" pitchFamily="34" charset="0"/>
                <a:cs typeface="Arial" panose="020B0604020202020204" pitchFamily="34" charset="0"/>
              </a:rPr>
              <a:t>(товарооборот)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68738" y="4688505"/>
            <a:ext cx="16578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i="1" u="sng" dirty="0">
                <a:latin typeface="Arial Narrow" panose="020B0606020202030204" pitchFamily="34" charset="0"/>
                <a:cs typeface="Arial" panose="020B0604020202020204" pitchFamily="34" charset="0"/>
              </a:rPr>
              <a:t>4-торг (продажа)</a:t>
            </a: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11487612" y="322046"/>
            <a:ext cx="498522" cy="4710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  <a:ea typeface="Roboto Condensed" panose="02000000000000000000" pitchFamily="2" charset="0"/>
              </a:rPr>
              <a:t>08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2235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2518</TotalTime>
  <Words>581</Words>
  <Application>Microsoft Office PowerPoint</Application>
  <PresentationFormat>Произвольный</PresentationFormat>
  <Paragraphs>236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Капшукова Оксана Васильевна</cp:lastModifiedBy>
  <cp:revision>478</cp:revision>
  <cp:lastPrinted>2024-02-09T05:54:21Z</cp:lastPrinted>
  <dcterms:created xsi:type="dcterms:W3CDTF">2024-01-02T12:50:44Z</dcterms:created>
  <dcterms:modified xsi:type="dcterms:W3CDTF">2025-12-10T09:49:40Z</dcterms:modified>
</cp:coreProperties>
</file>