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30"/>
  </p:notesMasterIdLst>
  <p:sldIdLst>
    <p:sldId id="256" r:id="rId5"/>
    <p:sldId id="383" r:id="rId6"/>
    <p:sldId id="448" r:id="rId7"/>
    <p:sldId id="433" r:id="rId8"/>
    <p:sldId id="434" r:id="rId9"/>
    <p:sldId id="445" r:id="rId10"/>
    <p:sldId id="402" r:id="rId11"/>
    <p:sldId id="397" r:id="rId12"/>
    <p:sldId id="399" r:id="rId13"/>
    <p:sldId id="405" r:id="rId14"/>
    <p:sldId id="449" r:id="rId15"/>
    <p:sldId id="427" r:id="rId16"/>
    <p:sldId id="436" r:id="rId17"/>
    <p:sldId id="437" r:id="rId18"/>
    <p:sldId id="438" r:id="rId19"/>
    <p:sldId id="439" r:id="rId20"/>
    <p:sldId id="450" r:id="rId21"/>
    <p:sldId id="429" r:id="rId22"/>
    <p:sldId id="440" r:id="rId23"/>
    <p:sldId id="441" r:id="rId24"/>
    <p:sldId id="446" r:id="rId25"/>
    <p:sldId id="447" r:id="rId26"/>
    <p:sldId id="444" r:id="rId27"/>
    <p:sldId id="430" r:id="rId28"/>
    <p:sldId id="406" r:id="rId29"/>
  </p:sldIdLst>
  <p:sldSz cx="12192000" cy="6858000"/>
  <p:notesSz cx="6797675" cy="9928225"/>
  <p:embeddedFontLst>
    <p:embeddedFont>
      <p:font typeface="Roboto Condensed" panose="020B060402020202020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9"/>
    <a:srgbClr val="43BEB9"/>
    <a:srgbClr val="FEF9E6"/>
    <a:srgbClr val="C55A11"/>
    <a:srgbClr val="FFC000"/>
    <a:srgbClr val="CFE5D8"/>
    <a:srgbClr val="FEFED6"/>
    <a:srgbClr val="EADEB0"/>
    <a:srgbClr val="45B664"/>
    <a:srgbClr val="CF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392" autoAdjust="0"/>
  </p:normalViewPr>
  <p:slideViewPr>
    <p:cSldViewPr snapToGrid="0">
      <p:cViewPr>
        <p:scale>
          <a:sx n="100" d="100"/>
          <a:sy n="100" d="100"/>
        </p:scale>
        <p:origin x="-81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CCA0-7F4C-4EE4-B3B0-5BEB23319B67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8C01-9930-426E-8FD9-BB45408622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8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26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4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05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9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8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42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0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48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3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88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44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4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4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8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58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8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8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6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73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2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651" y="-34253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03888" y="2395352"/>
            <a:ext cx="9940512" cy="40766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О порядке </a:t>
            </a:r>
            <a:r>
              <a:rPr lang="ru-RU" sz="3200" b="1" spc="-20" dirty="0" smtClean="0">
                <a:solidFill>
                  <a:schemeClr val="bg1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составления </a:t>
            </a:r>
            <a:r>
              <a:rPr lang="en-US" sz="3200" b="1" spc="-20" dirty="0">
                <a:solidFill>
                  <a:schemeClr val="bg1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</a:br>
            <a:r>
              <a:rPr lang="ru-RU" sz="3200" b="1" spc="-20" dirty="0">
                <a:solidFill>
                  <a:schemeClr val="bg1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и представления</a:t>
            </a:r>
            <a: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формы государственной статистической отчетности </a:t>
            </a:r>
            <a:br>
              <a:rPr lang="ru-RU" sz="3200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</a:br>
            <a:r>
              <a:rPr lang="ru-RU" sz="3200" b="1" dirty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1-тур «Отчет об осуществлении </a:t>
            </a:r>
            <a:r>
              <a:rPr lang="en-US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туристической деятельности </a:t>
            </a:r>
            <a:b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и</a:t>
            </a:r>
            <a:r>
              <a:rPr lang="en-US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  <a:t>экскурсионного обслуживания»</a:t>
            </a:r>
            <a:br>
              <a:rPr lang="ru-RU" sz="3200" b="1" dirty="0" smtClean="0">
                <a:solidFill>
                  <a:schemeClr val="bg1"/>
                </a:solidFill>
                <a:latin typeface="Roboto Condensed" charset="0"/>
                <a:ea typeface="Roboto Condensed" charset="0"/>
              </a:rPr>
            </a:br>
            <a:endParaRPr lang="en-US" sz="3200" b="1" dirty="0">
              <a:solidFill>
                <a:schemeClr val="bg1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992" y="767943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</a:t>
            </a:r>
            <a:r>
              <a:rPr lang="ru-RU" sz="16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 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9F5B08EB-29A8-472F-954F-994F2490036F}"/>
              </a:ext>
            </a:extLst>
          </p:cNvPr>
          <p:cNvSpPr txBox="1">
            <a:spLocks/>
          </p:cNvSpPr>
          <p:nvPr/>
        </p:nvSpPr>
        <p:spPr>
          <a:xfrm>
            <a:off x="785992" y="1152042"/>
            <a:ext cx="60593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6775" y="1704976"/>
            <a:ext cx="10366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806" y="1346461"/>
            <a:ext cx="10404844" cy="46828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Законом Республики Беларусь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11.11.2021 г.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129-З «О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туризме»: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понятие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 включает две составляющие: комплекс туристических услуг и программу туристического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путешествия.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Пункт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статьи 1 предусматривает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понятия «комплекс туристических услуг»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 которым понимается сформированная туроператором совокупность двух и более туристических услуг, в обязательном порядке включающая одну из следующих услуг: по перевозке, размещению, экскурсионную услугу.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разделе II отражаются данные о турах, оказанных экскурсионных услугах, а также транспортных услугах, оказанных при организации туристической поездки, основной целью которой является покупка товаров.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графах 3 и 4 таблицы 2 отражается полная стоимость туров (экскурсионных услуг) согласно договору оказания туристических услуг (экскурсионных услуг), оплаченных как наличными денежными средствами, так и в безналичной форме, независимо от времени и места оплаты (как на территории Республики Беларусь, так и за ее пределами).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заключении договора оказания экскурсионных услуг численность обслуженных посетителей отражается в графе 1, стоимость экскурсионных услуг отражается в графе 3, при этом графа 5 таблицы 2 не заполняется.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1194AB09-5BF3-4100-A7AD-63D63DD7AC91}"/>
              </a:ext>
            </a:extLst>
          </p:cNvPr>
          <p:cNvSpPr txBox="1">
            <a:spLocks/>
          </p:cNvSpPr>
          <p:nvPr/>
        </p:nvSpPr>
        <p:spPr>
          <a:xfrm>
            <a:off x="1149887" y="1121296"/>
            <a:ext cx="9317832" cy="45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6775" y="1704976"/>
            <a:ext cx="10366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806" y="1346461"/>
            <a:ext cx="10404844" cy="46828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825" y="1571626"/>
            <a:ext cx="9372600" cy="35493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838325"/>
            <a:ext cx="1100137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отражения данных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 турах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сформированных туроператором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реализованных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турагентами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следует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руководствоваться: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пунктом 10 Указаний по заполнению формы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1-тур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согласно которому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отчете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турагента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отражаются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турам, реализованным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турагентом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непосредственно посетителям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либо организации, которая приобретает тур для своих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сотрудников; 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туроператоры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этом в отчете 1-тур отражают данные о турах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договорам, заключенным на оказание туристических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заказчиками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самостоятельно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 привлечения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турагентов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турах, реализованных индивидуальным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предпринимателям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</p:nvPr>
        </p:nvGraphicFramePr>
        <p:xfrm>
          <a:off x="838200" y="3895376"/>
          <a:ext cx="10515600" cy="211836"/>
        </p:xfrm>
        <a:graphic>
          <a:graphicData uri="http://schemas.openxmlformats.org/drawingml/2006/table">
            <a:tbl>
              <a:tblPr firstRow="1" firstCol="1" bandRow="1"/>
              <a:tblGrid>
                <a:gridCol w="2628900"/>
                <a:gridCol w="78867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135   =   90   &amp;&amp;   135   =   90   &amp;&amp;   0   =   0   &amp;&amp;   0   =   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" y="415610"/>
            <a:ext cx="552291" cy="569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4049" y="415610"/>
            <a:ext cx="45053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Главное статистическое управление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824" y="985575"/>
            <a:ext cx="104870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  <a:p>
            <a:pPr>
              <a:defRPr/>
            </a:pPr>
            <a:endParaRPr lang="ru-RU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949" y="2124076"/>
            <a:ext cx="10067925" cy="228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401" y="2124075"/>
            <a:ext cx="9890574" cy="895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150" y="3171825"/>
            <a:ext cx="10191750" cy="11715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976" y="4219575"/>
            <a:ext cx="9119049" cy="1485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150" y="3943350"/>
            <a:ext cx="10191750" cy="1485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8401" y="4343400"/>
            <a:ext cx="9890574" cy="194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"/>
          <a:stretch/>
        </p:blipFill>
        <p:spPr>
          <a:xfrm>
            <a:off x="1924047" y="1447953"/>
            <a:ext cx="7610477" cy="5172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49049" y="209550"/>
            <a:ext cx="666751" cy="7760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12</a:t>
            </a:r>
            <a:endParaRPr lang="ru-RU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22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</p:nvPr>
        </p:nvGraphicFramePr>
        <p:xfrm>
          <a:off x="838200" y="3895376"/>
          <a:ext cx="10515600" cy="211836"/>
        </p:xfrm>
        <a:graphic>
          <a:graphicData uri="http://schemas.openxmlformats.org/drawingml/2006/table">
            <a:tbl>
              <a:tblPr firstRow="1" firstCol="1" bandRow="1"/>
              <a:tblGrid>
                <a:gridCol w="2628900"/>
                <a:gridCol w="78867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135   =   90   &amp;&amp;   135   =   90   &amp;&amp;   0   =   0   &amp;&amp;   0   =   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" y="415610"/>
            <a:ext cx="552291" cy="569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4049" y="415610"/>
            <a:ext cx="45053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Главное статистическое управление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4426" y="844842"/>
            <a:ext cx="10810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949" y="2124076"/>
            <a:ext cx="10067925" cy="228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401" y="2124075"/>
            <a:ext cx="9890574" cy="8953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150" y="3171825"/>
            <a:ext cx="10191750" cy="11715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ru-RU" sz="29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976" y="4219575"/>
            <a:ext cx="9119049" cy="1485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150" y="3943350"/>
            <a:ext cx="10191750" cy="1485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8401" y="4343400"/>
            <a:ext cx="9890574" cy="1943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504100"/>
            <a:ext cx="8448675" cy="4878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6200" y="314325"/>
            <a:ext cx="419100" cy="5164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13</a:t>
            </a:r>
            <a:endParaRPr lang="ru-RU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83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34" y="1825625"/>
            <a:ext cx="6423731" cy="4351338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1" y="172218"/>
            <a:ext cx="4906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125361"/>
            <a:ext cx="552291" cy="569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706" y="933450"/>
            <a:ext cx="10604869" cy="4476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25250" y="295275"/>
            <a:ext cx="561975" cy="4000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0" y="295275"/>
            <a:ext cx="561975" cy="4000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5250" y="295275"/>
            <a:ext cx="438151" cy="5048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14</a:t>
            </a:r>
            <a:endParaRPr lang="ru-RU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/>
          <a:stretch/>
        </p:blipFill>
        <p:spPr>
          <a:xfrm>
            <a:off x="1823405" y="1304925"/>
            <a:ext cx="7756068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03" y="1825625"/>
            <a:ext cx="9037394" cy="435133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125361"/>
            <a:ext cx="552291" cy="56996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14313"/>
            <a:ext cx="49069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971550"/>
            <a:ext cx="10239375" cy="342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819834"/>
            <a:ext cx="10620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099" y="5448300"/>
            <a:ext cx="10163175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indent="457200" algn="just"/>
            <a: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Отражаются данные о стоимости туров и численности обслуженных иностранных посетителей </a:t>
            </a:r>
            <a:b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</a:br>
            <a: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на территории Республики Беларусь по турам, сформированным туроператорами Республики Беларусь </a:t>
            </a:r>
            <a:b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</a:br>
            <a: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и реализованным туроператорами и </a:t>
            </a:r>
            <a:r>
              <a:rPr lang="ru-RU" sz="1500" dirty="0" err="1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турагентами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 других стран.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1" y="1314450"/>
            <a:ext cx="9259592" cy="4363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49050" y="285750"/>
            <a:ext cx="581025" cy="5340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15</a:t>
            </a:r>
            <a:endParaRPr lang="ru-RU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06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93103"/>
            <a:ext cx="1091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0807" y="5791200"/>
            <a:ext cx="10662017" cy="8001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турист посещает несколько областей, то следует указать только одну область, где турист проводит больше времени.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экскурсант посещает несколько областей, то следует указать только одну область, в которой находится основное место, посещаемое экскурсантом, в соответствии с маршрутом тура по территории Республики Беларусь.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34" y="1184654"/>
            <a:ext cx="8597702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93103"/>
            <a:ext cx="10915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4" y="1323328"/>
            <a:ext cx="10781051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30000" y="322048"/>
            <a:ext cx="76200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Текст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436056" y="1759352"/>
            <a:ext cx="5687214" cy="44176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3" indent="0" algn="just">
              <a:spcBef>
                <a:spcPct val="0"/>
              </a:spcBef>
              <a:buFontTx/>
              <a:buNone/>
              <a:defRPr/>
            </a:pPr>
            <a:endParaRPr lang="ru-RU" altLang="ru-RU" sz="1600" kern="0" dirty="0">
              <a:solidFill>
                <a:srgbClr val="1D528D"/>
              </a:solidFill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kern="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" y="793103"/>
            <a:ext cx="11020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"/>
          <a:stretch/>
        </p:blipFill>
        <p:spPr>
          <a:xfrm>
            <a:off x="1690071" y="1324646"/>
            <a:ext cx="8519491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1010866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098" y="923925"/>
            <a:ext cx="10195452" cy="4953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6951" y="793103"/>
            <a:ext cx="1055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138" y="5600700"/>
            <a:ext cx="103899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Респонденты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применяющие упрощенную систему налогообложения и ведущие учет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книге учета доходов и расходов организаций, государственные лесохозяйственные учреждения, подчиненные Министерству лесного хозяйства, таблицу 6 раздела IV не заполняют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52616"/>
              </p:ext>
            </p:extLst>
          </p:nvPr>
        </p:nvGraphicFramePr>
        <p:xfrm>
          <a:off x="872677" y="2322508"/>
          <a:ext cx="5880548" cy="2338400"/>
        </p:xfrm>
        <a:graphic>
          <a:graphicData uri="http://schemas.openxmlformats.org/drawingml/2006/table">
            <a:tbl>
              <a:tblPr/>
              <a:tblGrid>
                <a:gridCol w="3318323"/>
                <a:gridCol w="1390650"/>
                <a:gridCol w="1171575"/>
              </a:tblGrid>
              <a:tr h="4377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Фактически, тысяч рублей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75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Выручка от оказания туристических услуг (за вычетом налогов и сборов, исчисляемых из выручки)……….……..………………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1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Себестоимость реализованных туристических услуг…………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58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Прибыль, убыток (-) от оказания туристических услуг     (строка 41 минус строка 42)………………….………………........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85138" y="1266888"/>
            <a:ext cx="10391774" cy="1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РАЗДЕЛ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IV</a:t>
            </a:r>
            <a:endParaRPr kumimoji="0" lang="en-US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ФИНАНСОВЫЕ И ЭКОНОМИЧЕСКИЕ ПОКАЗАТЕЛИ</a:t>
            </a:r>
            <a:endParaRPr kumimoji="0" lang="en-US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Таблица 6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Основные показатели финансовой деятельности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048500" y="1171575"/>
            <a:ext cx="4128412" cy="2057400"/>
          </a:xfrm>
          <a:prstGeom prst="wedgeRoundRectCallout">
            <a:avLst>
              <a:gd name="adj1" fmla="val -64670"/>
              <a:gd name="adj2" fmla="val 512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96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2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тражается выручка от оказания туристических услуг, учитываемая на субсчете счета бухгалтерского учета 90-1 «Выручка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x-none" sz="1200" b="1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от </a:t>
            </a:r>
            <a:r>
              <a:rPr lang="x-none" sz="12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реализации продукции, товаров, работ, услуг» за вычетом данных субсчетов 90-2 «Налог на добавленную стоимость, исчисляемый из выручки от реализации продукции, товаров, работ, услуг</a:t>
            </a:r>
            <a:r>
              <a:rPr lang="x-none" sz="1200" b="1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»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x-none" sz="1200" b="1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   </a:t>
            </a:r>
            <a:r>
              <a:rPr lang="x-none" sz="12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90-3 «Прочие налоги и сборы, исчисляемые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x-none" sz="1200" b="1" smtClean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из </a:t>
            </a:r>
            <a:r>
              <a:rPr lang="x-none" sz="12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выручки от реализации продукции, товаров, работ, услуг» в части туристических услуг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  <a:r>
              <a:rPr lang="x-none" sz="12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048500" y="3343275"/>
            <a:ext cx="4128412" cy="2114550"/>
          </a:xfrm>
          <a:prstGeom prst="wedgeRoundRectCallout">
            <a:avLst>
              <a:gd name="adj1" fmla="val -64670"/>
              <a:gd name="adj2" fmla="val -411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69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тражается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себестоимость реализованных туристических услуг, учитываемая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соответствующем субсчете счета бухгалтерского учета 90-4 «Себестоимость реализованной продукции, товаров, работ, услуг», а также на субсчете 90-5 «Управленческие расходы» в части условно-постоянных косвенных затрат, связанных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оказанием туристических услуг и списанных с кредита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счета 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26 «Общехозяйственные затраты»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12793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9363" y="993126"/>
            <a:ext cx="3875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БЛАКИИ </a:t>
            </a:r>
            <a:r>
              <a:rPr lang="ru-RU" sz="30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УКАЗАНИЯ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pic>
        <p:nvPicPr>
          <p:cNvPr id="16" name="Рисунок 6">
            <a:extLst>
              <a:ext uri="{FF2B5EF4-FFF2-40B4-BE49-F238E27FC236}">
                <a16:creationId xmlns="" xmlns:a16="http://schemas.microsoft.com/office/drawing/2014/main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3733"/>
            <a:ext cx="6630904" cy="307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6096000" y="700593"/>
            <a:ext cx="5301657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9363" y="3952875"/>
            <a:ext cx="4170587" cy="27040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Единый номер телефона  технической поддержки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(0212) </a:t>
            </a:r>
            <a:r>
              <a:rPr 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25 00 </a:t>
            </a:r>
            <a:r>
              <a:rPr lang="en-US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10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«</a:t>
            </a:r>
            <a:r>
              <a:rPr lang="ru-RU" altLang="ru-RU" sz="1200" b="1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Avest</a:t>
            </a: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» 8 (017) 388 03 19</a:t>
            </a:r>
            <a:r>
              <a:rPr lang="en-US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, </a:t>
            </a: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8 (029) 646 03 19</a:t>
            </a:r>
            <a:endParaRPr lang="en-US" altLang="ru-RU" sz="1200" b="1" kern="0" dirty="0">
              <a:solidFill>
                <a:srgbClr val="006969"/>
              </a:solidFill>
              <a:latin typeface="Roboto Condensed" panose="020B0604020202020204" charset="0"/>
              <a:ea typeface="Roboto Condensed" panose="020B0604020202020204" charset="0"/>
              <a:cs typeface="Calibri" pitchFamily="34" charset="0"/>
            </a:endParaRPr>
          </a:p>
          <a:p>
            <a:pPr algn="just">
              <a:lnSpc>
                <a:spcPts val="1500"/>
              </a:lnSpc>
              <a:defRPr/>
            </a:pP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en-US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с режимом работы</a:t>
            </a:r>
            <a:r>
              <a:rPr lang="en-US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«ЦИТ </a:t>
            </a:r>
            <a:r>
              <a:rPr lang="ru-RU" altLang="ru-RU" sz="1200" b="1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Белстата</a:t>
            </a:r>
            <a:r>
              <a:rPr lang="ru-RU" altLang="ru-RU" sz="1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». </a:t>
            </a:r>
          </a:p>
          <a:p>
            <a:pPr algn="just">
              <a:lnSpc>
                <a:spcPts val="1500"/>
              </a:lnSpc>
              <a:defRPr/>
            </a:pPr>
            <a:r>
              <a:rPr lang="ru-RU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en-US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200" kern="0" dirty="0" err="1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Белстата</a:t>
            </a:r>
            <a:r>
              <a:rPr lang="ru-RU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на электронный адрес</a:t>
            </a:r>
            <a:r>
              <a:rPr lang="en-US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br>
              <a:rPr lang="en-US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en-US" altLang="ru-RU" sz="1200" b="1" kern="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e-respondent@belstat.gov.by</a:t>
            </a:r>
            <a:r>
              <a:rPr lang="ru-RU" altLang="ru-RU" sz="1200" kern="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ru-RU" altLang="ru-RU" sz="1200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с изложением сути обращения, снимков экрана, отражающих проблему, и контактных данных для обратной связи.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75" y="793102"/>
            <a:ext cx="5609147" cy="25501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ru-RU" sz="25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Отчеты представляются посредством многофункционального </a:t>
            </a:r>
            <a:br>
              <a:rPr lang="ru-RU" sz="25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5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endParaRPr lang="ru-RU" sz="2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806" y="3190875"/>
            <a:ext cx="5193307" cy="3905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hlinkClick r:id="rId6"/>
              </a:rPr>
              <a:t>http</a:t>
            </a:r>
            <a:r>
              <a:rPr lang="ru-RU" sz="2000" b="1" u="sng" dirty="0">
                <a:solidFill>
                  <a:srgbClr val="7030A0"/>
                </a:solidFill>
                <a:hlinkClick r:id="rId6"/>
              </a:rPr>
              <a:t>://</a:t>
            </a:r>
            <a:r>
              <a:rPr lang="en-US" sz="2000" b="1" u="sng" dirty="0">
                <a:solidFill>
                  <a:srgbClr val="7030A0"/>
                </a:solidFill>
                <a:hlinkClick r:id="rId6"/>
              </a:rPr>
              <a:t>e</a:t>
            </a:r>
            <a:r>
              <a:rPr lang="ru-RU" sz="2000" b="1" u="sng" dirty="0">
                <a:solidFill>
                  <a:srgbClr val="7030A0"/>
                </a:solidFill>
                <a:hlinkClick r:id="rId6"/>
              </a:rPr>
              <a:t>-</a:t>
            </a:r>
            <a:r>
              <a:rPr lang="en-US" sz="2000" b="1" u="sng" dirty="0">
                <a:solidFill>
                  <a:srgbClr val="7030A0"/>
                </a:solidFill>
                <a:hlinkClick r:id="rId6"/>
              </a:rPr>
              <a:t>respondent</a:t>
            </a:r>
            <a:r>
              <a:rPr lang="ru-RU" sz="20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000" b="1" u="sng" dirty="0" err="1">
                <a:solidFill>
                  <a:srgbClr val="7030A0"/>
                </a:solidFill>
                <a:hlinkClick r:id="rId6"/>
              </a:rPr>
              <a:t>belstat</a:t>
            </a:r>
            <a:r>
              <a:rPr lang="ru-RU" sz="20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000" b="1" u="sng" dirty="0" err="1">
                <a:solidFill>
                  <a:srgbClr val="7030A0"/>
                </a:solidFill>
                <a:hlinkClick r:id="rId6"/>
              </a:rPr>
              <a:t>gov</a:t>
            </a:r>
            <a:r>
              <a:rPr lang="ru-RU" sz="20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000" b="1" u="sng" dirty="0">
                <a:solidFill>
                  <a:srgbClr val="7030A0"/>
                </a:solidFill>
                <a:hlinkClick r:id="rId6"/>
              </a:rPr>
              <a:t>by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7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098" y="793103"/>
            <a:ext cx="10195452" cy="4165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098" y="850253"/>
            <a:ext cx="1006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550" y="6143625"/>
            <a:ext cx="9229725" cy="4476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98613"/>
              </p:ext>
            </p:extLst>
          </p:nvPr>
        </p:nvGraphicFramePr>
        <p:xfrm>
          <a:off x="995934" y="1724024"/>
          <a:ext cx="10127335" cy="4643438"/>
        </p:xfrm>
        <a:graphic>
          <a:graphicData uri="http://schemas.openxmlformats.org/drawingml/2006/table">
            <a:tbl>
              <a:tblPr/>
              <a:tblGrid>
                <a:gridCol w="5661180"/>
                <a:gridCol w="992479"/>
                <a:gridCol w="3473676"/>
              </a:tblGrid>
              <a:tr h="2746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Код строки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Фактически, тысяч рублей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5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1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Сумма вознаграждений ……………………………………………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Разница между покупной </a:t>
                      </a:r>
                      <a:b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и продажной стоимостью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Расходы на услуги сторонних организаций, оказанные за пределами Республики Беларусь, произведенные при формировании тура, осуществлении экскурсионного обслуживания</a:t>
                      </a:r>
                      <a:r>
                        <a:rPr lang="ru-RU" sz="1000" baseline="30000" dirty="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………………………………………………...........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Расходы на услуги сторонних организаций, оказанные на территории Республики Беларусь, произведенные при формировании тура, осуществлении экскурсионного обслуживания</a:t>
                      </a: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 (сумма строк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1,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2,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7-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82)</a:t>
                      </a:r>
                      <a:r>
                        <a:rPr lang="ru-RU" sz="1000" baseline="30000"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.……………………...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22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 dirty="0">
                          <a:effectLst/>
                          <a:latin typeface="Times New Roman"/>
                          <a:ea typeface="Times New Roman"/>
                        </a:rPr>
                        <a:t>в том </a:t>
                      </a:r>
                      <a:r>
                        <a:rPr lang="uk-UA" sz="1000" dirty="0" err="1">
                          <a:effectLst/>
                          <a:latin typeface="Times New Roman"/>
                          <a:ea typeface="Times New Roman"/>
                        </a:rPr>
                        <a:t>числе</a:t>
                      </a:r>
                      <a:r>
                        <a:rPr lang="uk-UA" sz="1000" dirty="0">
                          <a:effectLst/>
                          <a:latin typeface="Times New Roman"/>
                          <a:ea typeface="Times New Roman"/>
                        </a:rPr>
                        <a:t> на: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573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размещение и проживание……………………...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.................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Стоимость питания, если она включена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/>
                      </a:r>
                      <a:b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в 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стоимость размещения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транспортное обслуживание ……………………………..........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22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из них на: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железнодорожный транспорт …………………...................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воздушный транспорт ……………………………………...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водный транспорт ……………………………………..........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автомобильный транспорт  ……………………...................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Расходы на аренду автобусов, легковых автомобилей, других транспортных средств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питание…………………………………………………………..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экскурсионное обслуживание …………………………………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медицинские и оздоровительные услуги ………………..........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спортивн</a:t>
                      </a: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е услуги ………………………………………..........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3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услуги по бронированию, визовой поддержке и оформлению поездки ……………………………………..........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3">
                <a:tc>
                  <a:txBody>
                    <a:bodyPr/>
                    <a:lstStyle/>
                    <a:p>
                      <a:pPr marL="180340" algn="just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другие услуги, используемые при производстве тура, осуществлении экскурсионного обслуживания ……………...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Услуги в области искусства, развлечений, отдыха, телекоммуникационные услуги, прочие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177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3098" y="1209675"/>
            <a:ext cx="10060171" cy="619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ru-RU" sz="1200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Таблица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экономические показатели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793103"/>
            <a:ext cx="10325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9906000" cy="36480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1447799"/>
            <a:ext cx="10048875" cy="4429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2543175"/>
            <a:ext cx="7877175" cy="382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2" y="1066186"/>
            <a:ext cx="10119173" cy="562989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2400300" y="2143126"/>
            <a:ext cx="1438275" cy="28093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5295901" y="4589524"/>
            <a:ext cx="2952749" cy="1087375"/>
          </a:xfrm>
          <a:prstGeom prst="wedgeEllipseCallout">
            <a:avLst>
              <a:gd name="adj1" fmla="val -110296"/>
              <a:gd name="adj2" fmla="val -239826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7350" y="4607048"/>
            <a:ext cx="2609850" cy="10873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Обязательно анализировать! Возможны ошибки!</a:t>
            </a:r>
          </a:p>
        </p:txBody>
      </p:sp>
    </p:spTree>
    <p:extLst>
      <p:ext uri="{BB962C8B-B14F-4D97-AF65-F5344CB8AC3E}">
        <p14:creationId xmlns:p14="http://schemas.microsoft.com/office/powerpoint/2010/main" val="13533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098" y="776581"/>
            <a:ext cx="10325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9906000" cy="36480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1447799"/>
            <a:ext cx="10048875" cy="4429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2543175"/>
            <a:ext cx="7877175" cy="3829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4589524"/>
            <a:ext cx="2609850" cy="10873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ru-RU" sz="15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094637"/>
            <a:ext cx="10668000" cy="54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13952" y="962362"/>
            <a:ext cx="8499676" cy="5379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ru-RU" sz="32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Критерии оценки степени риска</a:t>
            </a:r>
            <a:endParaRPr lang="ru-RU" altLang="ru-RU" sz="3000" b="1" dirty="0">
              <a:solidFill>
                <a:srgbClr val="006969"/>
              </a:solidFill>
              <a:latin typeface="Arial" charset="0"/>
            </a:endParaRPr>
          </a:p>
        </p:txBody>
      </p:sp>
      <p:pic>
        <p:nvPicPr>
          <p:cNvPr id="14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7" y="1500348"/>
            <a:ext cx="4925249" cy="519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436056" y="1759352"/>
            <a:ext cx="5687214" cy="44176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3" indent="0" algn="just">
              <a:spcBef>
                <a:spcPct val="0"/>
              </a:spcBef>
              <a:buFontTx/>
              <a:buNone/>
              <a:defRPr/>
            </a:pPr>
            <a:endParaRPr lang="ru-RU" altLang="ru-RU" sz="1600" kern="0" dirty="0">
              <a:solidFill>
                <a:srgbClr val="1D528D"/>
              </a:solidFill>
              <a:cs typeface="Arial" charset="0"/>
            </a:endParaRPr>
          </a:p>
          <a:p>
            <a:pPr marL="0" lvl="3" indent="0" algn="just">
              <a:spcBef>
                <a:spcPct val="0"/>
              </a:spcBef>
              <a:buFontTx/>
              <a:buNone/>
              <a:defRPr/>
            </a:pPr>
            <a:r>
              <a:rPr lang="ru-RU" altLang="ru-RU" sz="2500" kern="0" dirty="0" smtClean="0">
                <a:cs typeface="Arial" charset="0"/>
              </a:rPr>
              <a:t>Во исполнение пункта 14 Указа </a:t>
            </a:r>
            <a:br>
              <a:rPr lang="ru-RU" altLang="ru-RU" sz="2500" kern="0" dirty="0" smtClean="0">
                <a:cs typeface="Arial" charset="0"/>
              </a:rPr>
            </a:br>
            <a:r>
              <a:rPr lang="ru-RU" altLang="ru-RU" sz="2500" kern="0" dirty="0" smtClean="0">
                <a:cs typeface="Arial" charset="0"/>
              </a:rPr>
              <a:t>Президента Республики Беларусь</a:t>
            </a:r>
            <a:br>
              <a:rPr lang="ru-RU" altLang="ru-RU" sz="2500" kern="0" dirty="0" smtClean="0">
                <a:cs typeface="Arial" charset="0"/>
              </a:rPr>
            </a:br>
            <a:r>
              <a:rPr lang="ru-RU" altLang="ru-RU" sz="2500" kern="0" dirty="0" smtClean="0">
                <a:cs typeface="Arial" charset="0"/>
              </a:rPr>
              <a:t>от 16 октября 2017 г. № 376 «О мерах </a:t>
            </a:r>
            <a:br>
              <a:rPr lang="ru-RU" altLang="ru-RU" sz="2500" kern="0" dirty="0" smtClean="0">
                <a:cs typeface="Arial" charset="0"/>
              </a:rPr>
            </a:br>
            <a:r>
              <a:rPr lang="ru-RU" altLang="ru-RU" sz="2500" kern="0" dirty="0" smtClean="0">
                <a:cs typeface="Arial" charset="0"/>
              </a:rPr>
              <a:t>по совершенствованию контрольной (надзорной) деятельности» приказом Национального статистического комитета Республики Беларусь </a:t>
            </a:r>
          </a:p>
          <a:p>
            <a:pPr marL="0" lvl="3" indent="0" algn="just">
              <a:spcBef>
                <a:spcPct val="0"/>
              </a:spcBef>
              <a:buFontTx/>
              <a:buNone/>
              <a:defRPr/>
            </a:pPr>
            <a:r>
              <a:rPr lang="ru-RU" altLang="ru-RU" sz="2500" kern="0" dirty="0" smtClean="0">
                <a:cs typeface="Arial" charset="0"/>
              </a:rPr>
              <a:t>от 15 февраля 2018 г. утверждены</a:t>
            </a:r>
            <a:r>
              <a:rPr lang="ru-RU" altLang="ru-RU" sz="2500" kern="0" dirty="0" smtClean="0">
                <a:solidFill>
                  <a:srgbClr val="1D528D"/>
                </a:solidFill>
                <a:cs typeface="Arial" charset="0"/>
              </a:rPr>
              <a:t> </a:t>
            </a:r>
            <a:r>
              <a:rPr lang="ru-RU" altLang="ru-RU" sz="2500" u="sng" kern="0" dirty="0" smtClean="0">
                <a:solidFill>
                  <a:srgbClr val="FF0000"/>
                </a:solidFill>
                <a:cs typeface="Arial" charset="0"/>
              </a:rPr>
              <a:t>критерии оценки степени риска</a:t>
            </a:r>
            <a:r>
              <a:rPr lang="ru-RU" altLang="ru-RU" sz="2500" kern="0" dirty="0" smtClean="0">
                <a:solidFill>
                  <a:srgbClr val="1D528D"/>
                </a:solidFill>
                <a:cs typeface="Arial" charset="0"/>
              </a:rPr>
              <a:t> </a:t>
            </a:r>
            <a:r>
              <a:rPr lang="ru-RU" altLang="ru-RU" sz="2500" kern="0" dirty="0" smtClean="0">
                <a:cs typeface="Arial" charset="0"/>
              </a:rPr>
              <a:t>для отбора проверяемых субъектов при проведении выборочной проверки.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793103"/>
            <a:ext cx="8499676" cy="537986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ru-RU" sz="3200" b="1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Критерии оценки степени риска</a:t>
            </a:r>
            <a:endParaRPr lang="ru-RU" altLang="ru-RU" sz="3000" b="1" dirty="0">
              <a:solidFill>
                <a:srgbClr val="006969"/>
              </a:solidFill>
              <a:latin typeface="Arial" charset="0"/>
            </a:endParaRPr>
          </a:p>
        </p:txBody>
      </p:sp>
      <p:sp>
        <p:nvSpPr>
          <p:cNvPr id="11" name="Текст 12"/>
          <p:cNvSpPr txBox="1">
            <a:spLocks/>
          </p:cNvSpPr>
          <p:nvPr/>
        </p:nvSpPr>
        <p:spPr bwMode="auto">
          <a:xfrm>
            <a:off x="81023" y="1287906"/>
            <a:ext cx="11285315" cy="7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6969"/>
                </a:solidFill>
                <a:latin typeface="Arial" charset="0"/>
                <a:ea typeface="Calibri" pitchFamily="34" charset="0"/>
                <a:cs typeface="Arial" charset="0"/>
              </a:rPr>
              <a:t>Общие </a:t>
            </a:r>
            <a:r>
              <a:rPr lang="ru-RU" altLang="ru-RU" sz="1600" b="1" u="sng" dirty="0">
                <a:solidFill>
                  <a:srgbClr val="006969"/>
                </a:solidFill>
                <a:latin typeface="Arial" charset="0"/>
                <a:ea typeface="Calibri" pitchFamily="34" charset="0"/>
                <a:cs typeface="Arial" charset="0"/>
              </a:rPr>
              <a:t>для всех форм</a:t>
            </a:r>
            <a:r>
              <a:rPr lang="ru-RU" altLang="ru-RU" sz="1600" b="1" dirty="0">
                <a:solidFill>
                  <a:srgbClr val="006969"/>
                </a:solidFill>
                <a:latin typeface="Arial" charset="0"/>
                <a:ea typeface="Calibri" pitchFamily="34" charset="0"/>
                <a:cs typeface="Arial" charset="0"/>
              </a:rPr>
              <a:t> государственной статистической отчетности критерии оценки степени риска для отбора проверяемых субъектов при проведении выборочной проверки: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 b="1" dirty="0">
              <a:solidFill>
                <a:srgbClr val="006969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8" y="1857465"/>
            <a:ext cx="10508292" cy="339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1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10808" y="2320453"/>
            <a:ext cx="10508293" cy="42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ts val="1500"/>
              </a:lnSpc>
              <a:defRPr/>
            </a:pPr>
            <a:r>
              <a:rPr lang="ru-RU" altLang="ru-RU" sz="1500" b="0" dirty="0" smtClean="0">
                <a:ea typeface="Calibri" pitchFamily="34" charset="0"/>
                <a:cs typeface="Arial" charset="0"/>
              </a:rPr>
              <a:t>*</a:t>
            </a:r>
            <a:r>
              <a:rPr lang="ru-RU" altLang="ru-RU" sz="1500" b="0" dirty="0" smtClean="0">
                <a:latin typeface="Roboto Condensed" charset="0"/>
                <a:ea typeface="Roboto Condensed" charset="0"/>
                <a:cs typeface="Arial" charset="0"/>
              </a:rPr>
              <a:t>При повторном применении критериев 1.1 и 1.2 по соответствующей форме государственной статистической отчетности за соответствующий отчетный период по каждому факту начисляется по 0,1 балла.</a:t>
            </a:r>
          </a:p>
          <a:p>
            <a:pPr algn="just">
              <a:lnSpc>
                <a:spcPts val="1500"/>
              </a:lnSpc>
              <a:defRPr/>
            </a:pPr>
            <a:r>
              <a:rPr lang="ru-RU" altLang="ru-RU" sz="1500" b="0" dirty="0" smtClean="0">
                <a:latin typeface="Roboto Condensed" charset="0"/>
                <a:ea typeface="Roboto Condensed" charset="0"/>
                <a:cs typeface="Arial" charset="0"/>
              </a:rPr>
              <a:t>**При втором и последующем применении критериев 1.3 и 1.4 по соответствующей форме государственной статистической отчетности за соответствующий отчетный период по каждому факту начисляется по 0,1 балла.</a:t>
            </a:r>
          </a:p>
          <a:p>
            <a:pPr algn="ctr">
              <a:lnSpc>
                <a:spcPts val="1700"/>
              </a:lnSpc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>
              <a:lnSpc>
                <a:spcPts val="1700"/>
              </a:lnSpc>
              <a:defRPr/>
            </a:pPr>
            <a:endParaRPr lang="ru-RU" altLang="ru-RU" sz="1500" dirty="0" smtClean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defRPr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6" y="0"/>
            <a:ext cx="12197136" cy="42291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011243-C351-4F59-9920-F57BF214E4F2}"/>
              </a:ext>
            </a:extLst>
          </p:cNvPr>
          <p:cNvSpPr/>
          <p:nvPr/>
        </p:nvSpPr>
        <p:spPr>
          <a:xfrm>
            <a:off x="2626834" y="486004"/>
            <a:ext cx="81935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   По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вопросам заполнения формы </a:t>
            </a: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1-тур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можно обращаться в отдел </a:t>
            </a: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статистики ТЭК и услуг Главного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статистического управления </a:t>
            </a: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5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5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по телефону:</a:t>
            </a:r>
            <a:endParaRPr lang="ru-RU" sz="25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43 69 7</a:t>
            </a:r>
            <a:r>
              <a:rPr lang="en-US" sz="2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rgbClr val="4472C4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1139" y="2745529"/>
            <a:ext cx="1544677" cy="35962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9886" y="4238624"/>
            <a:ext cx="3334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</a:t>
            </a:r>
            <a:r>
              <a:rPr lang="ru-RU" sz="2200" b="1" kern="0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статистического комитета </a:t>
            </a:r>
            <a:r>
              <a:rPr lang="ru-RU" sz="22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2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200" b="1" kern="0" dirty="0" smtClean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sz="2200" b="1" u="sng" dirty="0" smtClean="0">
                <a:solidFill>
                  <a:srgbClr val="573D77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http</a:t>
            </a:r>
            <a:r>
              <a:rPr lang="en-US" sz="2200" b="1" u="sng" dirty="0">
                <a:solidFill>
                  <a:srgbClr val="573D77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  <a:sym typeface="Wingdings" pitchFamily="2" charset="2"/>
              </a:rPr>
              <a:t>//</a:t>
            </a:r>
            <a:r>
              <a:rPr lang="en-US" sz="2200" b="1" u="sng" dirty="0" smtClean="0">
                <a:solidFill>
                  <a:srgbClr val="573D77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  <a:sym typeface="Wingdings" pitchFamily="2" charset="2"/>
              </a:rPr>
              <a:t>www.belstat.gov.by</a:t>
            </a:r>
            <a:endParaRPr lang="en-US" sz="2200" b="1" u="sng" dirty="0">
              <a:solidFill>
                <a:srgbClr val="573D77"/>
              </a:solidFill>
              <a:latin typeface="Roboto Condensed" panose="020B0604020202020204" charset="0"/>
              <a:ea typeface="Roboto Condensed" panose="020B060402020202020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9363" y="993126"/>
            <a:ext cx="3875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Roboto Condensed" panose="020B0604020202020204" charset="0"/>
                <a:ea typeface="Roboto Condensed" panose="020B0604020202020204" charset="0"/>
                <a:cs typeface="Calibri" pitchFamily="34" charset="0"/>
              </a:rPr>
              <a:t>БЛАНКИ И УКАЗАНИЯ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B0604020202020204" charset="0"/>
                <a:ea typeface="Roboto Condensed" panose="020B0604020202020204" charset="0"/>
              </a:rPr>
              <a:t>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" y="802571"/>
            <a:ext cx="6766819" cy="344552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648074" y="793101"/>
            <a:ext cx="733425" cy="37701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00401" y="3769464"/>
            <a:ext cx="1285415" cy="195263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1015" r="3466" b="3703"/>
          <a:stretch/>
        </p:blipFill>
        <p:spPr>
          <a:xfrm>
            <a:off x="5704114" y="3105151"/>
            <a:ext cx="5640162" cy="355282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572125" y="4448175"/>
            <a:ext cx="5772151" cy="838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86952" y="2364957"/>
            <a:ext cx="10212759" cy="401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952500" y="651139"/>
            <a:ext cx="10047211" cy="9567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ts val="1920"/>
              </a:lnSpc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b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(постановление </a:t>
            </a:r>
            <a:r>
              <a:rPr lang="ru-RU" sz="1600" i="1" dirty="0" err="1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Белстата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 от </a:t>
            </a:r>
            <a:r>
              <a:rPr lang="en-US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29 августа </a:t>
            </a:r>
            <a:r>
              <a:rPr lang="de-DE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201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6</a:t>
            </a:r>
            <a:r>
              <a:rPr lang="de-DE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 г. №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119</a:t>
            </a:r>
            <a:r>
              <a:rPr lang="en-US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с учетом изменений, </a:t>
            </a:r>
            <a:b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</a:b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внесенных постановлением </a:t>
            </a:r>
            <a:r>
              <a:rPr lang="ru-RU" sz="1600" i="1" dirty="0" err="1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Белстата</a:t>
            </a:r>
            <a:r>
              <a:rPr lang="ru-RU" sz="1600" i="1" dirty="0" smtClean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 от 18.07.2025 г. № 48</a:t>
            </a:r>
            <a:r>
              <a:rPr lang="be-BY" sz="1600" i="1" dirty="0">
                <a:solidFill>
                  <a:schemeClr val="tx2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)</a:t>
            </a:r>
            <a:r>
              <a:rPr lang="ru-RU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93" y="1419168"/>
            <a:ext cx="5765619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6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918431" y="1553379"/>
            <a:ext cx="10098437" cy="51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alt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62438" y="1347141"/>
            <a:ext cx="3457576" cy="101917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96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Condensed" panose="020B0604020202020204" charset="0"/>
                <a:cs typeface="Arial" panose="020B0604020202020204" pitchFamily="34" charset="0"/>
              </a:rPr>
              <a:t>Респонденты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90875" y="2708920"/>
            <a:ext cx="9153548" cy="144016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696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Юридические лица, 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обособленные подразделения юридических лиц, имеющие отдельный баланс, осуществляющие туристическую деятельность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4247" y="4467227"/>
            <a:ext cx="10373958" cy="171451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696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 2025 год отчет представляется в электронном виде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b="1" u="sng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января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2026 г</a:t>
            </a:r>
            <a:r>
              <a:rPr lang="ru-RU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26 </a:t>
            </a:r>
            <a:r>
              <a:rPr lang="ru-RU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января 2026 г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225" y="700594"/>
            <a:ext cx="9597643" cy="1852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793103"/>
            <a:ext cx="112172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5800724" y="2366316"/>
            <a:ext cx="484632" cy="342604"/>
          </a:xfrm>
          <a:prstGeom prst="downArrow">
            <a:avLst/>
          </a:prstGeom>
          <a:solidFill>
            <a:srgbClr val="006969"/>
          </a:solidFill>
          <a:ln>
            <a:solidFill>
              <a:srgbClr val="00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" y="130629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4"/>
            <a:ext cx="564805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</a:t>
            </a:r>
          </a:p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Витебской 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8"/>
            <a:ext cx="498523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918429" y="1724139"/>
            <a:ext cx="10098437" cy="51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F0000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altLang="ru-RU" sz="1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639" y="834509"/>
            <a:ext cx="10302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sz="20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9301" r="-31" b="4778"/>
          <a:stretch/>
        </p:blipFill>
        <p:spPr>
          <a:xfrm>
            <a:off x="1497771" y="1129242"/>
            <a:ext cx="8939756" cy="356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4810124"/>
            <a:ext cx="10026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По строке 61 раздела I «Общие сведения» указывается вид деятельности, которая осуществлялась респондентом в отчетном году: туристическая деятельность (коды 1-3) или экскурсионное обслуживание (код 4). В случае если респондентом в отчетном периоде кроме туристической деятельности также осуществлялось экскурсионное обслуживание,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строке 61 раздела I «Общие сведения» указываются коды 1-3.».</a:t>
            </a:r>
          </a:p>
        </p:txBody>
      </p:sp>
    </p:spTree>
    <p:extLst>
      <p:ext uri="{BB962C8B-B14F-4D97-AF65-F5344CB8AC3E}">
        <p14:creationId xmlns:p14="http://schemas.microsoft.com/office/powerpoint/2010/main" val="31240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276225"/>
            <a:ext cx="498522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</a:p>
          <a:p>
            <a:endParaRPr lang="ru-RU" sz="1800" b="1" dirty="0" smtClean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21750" y="784634"/>
            <a:ext cx="11186952" cy="4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 осуществлении </a:t>
            </a: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туристической деятельности </a:t>
            </a:r>
            <a:r>
              <a:rPr lang="ru-RU" sz="2000" b="1" u="sng" dirty="0" smtClean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экскурсионного обслуживания»</a:t>
            </a:r>
            <a:endParaRPr lang="ru-RU" sz="20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598E4F7A-981C-43D5-8544-94AD455132FD}"/>
              </a:ext>
            </a:extLst>
          </p:cNvPr>
          <p:cNvSpPr txBox="1">
            <a:spLocks/>
          </p:cNvSpPr>
          <p:nvPr/>
        </p:nvSpPr>
        <p:spPr>
          <a:xfrm>
            <a:off x="786951" y="1630299"/>
            <a:ext cx="9801542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795E7ECB-11BF-481D-98E6-6F2AED8A4C7B}"/>
              </a:ext>
            </a:extLst>
          </p:cNvPr>
          <p:cNvSpPr txBox="1">
            <a:spLocks/>
          </p:cNvSpPr>
          <p:nvPr/>
        </p:nvSpPr>
        <p:spPr>
          <a:xfrm>
            <a:off x="2494720" y="1244600"/>
            <a:ext cx="5525667" cy="521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9549" y="3890131"/>
            <a:ext cx="599537" cy="128643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0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788" y="1226652"/>
            <a:ext cx="242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 smtClean="0">
                <a:ln w="11430"/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Обратите внимание!</a:t>
            </a:r>
            <a:endParaRPr lang="ru-RU" sz="2000" b="1" dirty="0">
              <a:solidFill>
                <a:srgbClr val="C0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425" y="2295525"/>
            <a:ext cx="8239125" cy="39243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23" y="1629937"/>
            <a:ext cx="7904397" cy="32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887" y="5176565"/>
            <a:ext cx="10158815" cy="13290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37" y="5010149"/>
            <a:ext cx="10052578" cy="14954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туров и отдельных туристических услуг, оплаченных в иностранной валюте иностранными гражданами (кроме иностранных граждан, постоянно проживающих на территории Республики Беларусь), пересчитывается в белорусские рубли по официальному курсу Национального банка Республики Беларусь, установленному на момент оплаты указанных услуг.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Стоимость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туров и отдельных туристических услуг, оплаченных в иностранной валюте гражданами Республики Беларусь за пределами территории Республики Беларусь, пересчитывается в белорусские рубли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официальному курсу Национального банка Республики Беларусь, установленному на дату первого дня тура.</a:t>
            </a:r>
          </a:p>
          <a:p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6FCF652-3671-4B74-A5F2-9CF2A8D6F14A}"/>
              </a:ext>
            </a:extLst>
          </p:cNvPr>
          <p:cNvSpPr>
            <a:spLocks/>
          </p:cNvSpPr>
          <p:nvPr/>
        </p:nvSpPr>
        <p:spPr bwMode="black">
          <a:xfrm>
            <a:off x="162994" y="1265114"/>
            <a:ext cx="11060008" cy="56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b="1" i="1" u="sng" dirty="0">
              <a:solidFill>
                <a:schemeClr val="accent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68862" y="805148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" b="1"/>
          <a:stretch/>
        </p:blipFill>
        <p:spPr>
          <a:xfrm>
            <a:off x="1613870" y="1265114"/>
            <a:ext cx="8495974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18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8008BB2-DB81-41F0-9278-6FD7AAD48E78}"/>
              </a:ext>
            </a:extLst>
          </p:cNvPr>
          <p:cNvSpPr>
            <a:spLocks/>
          </p:cNvSpPr>
          <p:nvPr/>
        </p:nvSpPr>
        <p:spPr bwMode="black">
          <a:xfrm>
            <a:off x="65817" y="985650"/>
            <a:ext cx="11639550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86CD815-FE0A-4DFA-A684-00A3EC6AC99E}"/>
              </a:ext>
            </a:extLst>
          </p:cNvPr>
          <p:cNvSpPr>
            <a:spLocks/>
          </p:cNvSpPr>
          <p:nvPr/>
        </p:nvSpPr>
        <p:spPr bwMode="black">
          <a:xfrm>
            <a:off x="2304314" y="1748598"/>
            <a:ext cx="7030919" cy="4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500" b="1" u="sng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1149887" y="180082"/>
            <a:ext cx="421798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статистическое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управление Витебской </a:t>
            </a: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7EC81B9B-4581-4836-A525-140643E1C8A8}"/>
              </a:ext>
            </a:extLst>
          </p:cNvPr>
          <p:cNvSpPr>
            <a:spLocks/>
          </p:cNvSpPr>
          <p:nvPr/>
        </p:nvSpPr>
        <p:spPr bwMode="black">
          <a:xfrm>
            <a:off x="154379" y="661329"/>
            <a:ext cx="11078588" cy="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u="sng" dirty="0">
                <a:solidFill>
                  <a:srgbClr val="00696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1-тур «Отчет об осуществлении туристической деятельности и экскурсионного обслуживания»</a:t>
            </a:r>
            <a:endParaRPr lang="ru-RU" sz="2400" b="1" u="sng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3" y="1579417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802</Words>
  <Application>Microsoft Office PowerPoint</Application>
  <PresentationFormat>Произвольный</PresentationFormat>
  <Paragraphs>220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Roboto Condensed</vt:lpstr>
      <vt:lpstr>Wingdings</vt:lpstr>
      <vt:lpstr>Trebuchet MS</vt:lpstr>
      <vt:lpstr>Times New Roman</vt:lpstr>
      <vt:lpstr>Tahoma</vt:lpstr>
      <vt:lpstr>Calibri</vt:lpstr>
      <vt:lpstr>Calibri Light</vt:lpstr>
      <vt:lpstr>Тема Office</vt:lpstr>
      <vt:lpstr>1_Тема Office</vt:lpstr>
      <vt:lpstr>6_Тема Office</vt:lpstr>
      <vt:lpstr>8_Тема Office</vt:lpstr>
      <vt:lpstr>О порядке составления  и представления формы государственной статистической отчетности  1-тур «Отчет об осуществлении  туристической деятельности  и экскурсионного обслуживания» </vt:lpstr>
      <vt:lpstr>Презентация PowerPoint</vt:lpstr>
      <vt:lpstr>Презентация PowerPoint</vt:lpstr>
      <vt:lpstr>1-тур «Отчет об осуществлении туристической деятельности и экскурсионного обслуживания» (постановление Белстата от  29 августа 2016 г. № 119 с учетом изменений,  внесенных постановлением Белстата от 18.07.2025 г. № 48)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 степени риска</vt:lpstr>
      <vt:lpstr>Критерии оценки степени риска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Маркович Оксана Николаевна</cp:lastModifiedBy>
  <cp:revision>579</cp:revision>
  <cp:lastPrinted>2025-12-03T09:22:54Z</cp:lastPrinted>
  <dcterms:created xsi:type="dcterms:W3CDTF">2024-01-02T12:50:44Z</dcterms:created>
  <dcterms:modified xsi:type="dcterms:W3CDTF">2025-12-22T09:28:30Z</dcterms:modified>
</cp:coreProperties>
</file>