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0" r:id="rId4"/>
    <p:sldId id="271" r:id="rId5"/>
    <p:sldId id="257" r:id="rId6"/>
    <p:sldId id="268" r:id="rId7"/>
    <p:sldId id="272" r:id="rId8"/>
    <p:sldId id="275" r:id="rId9"/>
    <p:sldId id="276" r:id="rId10"/>
    <p:sldId id="277" r:id="rId11"/>
    <p:sldId id="278" r:id="rId12"/>
    <p:sldId id="262" r:id="rId13"/>
  </p:sldIdLst>
  <p:sldSz cx="12192000" cy="6858000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723"/>
    <a:srgbClr val="339966"/>
    <a:srgbClr val="9966FF"/>
    <a:srgbClr val="9999FF"/>
    <a:srgbClr val="00808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>
        <p:scale>
          <a:sx n="110" d="100"/>
          <a:sy n="110" d="100"/>
        </p:scale>
        <p:origin x="-4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1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6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9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5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0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7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7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2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5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F0C-2B34-4052-856D-C123AC89062E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60651" cy="741148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64032" y="3665278"/>
            <a:ext cx="8754688" cy="133898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Методологические комментарии</a:t>
            </a:r>
            <a:br>
              <a:rPr lang="ru-RU" sz="24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 заполнению государственной статистической отчетности</a:t>
            </a:r>
            <a:br>
              <a:rPr lang="ru-RU" sz="24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 форме 4-ф</a:t>
            </a:r>
            <a:r>
              <a:rPr lang="en-US" sz="240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40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</a:t>
            </a:r>
            <a:r>
              <a:rPr lang="ru-RU" sz="2400" dirty="0" err="1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инвест</a:t>
            </a:r>
            <a:r>
              <a:rPr lang="ru-RU" sz="24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  <a:br>
              <a:rPr lang="ru-RU" sz="24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«Отчет об </a:t>
            </a:r>
            <a:r>
              <a:rPr lang="ru-RU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инвестициях в Республику Беларусь из-за рубежа</a:t>
            </a:r>
            <a:br>
              <a:rPr lang="ru-RU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 инвестициях из Республики Беларусь за рубеж</a:t>
            </a:r>
            <a:r>
              <a:rPr lang="ru-RU" sz="24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»</a:t>
            </a:r>
            <a:endParaRPr lang="ru-RU" sz="24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785992" y="767943"/>
            <a:ext cx="605930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40" y="3325092"/>
            <a:ext cx="1417673" cy="1463039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3864033" y="3234687"/>
            <a:ext cx="331610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spc="3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15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13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04421" y="5363343"/>
            <a:ext cx="10763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85723"/>
                </a:solidFill>
              </a:rPr>
              <a:t>Данные в графах таблицы 3  «Дивиденды от прямых инвестиций из-за рубежа», таблицы 5 «Доходы от инвестиций за рубеж», таблицы 6 «Дивиденды от прямых инвестиций за рубеж» отражаются по такой же методологии.</a:t>
            </a:r>
            <a:endParaRPr lang="ru-RU" dirty="0">
              <a:solidFill>
                <a:srgbClr val="385723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j-cs"/>
            </a:endParaRPr>
          </a:p>
        </p:txBody>
      </p:sp>
      <p:pic>
        <p:nvPicPr>
          <p:cNvPr id="19" name="Рисунок 18"/>
          <p:cNvPicPr/>
          <p:nvPr/>
        </p:nvPicPr>
        <p:blipFill rotWithShape="1">
          <a:blip r:embed="rId4"/>
          <a:srcRect l="24107" t="34048" r="8930" b="44524"/>
          <a:stretch/>
        </p:blipFill>
        <p:spPr bwMode="auto">
          <a:xfrm>
            <a:off x="510806" y="2860069"/>
            <a:ext cx="10436115" cy="22295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800755" y="1591783"/>
            <a:ext cx="1344707" cy="2899842"/>
            <a:chOff x="5538445" y="1662108"/>
            <a:chExt cx="1344707" cy="2899842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5538445" y="1662108"/>
              <a:ext cx="1344707" cy="1794523"/>
              <a:chOff x="5538445" y="1662108"/>
              <a:chExt cx="1344707" cy="1794523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5619237" y="1662108"/>
                <a:ext cx="1178708" cy="1113230"/>
              </a:xfrm>
              <a:prstGeom prst="rect">
                <a:avLst/>
              </a:prstGeom>
              <a:noFill/>
              <a:ln w="28575">
                <a:solidFill>
                  <a:srgbClr val="99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538445" y="1831469"/>
                <a:ext cx="1344707" cy="543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ru-RU" sz="1400" dirty="0" smtClean="0"/>
                  <a:t> </a:t>
                </a:r>
                <a:r>
                  <a:rPr lang="ru-RU" sz="1400" dirty="0"/>
                  <a:t>данные </a:t>
                </a:r>
                <a:r>
                  <a:rPr lang="ru-RU" sz="1400" dirty="0" smtClean="0"/>
                  <a:t>с </a:t>
                </a:r>
                <a:r>
                  <a:rPr lang="ru-RU" sz="1400" dirty="0"/>
                  <a:t>учетом налога </a:t>
                </a:r>
                <a:r>
                  <a:rPr lang="ru-RU" sz="1400" dirty="0" smtClean="0"/>
                  <a:t> </a:t>
                </a:r>
                <a:endParaRPr lang="ru-RU" sz="1400" b="1" dirty="0" smtClean="0">
                  <a:solidFill>
                    <a:srgbClr val="385723"/>
                  </a:solidFill>
                </a:endParaRPr>
              </a:p>
            </p:txBody>
          </p:sp>
          <p:cxnSp>
            <p:nvCxnSpPr>
              <p:cNvPr id="15" name="Прямая со стрелкой 14"/>
              <p:cNvCxnSpPr>
                <a:stCxn id="13" idx="0"/>
              </p:cNvCxnSpPr>
              <p:nvPr/>
            </p:nvCxnSpPr>
            <p:spPr>
              <a:xfrm flipV="1">
                <a:off x="6233971" y="2817275"/>
                <a:ext cx="0" cy="639356"/>
              </a:xfrm>
              <a:prstGeom prst="straightConnector1">
                <a:avLst/>
              </a:prstGeom>
              <a:ln w="19050">
                <a:solidFill>
                  <a:srgbClr val="9966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Прямоугольник 12"/>
            <p:cNvSpPr/>
            <p:nvPr/>
          </p:nvSpPr>
          <p:spPr>
            <a:xfrm>
              <a:off x="5598524" y="3456631"/>
              <a:ext cx="1270894" cy="1105319"/>
            </a:xfrm>
            <a:prstGeom prst="rect">
              <a:avLst/>
            </a:prstGeom>
            <a:noFill/>
            <a:ln w="28575"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7199375" y="1591783"/>
            <a:ext cx="3625208" cy="2899842"/>
            <a:chOff x="6945926" y="1662108"/>
            <a:chExt cx="3625208" cy="2899842"/>
          </a:xfrm>
        </p:grpSpPr>
        <p:sp>
          <p:nvSpPr>
            <p:cNvPr id="23" name="TextBox 22"/>
            <p:cNvSpPr txBox="1"/>
            <p:nvPr/>
          </p:nvSpPr>
          <p:spPr>
            <a:xfrm>
              <a:off x="7150689" y="1944341"/>
              <a:ext cx="330574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1400" dirty="0" smtClean="0"/>
                <a:t> данные </a:t>
              </a:r>
            </a:p>
            <a:p>
              <a:pPr algn="ctr">
                <a:lnSpc>
                  <a:spcPts val="1800"/>
                </a:lnSpc>
              </a:pPr>
              <a:r>
                <a:rPr lang="ru-RU" sz="1400" dirty="0"/>
                <a:t>б</a:t>
              </a:r>
              <a:r>
                <a:rPr lang="ru-RU" sz="1400" dirty="0" smtClean="0"/>
                <a:t>ез учета налога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945926" y="3456631"/>
              <a:ext cx="3625208" cy="1105319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 flipV="1">
              <a:off x="8651899" y="2793598"/>
              <a:ext cx="0" cy="635402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Прямоугольник 20"/>
            <p:cNvSpPr/>
            <p:nvPr/>
          </p:nvSpPr>
          <p:spPr>
            <a:xfrm>
              <a:off x="7121562" y="1662108"/>
              <a:ext cx="3334869" cy="1113230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02076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11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89224" y="1057146"/>
            <a:ext cx="4753312" cy="66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Вид представления</a:t>
            </a:r>
            <a:endParaRPr lang="ru-RU" sz="30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153266" y="1655921"/>
            <a:ext cx="6329943" cy="160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500" dirty="0"/>
              <a:t>Отчет представляется в виде электронного </a:t>
            </a:r>
            <a:r>
              <a:rPr lang="ru-RU" sz="1500" dirty="0" smtClean="0"/>
              <a:t>документа с </a:t>
            </a:r>
            <a:r>
              <a:rPr lang="ru-RU" sz="1500" dirty="0"/>
              <a:t>использованием специализированного программного обеспечение многофункционального веб-портала ЕИСГС «Электронный респондент онлайн</a:t>
            </a:r>
            <a:r>
              <a:rPr lang="ru-RU" sz="1500" dirty="0" smtClean="0"/>
              <a:t>».</a:t>
            </a:r>
          </a:p>
          <a:p>
            <a:pPr marL="0" indent="0">
              <a:buNone/>
            </a:pPr>
            <a:endParaRPr lang="en-US" sz="1500" dirty="0">
              <a:latin typeface="Roboto Condensed"/>
              <a:ea typeface="Roboto Condensed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Сайт </a:t>
            </a:r>
            <a:r>
              <a:rPr lang="ru-RU" sz="1500" dirty="0" smtClean="0"/>
              <a:t>веб-портала: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 smtClean="0">
                <a:solidFill>
                  <a:srgbClr val="008080"/>
                </a:solidFill>
                <a:latin typeface="Roboto Condensed"/>
                <a:ea typeface="Roboto Condensed" panose="02000000000000000000" pitchFamily="2" charset="0"/>
              </a:rPr>
              <a:t>http</a:t>
            </a:r>
            <a:r>
              <a:rPr lang="ru-RU" sz="1500" dirty="0" smtClean="0">
                <a:solidFill>
                  <a:srgbClr val="00808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:</a:t>
            </a:r>
            <a:r>
              <a:rPr lang="en-US" sz="1500" dirty="0" smtClean="0">
                <a:solidFill>
                  <a:srgbClr val="008080"/>
                </a:solidFill>
                <a:latin typeface="Roboto Condensed"/>
                <a:ea typeface="Roboto Condensed" panose="02000000000000000000" pitchFamily="2" charset="0"/>
              </a:rPr>
              <a:t>//e-respondent.belstat.gov.by</a:t>
            </a:r>
            <a:endParaRPr lang="ru-RU" sz="1500" dirty="0">
              <a:solidFill>
                <a:srgbClr val="00808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buNone/>
            </a:pPr>
            <a:endParaRPr lang="ru-RU" sz="15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buNone/>
            </a:pPr>
            <a:endParaRPr lang="ru-RU" sz="15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buNone/>
            </a:pPr>
            <a:endParaRPr lang="ru-RU" sz="15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buNone/>
            </a:pPr>
            <a:endParaRPr lang="ru-RU" sz="1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buNone/>
            </a:pPr>
            <a:endParaRPr lang="ru-RU" sz="15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22874" y="2318397"/>
            <a:ext cx="581889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1500" dirty="0" smtClean="0"/>
              <a:t>При отправке </a:t>
            </a:r>
            <a:r>
              <a:rPr lang="ru-RU" sz="1500" dirty="0"/>
              <a:t>государственной статистической отчетности необходимо проверить </a:t>
            </a:r>
            <a:r>
              <a:rPr lang="ru-RU" sz="1500" dirty="0" smtClean="0"/>
              <a:t>протоколы рекомендательных контролей </a:t>
            </a:r>
            <a:br>
              <a:rPr lang="ru-RU" sz="1500" dirty="0" smtClean="0"/>
            </a:br>
            <a:r>
              <a:rPr lang="ru-RU" sz="1500" dirty="0" smtClean="0"/>
              <a:t>и </a:t>
            </a:r>
            <a:r>
              <a:rPr lang="ru-RU" sz="1500" dirty="0"/>
              <a:t>дать </a:t>
            </a:r>
            <a:r>
              <a:rPr lang="ru-RU" sz="1500" dirty="0" smtClean="0"/>
              <a:t>по ним письменное пояснение </a:t>
            </a:r>
            <a:r>
              <a:rPr lang="ru-RU" sz="1500" dirty="0"/>
              <a:t>в комментариях.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80066" y="3597570"/>
            <a:ext cx="63031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1500" dirty="0"/>
              <a:t>В соответствии с </a:t>
            </a:r>
            <a:r>
              <a:rPr lang="ru-RU" sz="1500" dirty="0" smtClean="0"/>
              <a:t>п.1.9 ст.10 Закона </a:t>
            </a:r>
            <a:r>
              <a:rPr lang="ru-RU" sz="1500" dirty="0"/>
              <a:t>Республики Беларусь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«</a:t>
            </a:r>
            <a:r>
              <a:rPr lang="ru-RU" sz="1500" dirty="0"/>
              <a:t>О государственной статистике» органы государственной статистики имеют право требовать и получать от респондента необходимые разъяснения, документы (их копии) и иные материалы при организации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и </a:t>
            </a:r>
            <a:r>
              <a:rPr lang="ru-RU" sz="1500" dirty="0"/>
              <a:t>проведении государственных статистических наблюдений, формировании официальной статистической информации и (или) в случае выявления искажений в данных государственной статистической отчетности.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437512" y="5129707"/>
            <a:ext cx="594935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1500" dirty="0"/>
              <a:t>За нарушение порядка представления государственной статистической отчетности (представление искаженных данных</a:t>
            </a:r>
            <a:r>
              <a:rPr lang="ru-RU" sz="1500" dirty="0" smtClean="0"/>
              <a:t>, </a:t>
            </a:r>
            <a:r>
              <a:rPr lang="ru-RU" sz="1500" dirty="0"/>
              <a:t>несвоевременное представление государственной статистической отчетности или </a:t>
            </a:r>
            <a:r>
              <a:rPr lang="ru-RU" sz="1500" dirty="0" smtClean="0"/>
              <a:t>непредставление) </a:t>
            </a:r>
            <a:r>
              <a:rPr lang="ru-RU" sz="1500" dirty="0"/>
              <a:t>статьей 24.12 КоАП РБ предусмотрена административная </a:t>
            </a:r>
            <a:r>
              <a:rPr lang="ru-RU" sz="1500" dirty="0" smtClean="0"/>
              <a:t>ответственность </a:t>
            </a:r>
            <a:r>
              <a:rPr lang="ru-RU" sz="1500" dirty="0"/>
              <a:t>(наложение штрафа в размере от </a:t>
            </a:r>
            <a:r>
              <a:rPr lang="ru-RU" sz="1500" dirty="0" smtClean="0"/>
              <a:t>10 до 30 базовых величин).</a:t>
            </a:r>
            <a:endParaRPr lang="ru-RU" sz="15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252614" y="2170187"/>
            <a:ext cx="270260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339966"/>
                  </a:solidFill>
                </a:ln>
                <a:solidFill>
                  <a:srgbClr val="008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dirty="0">
              <a:ln w="11430">
                <a:solidFill>
                  <a:srgbClr val="339966"/>
                </a:solidFill>
              </a:ln>
              <a:solidFill>
                <a:srgbClr val="008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6694097" y="1643593"/>
            <a:ext cx="3340666" cy="66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Внимание</a:t>
            </a:r>
            <a:endParaRPr lang="ru-RU" sz="30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7117803" y="4732774"/>
            <a:ext cx="3340666" cy="49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Ответственность</a:t>
            </a:r>
            <a:endParaRPr lang="ru-RU" sz="30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139866" y="1557366"/>
            <a:ext cx="6554231" cy="1638512"/>
            <a:chOff x="139866" y="1557366"/>
            <a:chExt cx="6554231" cy="1638512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139867" y="3195878"/>
              <a:ext cx="5027390" cy="0"/>
            </a:xfrm>
            <a:prstGeom prst="line">
              <a:avLst/>
            </a:prstGeom>
            <a:ln w="12700" cap="rnd">
              <a:solidFill>
                <a:srgbClr val="B4BBCA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Группа 39"/>
            <p:cNvGrpSpPr/>
            <p:nvPr/>
          </p:nvGrpSpPr>
          <p:grpSpPr>
            <a:xfrm>
              <a:off x="139866" y="1557366"/>
              <a:ext cx="6554231" cy="1638512"/>
              <a:chOff x="139866" y="1557366"/>
              <a:chExt cx="6554231" cy="1638512"/>
            </a:xfrm>
          </p:grpSpPr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139866" y="1557366"/>
                <a:ext cx="6554231" cy="0"/>
              </a:xfrm>
              <a:prstGeom prst="line">
                <a:avLst/>
              </a:prstGeom>
              <a:ln w="12700" cap="rnd">
                <a:solidFill>
                  <a:srgbClr val="B4BBCA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139867" y="1557366"/>
                <a:ext cx="0" cy="1638512"/>
              </a:xfrm>
              <a:prstGeom prst="line">
                <a:avLst/>
              </a:prstGeom>
              <a:ln w="12700" cap="rnd">
                <a:solidFill>
                  <a:srgbClr val="B4BBCA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5167257" y="2137790"/>
                <a:ext cx="1526840" cy="0"/>
              </a:xfrm>
              <a:prstGeom prst="line">
                <a:avLst/>
              </a:prstGeom>
              <a:ln w="12700" cap="rnd">
                <a:solidFill>
                  <a:srgbClr val="B4BBC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6694097" y="1557366"/>
                <a:ext cx="0" cy="580424"/>
              </a:xfrm>
              <a:prstGeom prst="line">
                <a:avLst/>
              </a:prstGeom>
              <a:ln w="12700" cap="rnd">
                <a:solidFill>
                  <a:srgbClr val="B4BBCA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Прямоугольник 44"/>
          <p:cNvSpPr/>
          <p:nvPr/>
        </p:nvSpPr>
        <p:spPr>
          <a:xfrm>
            <a:off x="5167258" y="2137790"/>
            <a:ext cx="6219606" cy="1177577"/>
          </a:xfrm>
          <a:prstGeom prst="rect">
            <a:avLst/>
          </a:prstGeom>
          <a:noFill/>
          <a:ln w="12700">
            <a:solidFill>
              <a:srgbClr val="B4BBCA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153263" y="3517707"/>
            <a:ext cx="6554233" cy="1914052"/>
            <a:chOff x="139866" y="1557366"/>
            <a:chExt cx="6554233" cy="1638512"/>
          </a:xfrm>
        </p:grpSpPr>
        <p:cxnSp>
          <p:nvCxnSpPr>
            <p:cNvPr id="47" name="Прямая соединительная линия 46"/>
            <p:cNvCxnSpPr/>
            <p:nvPr/>
          </p:nvCxnSpPr>
          <p:spPr>
            <a:xfrm>
              <a:off x="139867" y="3195878"/>
              <a:ext cx="4984318" cy="0"/>
            </a:xfrm>
            <a:prstGeom prst="line">
              <a:avLst/>
            </a:prstGeom>
            <a:ln w="12700">
              <a:solidFill>
                <a:srgbClr val="B4BBCA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Группа 47"/>
            <p:cNvGrpSpPr/>
            <p:nvPr/>
          </p:nvGrpSpPr>
          <p:grpSpPr>
            <a:xfrm>
              <a:off x="139866" y="1557366"/>
              <a:ext cx="6554233" cy="1638512"/>
              <a:chOff x="139866" y="1557366"/>
              <a:chExt cx="6554233" cy="1638512"/>
            </a:xfrm>
          </p:grpSpPr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139866" y="1557366"/>
                <a:ext cx="6554231" cy="0"/>
              </a:xfrm>
              <a:prstGeom prst="line">
                <a:avLst/>
              </a:prstGeom>
              <a:ln w="12700">
                <a:solidFill>
                  <a:srgbClr val="B4BBCA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139867" y="1557366"/>
                <a:ext cx="0" cy="1638512"/>
              </a:xfrm>
              <a:prstGeom prst="line">
                <a:avLst/>
              </a:prstGeom>
              <a:ln w="12700">
                <a:solidFill>
                  <a:srgbClr val="B4BBCA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>
                <a:off x="6694097" y="1557366"/>
                <a:ext cx="2" cy="1379942"/>
              </a:xfrm>
              <a:prstGeom prst="line">
                <a:avLst/>
              </a:prstGeom>
              <a:ln w="12700">
                <a:solidFill>
                  <a:srgbClr val="B4BBCA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Прямоугольник 51"/>
          <p:cNvSpPr/>
          <p:nvPr/>
        </p:nvSpPr>
        <p:spPr>
          <a:xfrm>
            <a:off x="5137582" y="5118652"/>
            <a:ext cx="6249284" cy="1371599"/>
          </a:xfrm>
          <a:prstGeom prst="rect">
            <a:avLst/>
          </a:prstGeom>
          <a:noFill/>
          <a:ln w="12700">
            <a:solidFill>
              <a:srgbClr val="B4BBCA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840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0"/>
            <a:ext cx="12197136" cy="42291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4067111" y="4331427"/>
            <a:ext cx="5838723" cy="471055"/>
            <a:chOff x="3317811" y="4369527"/>
            <a:chExt cx="5838723" cy="471055"/>
          </a:xfrm>
        </p:grpSpPr>
        <p:sp>
          <p:nvSpPr>
            <p:cNvPr id="6" name="Заголовок 4"/>
            <p:cNvSpPr txBox="1">
              <a:spLocks/>
            </p:cNvSpPr>
            <p:nvPr/>
          </p:nvSpPr>
          <p:spPr>
            <a:xfrm>
              <a:off x="3508476" y="4369527"/>
              <a:ext cx="5648058" cy="47105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Главное статистическое управление Витебской области</a:t>
              </a:r>
              <a:endPara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7811" y="4450062"/>
              <a:ext cx="241574" cy="265842"/>
            </a:xfrm>
            <a:prstGeom prst="rect">
              <a:avLst/>
            </a:prstGeom>
          </p:spPr>
        </p:pic>
      </p:grpSp>
      <p:sp>
        <p:nvSpPr>
          <p:cNvPr id="8" name="Заголовок 4"/>
          <p:cNvSpPr txBox="1">
            <a:spLocks/>
          </p:cNvSpPr>
          <p:nvPr/>
        </p:nvSpPr>
        <p:spPr>
          <a:xfrm>
            <a:off x="3502098" y="5258527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210015, </a:t>
            </a: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г. </a:t>
            </a: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Витебск, ул. Ленина 10а</a:t>
            </a:r>
            <a:endParaRPr lang="ru-RU" sz="15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3502098" y="6074777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fin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vitebsk@belstat.gov.by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4067110" y="904353"/>
            <a:ext cx="5961145" cy="18991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 возникающим вопросам </a:t>
            </a:r>
            <a:r>
              <a:rPr lang="ru-RU" sz="2100" dirty="0" smtClean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 </a:t>
            </a:r>
            <a:r>
              <a:rPr lang="ru-RU" sz="2100" dirty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форме </a:t>
            </a:r>
            <a:r>
              <a:rPr lang="ru-RU" sz="2100" dirty="0" smtClean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4-ф</a:t>
            </a:r>
            <a:r>
              <a:rPr lang="en-US" sz="2100" dirty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100" dirty="0" smtClean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</a:t>
            </a:r>
            <a:r>
              <a:rPr lang="ru-RU" sz="2100" dirty="0" err="1" smtClean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инвест</a:t>
            </a:r>
            <a:r>
              <a:rPr lang="ru-RU" sz="2100" dirty="0" smtClean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dirty="0" smtClean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</a:t>
            </a:r>
            <a:r>
              <a:rPr lang="ru-RU" sz="2100" dirty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Отчет </a:t>
            </a:r>
            <a:r>
              <a:rPr lang="ru-RU" sz="2100" dirty="0" smtClean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 инвестициях в Республику Беларусь из-за рубежа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dirty="0" smtClean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 инвестициях из Республики Беларусь за рубеж»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dirty="0" smtClean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нами можно связаться по телефонам</a:t>
            </a:r>
            <a:r>
              <a:rPr lang="ru-RU" sz="2000" dirty="0" smtClean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("/>
            </a:pPr>
            <a:r>
              <a:rPr lang="ru-RU" sz="2000" dirty="0" smtClean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8 (0212) 43-69-64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("/>
            </a:pPr>
            <a:r>
              <a:rPr lang="ru-RU" sz="2000" dirty="0" smtClean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000" dirty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 (0212) </a:t>
            </a:r>
            <a:r>
              <a:rPr lang="ru-RU" sz="2000" dirty="0" smtClean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43-69-65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87354" y="3079113"/>
            <a:ext cx="51986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 smtClean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Техническая поддержка:</a:t>
            </a:r>
          </a:p>
          <a:p>
            <a:r>
              <a:rPr lang="ru-RU" dirty="0" smtClean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dirty="0" smtClean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Wingdings"/>
              </a:rPr>
              <a:t> </a:t>
            </a:r>
            <a:r>
              <a:rPr lang="ru-RU" dirty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 (0212) </a:t>
            </a:r>
            <a:r>
              <a:rPr lang="ru-RU" dirty="0" smtClean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Wingdings"/>
              </a:rPr>
              <a:t>25</a:t>
            </a:r>
            <a:r>
              <a:rPr lang="ru-RU" dirty="0" smtClean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-00-10</a:t>
            </a:r>
          </a:p>
          <a:p>
            <a:pPr>
              <a:spcBef>
                <a:spcPts val="1200"/>
              </a:spcBef>
            </a:pPr>
            <a:endParaRPr lang="ru-RU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47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90" y="0"/>
            <a:ext cx="12232572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234752" y="933060"/>
            <a:ext cx="9144000" cy="66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Материалы для составления и представления формы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806752" y="1874961"/>
            <a:ext cx="4951446" cy="4291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38572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</a:t>
            </a:r>
            <a:endParaRPr lang="ru-RU" sz="2000" dirty="0">
              <a:solidFill>
                <a:srgbClr val="385723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38572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ПРЕДСТАВЛЕНИЯ</a:t>
            </a:r>
          </a:p>
          <a:p>
            <a:pPr marL="0" indent="0">
              <a:buNone/>
            </a:pPr>
            <a:endParaRPr lang="ru-RU" sz="20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buNone/>
            </a:pPr>
            <a:endParaRPr lang="ru-RU" sz="2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38572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БЛАНК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38572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 УКАЗАНИЯ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38572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 заполнению формы</a:t>
            </a:r>
          </a:p>
          <a:p>
            <a:pPr marL="0" indent="0">
              <a:buNone/>
            </a:pPr>
            <a:endParaRPr lang="ru-RU" sz="20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buNone/>
            </a:pPr>
            <a:endParaRPr lang="ru-RU" sz="2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buNone/>
            </a:pPr>
            <a:endParaRPr lang="ru-RU" sz="20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buNone/>
            </a:pPr>
            <a:endParaRPr lang="ru-RU" sz="20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buNone/>
            </a:pPr>
            <a:endParaRPr lang="ru-RU" sz="20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977812" y="2287271"/>
            <a:ext cx="4951446" cy="3878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510806" y="1874973"/>
            <a:ext cx="4951446" cy="3878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Сайт Национального статистического комитета Республики Беларусь </a:t>
            </a:r>
            <a:r>
              <a:rPr lang="en-US" sz="2000" dirty="0">
                <a:solidFill>
                  <a:srgbClr val="00808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www.belstat.gov.by </a:t>
            </a:r>
            <a:r>
              <a:rPr lang="ru-RU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РЕСПОНДЕНТАМ </a:t>
            </a:r>
            <a:r>
              <a:rPr lang="ru-RU" sz="2000" dirty="0" smtClean="0">
                <a:latin typeface="Roboto Condensed" panose="02000000000000000000" pitchFamily="2" charset="0"/>
                <a:ea typeface="Roboto Condensed" panose="02000000000000000000" pitchFamily="2" charset="0"/>
                <a:sym typeface="Symbol"/>
              </a:rPr>
              <a:t> Бланки форм… </a:t>
            </a:r>
          </a:p>
          <a:p>
            <a:pPr>
              <a:buFont typeface="Symbol" pitchFamily="18" charset="2"/>
              <a:buChar char="®"/>
            </a:pPr>
            <a:r>
              <a:rPr lang="ru-RU" sz="2000" dirty="0" smtClean="0">
                <a:latin typeface="Roboto Condensed" panose="02000000000000000000" pitchFamily="2" charset="0"/>
                <a:ea typeface="Roboto Condensed" panose="02000000000000000000" pitchFamily="2" charset="0"/>
                <a:sym typeface="Symbol"/>
              </a:rPr>
              <a:t>Статистика иностранных инвестиций</a:t>
            </a:r>
          </a:p>
          <a:p>
            <a:pPr marL="0" indent="0">
              <a:buNone/>
            </a:pPr>
            <a:r>
              <a:rPr lang="ru-RU" sz="2000" dirty="0" smtClean="0">
                <a:latin typeface="Roboto Condensed" panose="02000000000000000000" pitchFamily="2" charset="0"/>
                <a:ea typeface="Roboto Condensed" panose="02000000000000000000" pitchFamily="2" charset="0"/>
                <a:sym typeface="Symbol"/>
              </a:rPr>
              <a:t></a:t>
            </a:r>
            <a:endParaRPr lang="ru-RU" sz="20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buNone/>
            </a:pPr>
            <a:endParaRPr lang="ru-RU" sz="20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buNone/>
            </a:pPr>
            <a:endParaRPr lang="ru-RU" sz="20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buNone/>
            </a:pPr>
            <a:endParaRPr lang="ru-RU" sz="2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buNone/>
            </a:pPr>
            <a:endParaRPr lang="ru-RU" sz="20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13364" y="1874961"/>
            <a:ext cx="2344834" cy="1141730"/>
          </a:xfrm>
          <a:prstGeom prst="rect">
            <a:avLst/>
          </a:prstGeom>
          <a:noFill/>
          <a:ln w="38100"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413364" y="3126740"/>
            <a:ext cx="2344834" cy="1222312"/>
          </a:xfrm>
          <a:prstGeom prst="rect">
            <a:avLst/>
          </a:prstGeom>
          <a:noFill/>
          <a:ln w="38100"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39800" y="3379556"/>
            <a:ext cx="0" cy="385470"/>
          </a:xfrm>
          <a:prstGeom prst="line">
            <a:avLst/>
          </a:prstGeom>
          <a:ln>
            <a:solidFill>
              <a:srgbClr val="38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803284" y="3765026"/>
            <a:ext cx="361413" cy="0"/>
          </a:xfrm>
          <a:prstGeom prst="line">
            <a:avLst/>
          </a:prstGeom>
          <a:ln>
            <a:solidFill>
              <a:srgbClr val="38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803284" y="3379556"/>
            <a:ext cx="361413" cy="0"/>
          </a:xfrm>
          <a:prstGeom prst="line">
            <a:avLst/>
          </a:prstGeom>
          <a:ln>
            <a:solidFill>
              <a:srgbClr val="38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49887" y="3244334"/>
            <a:ext cx="161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Вопрос-Ответ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149887" y="3572291"/>
            <a:ext cx="1961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Типичные ошибки</a:t>
            </a:r>
            <a:endParaRPr lang="ru-RU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939800" y="3748888"/>
            <a:ext cx="0" cy="385470"/>
          </a:xfrm>
          <a:prstGeom prst="line">
            <a:avLst/>
          </a:prstGeom>
          <a:ln>
            <a:solidFill>
              <a:srgbClr val="38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803284" y="4142427"/>
            <a:ext cx="361413" cy="0"/>
          </a:xfrm>
          <a:prstGeom prst="line">
            <a:avLst/>
          </a:prstGeom>
          <a:ln>
            <a:solidFill>
              <a:srgbClr val="38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64696" y="3941623"/>
            <a:ext cx="2518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Актуальные изменения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526152" y="2030327"/>
            <a:ext cx="2119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15-го числа </a:t>
            </a:r>
            <a:br>
              <a:rPr lang="ru-RU" sz="1600" dirty="0"/>
            </a:br>
            <a:r>
              <a:rPr lang="ru-RU" sz="1600" dirty="0"/>
              <a:t>после отчетного периода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19788" y="3156792"/>
            <a:ext cx="2119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УТВЕРЖДЕНО </a:t>
            </a:r>
          </a:p>
          <a:p>
            <a:r>
              <a:rPr lang="ru-RU" sz="1200" dirty="0"/>
              <a:t>Постановление</a:t>
            </a:r>
          </a:p>
          <a:p>
            <a:r>
              <a:rPr lang="ru-RU" sz="1200" dirty="0"/>
              <a:t>Национального </a:t>
            </a:r>
          </a:p>
          <a:p>
            <a:r>
              <a:rPr lang="ru-RU" sz="1200" dirty="0"/>
              <a:t>статистического комитета </a:t>
            </a:r>
          </a:p>
          <a:p>
            <a:r>
              <a:rPr lang="ru-RU" sz="1200" dirty="0"/>
              <a:t>Республики Беларусь</a:t>
            </a:r>
          </a:p>
          <a:p>
            <a:r>
              <a:rPr lang="ru-RU" sz="1200" dirty="0" smtClean="0"/>
              <a:t>08.08.2024 </a:t>
            </a:r>
            <a:r>
              <a:rPr lang="ru-RU" sz="1200" dirty="0"/>
              <a:t>№ </a:t>
            </a:r>
            <a:r>
              <a:rPr lang="ru-RU" sz="1200" dirty="0" smtClean="0"/>
              <a:t>62</a:t>
            </a:r>
            <a:endParaRPr lang="ru-RU" sz="1200" dirty="0"/>
          </a:p>
        </p:txBody>
      </p:sp>
      <p:pic>
        <p:nvPicPr>
          <p:cNvPr id="32" name="Рисунок 31"/>
          <p:cNvPicPr/>
          <p:nvPr/>
        </p:nvPicPr>
        <p:blipFill rotWithShape="1">
          <a:blip r:embed="rId4"/>
          <a:srcRect l="24148" t="70583" r="2942" b="7870"/>
          <a:stretch/>
        </p:blipFill>
        <p:spPr bwMode="auto">
          <a:xfrm>
            <a:off x="547059" y="4479514"/>
            <a:ext cx="10211139" cy="18861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12058" y="4652386"/>
            <a:ext cx="3017200" cy="12552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493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4711" y="793101"/>
            <a:ext cx="9144000" cy="66247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Отчет заполняется на основании данных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1" name="Рамка 50"/>
          <p:cNvSpPr/>
          <p:nvPr/>
        </p:nvSpPr>
        <p:spPr>
          <a:xfrm>
            <a:off x="1149887" y="1658618"/>
            <a:ext cx="3168113" cy="941742"/>
          </a:xfrm>
          <a:prstGeom prst="frame">
            <a:avLst/>
          </a:prstGeom>
          <a:ln>
            <a:solidFill>
              <a:srgbClr val="6600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Рамка 51"/>
          <p:cNvSpPr/>
          <p:nvPr/>
        </p:nvSpPr>
        <p:spPr>
          <a:xfrm>
            <a:off x="1184543" y="2818429"/>
            <a:ext cx="3168113" cy="941742"/>
          </a:xfrm>
          <a:prstGeom prst="fram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Рамка 52"/>
          <p:cNvSpPr/>
          <p:nvPr/>
        </p:nvSpPr>
        <p:spPr>
          <a:xfrm>
            <a:off x="1184543" y="3970989"/>
            <a:ext cx="3168113" cy="941742"/>
          </a:xfrm>
          <a:prstGeom prst="fram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Рамка 53"/>
          <p:cNvSpPr/>
          <p:nvPr/>
        </p:nvSpPr>
        <p:spPr>
          <a:xfrm>
            <a:off x="1184543" y="5088589"/>
            <a:ext cx="3168113" cy="941742"/>
          </a:xfrm>
          <a:prstGeom prst="fram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58900" y="18415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</a:t>
            </a:r>
            <a:r>
              <a:rPr lang="ru-RU" dirty="0" smtClean="0"/>
              <a:t>егистров бухгалтерского</a:t>
            </a:r>
          </a:p>
          <a:p>
            <a:pPr algn="ctr"/>
            <a:r>
              <a:rPr lang="ru-RU" dirty="0" smtClean="0"/>
              <a:t>учета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1324243" y="303021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</a:t>
            </a:r>
            <a:r>
              <a:rPr lang="ru-RU" dirty="0" smtClean="0"/>
              <a:t>чредительных</a:t>
            </a:r>
          </a:p>
          <a:p>
            <a:pPr algn="ctr"/>
            <a:r>
              <a:rPr lang="ru-RU" dirty="0" smtClean="0"/>
              <a:t>документов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1324243" y="4118694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</a:t>
            </a:r>
            <a:r>
              <a:rPr lang="ru-RU" dirty="0" smtClean="0"/>
              <a:t>ражданско-правовых</a:t>
            </a:r>
          </a:p>
          <a:p>
            <a:pPr algn="ctr"/>
            <a:r>
              <a:rPr lang="ru-RU" dirty="0" smtClean="0"/>
              <a:t>договоров</a:t>
            </a:r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1314986" y="5107001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</a:t>
            </a:r>
            <a:r>
              <a:rPr lang="ru-RU" dirty="0" smtClean="0"/>
              <a:t>еестра владельцев эмиссионных ценных бумаг</a:t>
            </a:r>
            <a:endParaRPr lang="ru-RU" dirty="0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4318000" y="2129489"/>
            <a:ext cx="600344" cy="0"/>
          </a:xfrm>
          <a:prstGeom prst="line">
            <a:avLst/>
          </a:prstGeom>
          <a:ln w="38100">
            <a:solidFill>
              <a:srgbClr val="38572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953000" y="2125900"/>
            <a:ext cx="25400" cy="3382311"/>
          </a:xfrm>
          <a:prstGeom prst="line">
            <a:avLst/>
          </a:prstGeom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4365356" y="3289300"/>
            <a:ext cx="600344" cy="0"/>
          </a:xfrm>
          <a:prstGeom prst="line">
            <a:avLst/>
          </a:prstGeom>
          <a:ln w="38100">
            <a:solidFill>
              <a:srgbClr val="38572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365356" y="4439320"/>
            <a:ext cx="600344" cy="0"/>
          </a:xfrm>
          <a:prstGeom prst="line">
            <a:avLst/>
          </a:prstGeom>
          <a:ln w="38100">
            <a:solidFill>
              <a:srgbClr val="38572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4378056" y="5508211"/>
            <a:ext cx="600344" cy="0"/>
          </a:xfrm>
          <a:prstGeom prst="line">
            <a:avLst/>
          </a:prstGeom>
          <a:ln w="38100">
            <a:solidFill>
              <a:srgbClr val="38572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4978400" y="3820643"/>
            <a:ext cx="1117600" cy="0"/>
          </a:xfrm>
          <a:prstGeom prst="straightConnector1">
            <a:avLst/>
          </a:prstGeom>
          <a:ln w="38100">
            <a:solidFill>
              <a:srgbClr val="3857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Рамка 67"/>
          <p:cNvSpPr/>
          <p:nvPr/>
        </p:nvSpPr>
        <p:spPr>
          <a:xfrm>
            <a:off x="6096000" y="2962234"/>
            <a:ext cx="3168113" cy="1623430"/>
          </a:xfrm>
          <a:prstGeom prst="fram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8042" y="3263454"/>
            <a:ext cx="2824028" cy="1322210"/>
          </a:xfrm>
        </p:spPr>
        <p:txBody>
          <a:bodyPr/>
          <a:lstStyle/>
          <a:p>
            <a:r>
              <a:rPr lang="ru-RU" dirty="0">
                <a:latin typeface="Roboto Condensed" panose="02000000000000000000" pitchFamily="2" charset="0"/>
                <a:ea typeface="Roboto Condensed" panose="02000000000000000000" pitchFamily="2" charset="0"/>
              </a:rPr>
              <a:t>н</a:t>
            </a:r>
            <a:r>
              <a:rPr lang="ru-RU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арастающим итогом с начала года</a:t>
            </a:r>
            <a:endParaRPr lang="ru-RU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586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408" y="-44668"/>
            <a:ext cx="12271408" cy="69026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1" name="Рамка 50"/>
          <p:cNvSpPr/>
          <p:nvPr/>
        </p:nvSpPr>
        <p:spPr>
          <a:xfrm>
            <a:off x="1149887" y="3016358"/>
            <a:ext cx="2610880" cy="3177287"/>
          </a:xfrm>
          <a:prstGeom prst="frame">
            <a:avLst/>
          </a:prstGeom>
          <a:ln w="3175">
            <a:solidFill>
              <a:srgbClr val="6600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2430890" y="2390798"/>
            <a:ext cx="6552762" cy="3607"/>
          </a:xfrm>
          <a:prstGeom prst="line">
            <a:avLst/>
          </a:prstGeom>
          <a:ln w="38100">
            <a:solidFill>
              <a:srgbClr val="38572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8" name="Рамка 67"/>
          <p:cNvSpPr/>
          <p:nvPr/>
        </p:nvSpPr>
        <p:spPr>
          <a:xfrm>
            <a:off x="3033657" y="1020126"/>
            <a:ext cx="5325036" cy="913333"/>
          </a:xfrm>
          <a:prstGeom prst="fram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19894" y="1278584"/>
            <a:ext cx="4739414" cy="55718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Виды иностранных инвестиций</a:t>
            </a:r>
            <a:endParaRPr lang="ru-RU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46758" y="3264394"/>
            <a:ext cx="2190456" cy="2764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1282401" y="3313405"/>
            <a:ext cx="231916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ПРЯМЫЕ</a:t>
            </a:r>
          </a:p>
          <a:p>
            <a:pPr algn="ctr"/>
            <a:r>
              <a:rPr lang="ru-RU" sz="2400" dirty="0" smtClean="0">
                <a:solidFill>
                  <a:srgbClr val="385723"/>
                </a:solidFill>
              </a:rPr>
              <a:t>(СТРОКИ 101,201)</a:t>
            </a:r>
          </a:p>
          <a:p>
            <a:pPr algn="ctr">
              <a:lnSpc>
                <a:spcPts val="2400"/>
              </a:lnSpc>
            </a:pPr>
            <a:r>
              <a:rPr lang="ru-RU" sz="2400" dirty="0"/>
              <a:t>д</a:t>
            </a:r>
            <a:r>
              <a:rPr lang="ru-RU" sz="2400" dirty="0" smtClean="0"/>
              <a:t>оля иностранного инвестора в уставном фонде</a:t>
            </a:r>
          </a:p>
          <a:p>
            <a:pPr algn="ctr">
              <a:lnSpc>
                <a:spcPts val="2400"/>
              </a:lnSpc>
            </a:pPr>
            <a:r>
              <a:rPr lang="ru-RU" sz="2400" b="1" dirty="0">
                <a:solidFill>
                  <a:srgbClr val="385723"/>
                </a:solidFill>
              </a:rPr>
              <a:t>н</a:t>
            </a:r>
            <a:r>
              <a:rPr lang="ru-RU" sz="2400" b="1" dirty="0" smtClean="0">
                <a:solidFill>
                  <a:srgbClr val="385723"/>
                </a:solidFill>
              </a:rPr>
              <a:t>е менее 10%</a:t>
            </a:r>
          </a:p>
        </p:txBody>
      </p:sp>
      <p:sp>
        <p:nvSpPr>
          <p:cNvPr id="66" name="Рамка 65"/>
          <p:cNvSpPr/>
          <p:nvPr/>
        </p:nvSpPr>
        <p:spPr>
          <a:xfrm>
            <a:off x="4340889" y="3016359"/>
            <a:ext cx="2654680" cy="3177287"/>
          </a:xfrm>
          <a:prstGeom prst="fram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509177" y="3243457"/>
            <a:ext cx="2314075" cy="278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7837710" y="3429000"/>
            <a:ext cx="2314075" cy="2764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4536590" y="3337397"/>
            <a:ext cx="231916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ПОРТФЕЛЬНЫЕ</a:t>
            </a:r>
          </a:p>
          <a:p>
            <a:pPr algn="ctr"/>
            <a:r>
              <a:rPr lang="ru-RU" sz="2400" dirty="0" smtClean="0">
                <a:solidFill>
                  <a:srgbClr val="385723"/>
                </a:solidFill>
              </a:rPr>
              <a:t>(СТРОКИ 121,221)</a:t>
            </a:r>
          </a:p>
          <a:p>
            <a:pPr algn="ctr">
              <a:lnSpc>
                <a:spcPts val="2400"/>
              </a:lnSpc>
            </a:pPr>
            <a:r>
              <a:rPr lang="ru-RU" sz="2400" dirty="0"/>
              <a:t>д</a:t>
            </a:r>
            <a:r>
              <a:rPr lang="ru-RU" sz="2400" dirty="0" smtClean="0"/>
              <a:t>оля иностранного инвестора в уставном фонде</a:t>
            </a:r>
          </a:p>
          <a:p>
            <a:pPr algn="ctr">
              <a:lnSpc>
                <a:spcPts val="2400"/>
              </a:lnSpc>
            </a:pP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385723"/>
                </a:solidFill>
              </a:rPr>
              <a:t>менее 10%</a:t>
            </a:r>
          </a:p>
        </p:txBody>
      </p:sp>
      <p:sp>
        <p:nvSpPr>
          <p:cNvPr id="75" name="Рамка 74"/>
          <p:cNvSpPr/>
          <p:nvPr/>
        </p:nvSpPr>
        <p:spPr>
          <a:xfrm>
            <a:off x="7719754" y="3016359"/>
            <a:ext cx="2576595" cy="3177286"/>
          </a:xfrm>
          <a:prstGeom prst="fram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853562" y="3257398"/>
            <a:ext cx="2314075" cy="2771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7869044" y="3337397"/>
            <a:ext cx="231916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ПРОЧИЕ</a:t>
            </a:r>
          </a:p>
          <a:p>
            <a:pPr algn="ctr"/>
            <a:r>
              <a:rPr lang="ru-RU" sz="2400" dirty="0" smtClean="0">
                <a:solidFill>
                  <a:srgbClr val="385723"/>
                </a:solidFill>
              </a:rPr>
              <a:t>(СТРОКИ 126,226)</a:t>
            </a:r>
          </a:p>
          <a:p>
            <a:pPr algn="ctr">
              <a:lnSpc>
                <a:spcPts val="2400"/>
              </a:lnSpc>
            </a:pPr>
            <a:r>
              <a:rPr lang="ru-RU" sz="2400" dirty="0" smtClean="0"/>
              <a:t> инвестиции от прочего иностранного инвестора</a:t>
            </a:r>
          </a:p>
          <a:p>
            <a:pPr algn="ctr">
              <a:lnSpc>
                <a:spcPts val="2400"/>
              </a:lnSpc>
            </a:pPr>
            <a:endParaRPr lang="ru-RU" sz="2400" b="1" dirty="0" smtClean="0">
              <a:solidFill>
                <a:srgbClr val="385723"/>
              </a:solidFill>
            </a:endParaRPr>
          </a:p>
        </p:txBody>
      </p:sp>
      <p:cxnSp>
        <p:nvCxnSpPr>
          <p:cNvPr id="83" name="Прямая со стрелкой 82"/>
          <p:cNvCxnSpPr>
            <a:endCxn id="51" idx="0"/>
          </p:cNvCxnSpPr>
          <p:nvPr/>
        </p:nvCxnSpPr>
        <p:spPr>
          <a:xfrm>
            <a:off x="2441986" y="2394405"/>
            <a:ext cx="13341" cy="621953"/>
          </a:xfrm>
          <a:prstGeom prst="straightConnector1">
            <a:avLst/>
          </a:prstGeom>
          <a:ln w="38100">
            <a:solidFill>
              <a:srgbClr val="3857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8939268" y="2390798"/>
            <a:ext cx="0" cy="625561"/>
          </a:xfrm>
          <a:prstGeom prst="straightConnector1">
            <a:avLst/>
          </a:prstGeom>
          <a:ln w="38100">
            <a:solidFill>
              <a:srgbClr val="3857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666215" y="1933459"/>
            <a:ext cx="0" cy="1082900"/>
          </a:xfrm>
          <a:prstGeom prst="straightConnector1">
            <a:avLst/>
          </a:prstGeom>
          <a:ln w="38100">
            <a:solidFill>
              <a:srgbClr val="3857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03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67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023" y="1328160"/>
            <a:ext cx="10779163" cy="66247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строках 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01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-1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61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отчета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отражаются инвестиции в Республику Беларусь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из-за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рубежа,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01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-2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58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Roboto Condensed" panose="02000000000000000000" pitchFamily="2" charset="0"/>
                <a:cs typeface="Times New Roman"/>
              </a:rPr>
              <a:t> ̶ 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инвестиции из Республики Беларусь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рубеж</a:t>
            </a:r>
            <a:b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Данные об иностранных инвестициях пересчитываются в доллары США по официальному курсу, установленному Национальным банком РБ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1545" y="2262600"/>
            <a:ext cx="1086522" cy="1113230"/>
          </a:xfrm>
          <a:prstGeom prst="rect">
            <a:avLst/>
          </a:prstGeom>
          <a:noFill/>
          <a:ln w="28575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497159" y="2261062"/>
            <a:ext cx="3334869" cy="111323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644619" y="2382923"/>
            <a:ext cx="3305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dirty="0"/>
              <a:t>н</a:t>
            </a:r>
            <a:r>
              <a:rPr lang="ru-RU" sz="1400" dirty="0" smtClean="0"/>
              <a:t>а дату  совершения</a:t>
            </a:r>
          </a:p>
          <a:p>
            <a:pPr algn="ctr">
              <a:lnSpc>
                <a:spcPts val="1800"/>
              </a:lnSpc>
            </a:pPr>
            <a:r>
              <a:rPr lang="ru-RU" sz="1400" dirty="0" smtClean="0"/>
              <a:t>хозяйственной  операции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950362" y="2261062"/>
            <a:ext cx="1086522" cy="1113230"/>
          </a:xfrm>
          <a:prstGeom prst="rect">
            <a:avLst/>
          </a:prstGeom>
          <a:noFill/>
          <a:ln w="28575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8832028" y="2267507"/>
            <a:ext cx="13447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dirty="0"/>
              <a:t>н</a:t>
            </a:r>
            <a:r>
              <a:rPr lang="ru-RU" sz="1400" dirty="0" smtClean="0"/>
              <a:t>а конец</a:t>
            </a:r>
          </a:p>
          <a:p>
            <a:pPr algn="ctr">
              <a:lnSpc>
                <a:spcPts val="1800"/>
              </a:lnSpc>
            </a:pPr>
            <a:r>
              <a:rPr lang="ru-RU" sz="1400" dirty="0" smtClean="0"/>
              <a:t> отчетного</a:t>
            </a:r>
          </a:p>
          <a:p>
            <a:pPr algn="ctr">
              <a:lnSpc>
                <a:spcPts val="1800"/>
              </a:lnSpc>
            </a:pPr>
            <a:r>
              <a:rPr lang="ru-RU" sz="1400" dirty="0" smtClean="0"/>
              <a:t> периода</a:t>
            </a:r>
            <a:endParaRPr lang="ru-RU" sz="1400" b="1" dirty="0" smtClean="0">
              <a:solidFill>
                <a:srgbClr val="385723"/>
              </a:solidFill>
            </a:endParaRPr>
          </a:p>
        </p:txBody>
      </p:sp>
      <p:pic>
        <p:nvPicPr>
          <p:cNvPr id="27" name="Рисунок 26"/>
          <p:cNvPicPr/>
          <p:nvPr/>
        </p:nvPicPr>
        <p:blipFill rotWithShape="1">
          <a:blip r:embed="rId4"/>
          <a:srcRect l="23973" t="27381" r="8394" b="50000"/>
          <a:stretch/>
        </p:blipFill>
        <p:spPr bwMode="auto">
          <a:xfrm>
            <a:off x="211910" y="3428999"/>
            <a:ext cx="10865417" cy="22644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152452" y="2267507"/>
            <a:ext cx="13447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dirty="0"/>
              <a:t>н</a:t>
            </a:r>
            <a:r>
              <a:rPr lang="ru-RU" sz="1400" dirty="0" smtClean="0"/>
              <a:t>а конец</a:t>
            </a:r>
          </a:p>
          <a:p>
            <a:pPr algn="ctr">
              <a:lnSpc>
                <a:spcPts val="1800"/>
              </a:lnSpc>
            </a:pPr>
            <a:r>
              <a:rPr lang="ru-RU" sz="1400" dirty="0" smtClean="0"/>
              <a:t> предыдущего</a:t>
            </a:r>
          </a:p>
          <a:p>
            <a:pPr algn="ctr">
              <a:lnSpc>
                <a:spcPts val="1800"/>
              </a:lnSpc>
            </a:pPr>
            <a:r>
              <a:rPr lang="ru-RU" sz="1400" dirty="0" smtClean="0"/>
              <a:t> года</a:t>
            </a:r>
            <a:endParaRPr lang="ru-RU" sz="1400" b="1" dirty="0" smtClean="0">
              <a:solidFill>
                <a:srgbClr val="385723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76166" y="3828422"/>
            <a:ext cx="1097278" cy="1211535"/>
          </a:xfrm>
          <a:prstGeom prst="rect">
            <a:avLst/>
          </a:prstGeom>
          <a:noFill/>
          <a:ln w="28575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>
            <a:stCxn id="13" idx="0"/>
            <a:endCxn id="3" idx="2"/>
          </p:cNvCxnSpPr>
          <p:nvPr/>
        </p:nvCxnSpPr>
        <p:spPr>
          <a:xfrm flipV="1">
            <a:off x="4824805" y="3375830"/>
            <a:ext cx="1" cy="452592"/>
          </a:xfrm>
          <a:prstGeom prst="straightConnector1">
            <a:avLst/>
          </a:prstGeom>
          <a:ln w="19050">
            <a:solidFill>
              <a:srgbClr val="99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368067" y="3828422"/>
            <a:ext cx="1753496" cy="121153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6262745" y="3375830"/>
            <a:ext cx="0" cy="452593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8046720" y="3828422"/>
            <a:ext cx="1008076" cy="121153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8437586" y="3375830"/>
            <a:ext cx="0" cy="452592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37" idx="0"/>
          </p:cNvCxnSpPr>
          <p:nvPr/>
        </p:nvCxnSpPr>
        <p:spPr>
          <a:xfrm flipV="1">
            <a:off x="9551218" y="3375830"/>
            <a:ext cx="0" cy="452592"/>
          </a:xfrm>
          <a:prstGeom prst="straightConnector1">
            <a:avLst/>
          </a:prstGeom>
          <a:ln w="19050">
            <a:solidFill>
              <a:srgbClr val="99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9054796" y="3828422"/>
            <a:ext cx="992844" cy="1211533"/>
          </a:xfrm>
          <a:prstGeom prst="rect">
            <a:avLst/>
          </a:prstGeom>
          <a:noFill/>
          <a:ln w="28575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08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632333"/>
              </p:ext>
            </p:extLst>
          </p:nvPr>
        </p:nvGraphicFramePr>
        <p:xfrm>
          <a:off x="786951" y="1838697"/>
          <a:ext cx="10282667" cy="3889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6682"/>
                <a:gridCol w="645459"/>
                <a:gridCol w="62705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строки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Комментарий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Прямые инвестиции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………………………………………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101,201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</a:tr>
              <a:tr h="23268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38862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      в том числе: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</a:tr>
              <a:tr h="268545">
                <a:tc>
                  <a:txBody>
                    <a:bodyPr/>
                    <a:lstStyle/>
                    <a:p>
                      <a:pPr marL="18034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55" dirty="0">
                          <a:effectLst/>
                          <a:latin typeface="Times New Roman"/>
                          <a:ea typeface="Times New Roman"/>
                        </a:rPr>
                        <a:t>инструменты участия в </a:t>
                      </a:r>
                      <a:r>
                        <a:rPr lang="ru-RU" sz="1000" spc="-55" dirty="0" smtClean="0">
                          <a:effectLst/>
                          <a:latin typeface="Times New Roman"/>
                          <a:ea typeface="Times New Roman"/>
                        </a:rPr>
                        <a:t>капитале…………………………….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102,202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Фактически внесенная сумма вклада в уставный фонд организации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/>
                </a:tc>
              </a:tr>
              <a:tr h="2366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</a:tr>
              <a:tr h="2617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6764">
                <a:tc>
                  <a:txBody>
                    <a:bodyPr/>
                    <a:lstStyle/>
                    <a:p>
                      <a:pPr marL="54038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412318">
                <a:tc>
                  <a:txBody>
                    <a:bodyPr/>
                    <a:lstStyle/>
                    <a:p>
                      <a:pPr marL="54038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материальные активы…………………………...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104,204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Недвижимость, оборудование, товары и другие вклады</a:t>
                      </a:r>
                      <a:endParaRPr lang="ru-RU" sz="1200" dirty="0"/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pPr marL="54038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  <a:latin typeface="Times New Roman"/>
                          <a:ea typeface="Times New Roman"/>
                        </a:rPr>
                        <a:t>нематериальные активы………………………...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105,205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6597">
                <a:tc>
                  <a:txBody>
                    <a:bodyPr/>
                    <a:lstStyle/>
                    <a:p>
                      <a:pPr marL="54038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денежные средства……………………………...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106,206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Суммы вкладов, сделанные в денежной форме; данные о продаже (покупке) акций, долей и паев, составляющих не менее 10 процентов в уставном фонде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1374711" y="793101"/>
            <a:ext cx="9144000" cy="66247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Таблицы 1,4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4155" y="1411383"/>
            <a:ext cx="7795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85723"/>
                </a:solidFill>
              </a:rPr>
              <a:t>Отчет заполняется </a:t>
            </a:r>
            <a:r>
              <a:rPr lang="ru-RU" b="1" dirty="0">
                <a:solidFill>
                  <a:srgbClr val="385723"/>
                </a:solidFill>
              </a:rPr>
              <a:t>в тысячах </a:t>
            </a:r>
            <a:r>
              <a:rPr lang="ru-RU" b="1" dirty="0" smtClean="0">
                <a:solidFill>
                  <a:srgbClr val="385723"/>
                </a:solidFill>
              </a:rPr>
              <a:t>долларов США, с одним знаком после запятой</a:t>
            </a:r>
            <a:endParaRPr lang="ru-RU" b="1" dirty="0">
              <a:solidFill>
                <a:srgbClr val="385723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205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44994" y="793101"/>
            <a:ext cx="8077615" cy="324499"/>
          </a:xfrm>
        </p:spPr>
        <p:txBody>
          <a:bodyPr>
            <a:noAutofit/>
          </a:bodyPr>
          <a:lstStyle/>
          <a:p>
            <a:pPr algn="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продолжение таблиц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07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816159"/>
              </p:ext>
            </p:extLst>
          </p:nvPr>
        </p:nvGraphicFramePr>
        <p:xfrm>
          <a:off x="656217" y="1257547"/>
          <a:ext cx="10689548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840"/>
                <a:gridCol w="656217"/>
                <a:gridCol w="67414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строки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Комментарий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8034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реинвестирование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…………………………………....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108,208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Данные о части прибыли пропорционально доле прямого инвестора в уставном фонде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Графа 1: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Остаток на начало года нераспределенной прибыли прошлых лет, оставшейся в распоряжении организации, без учета остатка фонда потребления, ранее созданного и не использованного на начало года;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Графа 2: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Данные о части чистой прибыли, списанной заключительными оборотами в кредит счета  84 «Нераспределенная прибыль (непокрытый убыток)» в корреспонденции с дебетом счета 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99 «Прибыли и убытки». Если организация согласно учетной политике часть суммы нераспределенной прибыли не отразила в отчете за предыдущий год, то в отличие от бухгалтерского учета часть суммы нераспределенной прибыли прошлого года отражается в отчетном периоде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строкам 108, 208 и 109, 209 в графе 2.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Графа 3: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Часть нераспределенной прибыли, направленная на: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дивиденды (с учетом налога на доходы и подоходного налога), начисленные прямому инвестору; 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образование фонда потребления;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выплату материальной помощи, премирование, выдачу займов (ссуд) работникам организации;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уплату платежей и отчислений в бюджет и внебюджетные фонды.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Графа 5: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Часть нераспределенной прибыли, использованной на: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покрытие убытков прошлых лет и отчетного года;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(уменьшение) величины уставного фонда;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(списание) добавочного фонда;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отчисление в резервный фонд (использование резервного фонда);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иные цели.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Графа 6: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Остаток на конец отчетного периода по кредиту счета  84 «Нераспределенная прибыль (непокрытый убыток)», за исключением неиспользованного остатка  фонда потребления.</a:t>
                      </a:r>
                      <a:endParaRPr lang="ru-RU" sz="1000" b="0" dirty="0"/>
                    </a:p>
                  </a:txBody>
                  <a:tcPr/>
                </a:tc>
              </a:tr>
              <a:tr h="23268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20" dirty="0" smtClean="0">
                          <a:effectLst/>
                          <a:latin typeface="Times New Roman"/>
                          <a:ea typeface="Times New Roman"/>
                        </a:rPr>
                        <a:t>    из </a:t>
                      </a:r>
                      <a:r>
                        <a:rPr lang="ru-RU" sz="1000" spc="-20" dirty="0">
                          <a:effectLst/>
                          <a:latin typeface="Times New Roman"/>
                          <a:ea typeface="Times New Roman"/>
                        </a:rPr>
                        <a:t>него за счет нераспределенной прибыли прошлых </a:t>
                      </a:r>
                      <a:r>
                        <a:rPr lang="ru-RU" sz="1000" spc="-20" dirty="0" smtClean="0">
                          <a:effectLst/>
                          <a:latin typeface="Times New Roman"/>
                          <a:ea typeface="Times New Roman"/>
                        </a:rPr>
                        <a:t>лет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109,209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037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08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847099"/>
              </p:ext>
            </p:extLst>
          </p:nvPr>
        </p:nvGraphicFramePr>
        <p:xfrm>
          <a:off x="786951" y="1115557"/>
          <a:ext cx="10282667" cy="4485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6682"/>
                <a:gridCol w="645459"/>
                <a:gridCol w="62705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строки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Комментарий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8034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Продажа</a:t>
                      </a:r>
                      <a:r>
                        <a:rPr lang="ru-RU" sz="1000" baseline="0" dirty="0" smtClean="0">
                          <a:effectLst/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покупка)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недвижимости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……….………….....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110,210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Стоимость объектов недвижимости (земельные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участки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здания, сооружения), включая стоимость объектов незавершенного строительства</a:t>
                      </a:r>
                    </a:p>
                    <a:p>
                      <a:pPr marL="18034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89649">
                <a:tc>
                  <a:txBody>
                    <a:bodyPr/>
                    <a:lstStyle/>
                    <a:p>
                      <a:pPr marL="18034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прочие прямые инвестиции……………………………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111,211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Безвозмездная передача имущества (денежные средства, материальные и нематериальные активы) </a:t>
                      </a:r>
                    </a:p>
                    <a:p>
                      <a:pPr marL="18034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8545">
                <a:tc>
                  <a:txBody>
                    <a:bodyPr/>
                    <a:lstStyle/>
                    <a:p>
                      <a:pPr marL="18034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долговые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инструменты…………………………..…....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112,212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366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          в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том числе: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61769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         кредиты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и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займы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(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займы), полученные      </a:t>
                      </a:r>
                      <a:r>
                        <a:rPr lang="ru-RU" sz="10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СССс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(предоставленные) организацией</a:t>
                      </a: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         прямого инвестирования от прямого       </a:t>
                      </a:r>
                      <a:r>
                        <a:rPr lang="ru-RU" sz="10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СССс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инвестора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(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прямому инвестору)…………………….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113,213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основного долга 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86764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          кредиты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займы</a:t>
                      </a:r>
                      <a:r>
                        <a:rPr lang="ru-RU" sz="1000" baseline="0" dirty="0" smtClean="0">
                          <a:effectLst/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займы), полученные </a:t>
                      </a:r>
                      <a:r>
                        <a:rPr lang="ru-RU" sz="1000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ссссс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(предоставленные)</a:t>
                      </a:r>
                      <a:r>
                        <a:rPr lang="ru-RU" sz="10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прямым инвестором </a:t>
                      </a:r>
                    </a:p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          от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организации прямого </a:t>
                      </a: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          инвестирования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……………………………………..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114,214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22623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          финансовый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лизинг,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полученный</a:t>
                      </a:r>
                      <a:r>
                        <a:rPr lang="ru-RU" sz="1000" baseline="0" dirty="0" smtClean="0">
                          <a:effectLst/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переданный) </a:t>
                      </a:r>
                    </a:p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          организацией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прямого инвестирования от прямого </a:t>
                      </a: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          инвестора</a:t>
                      </a:r>
                      <a:r>
                        <a:rPr lang="ru-RU" sz="1000" baseline="0" dirty="0" smtClean="0">
                          <a:effectLst/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прямому инвестору)…………………..…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115,215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Стоимость объектов по цене договора финансового лизинга без учета вознаграждения (дохода) лизингодателя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81261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          финансовый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лизинг,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полученный</a:t>
                      </a:r>
                      <a:r>
                        <a:rPr lang="ru-RU" sz="1000" baseline="0" dirty="0" smtClean="0">
                          <a:effectLst/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переданный) </a:t>
                      </a:r>
                    </a:p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          прямым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инвестором от организации прямого </a:t>
                      </a: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          инвестирования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……………………………………..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116,216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05098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000" spc="-20" dirty="0" smtClean="0">
                          <a:effectLst/>
                          <a:latin typeface="Times New Roman"/>
                          <a:ea typeface="Times New Roman"/>
                        </a:rPr>
                        <a:t>           задолженность </a:t>
                      </a:r>
                      <a:r>
                        <a:rPr lang="ru-RU" sz="1000" spc="-20" dirty="0">
                          <a:effectLst/>
                          <a:latin typeface="Times New Roman"/>
                          <a:ea typeface="Times New Roman"/>
                        </a:rPr>
                        <a:t>за товары, работы, услуги организации </a:t>
                      </a:r>
                      <a:endParaRPr lang="ru-RU" sz="1000" spc="-2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000" spc="-20" dirty="0" smtClean="0">
                          <a:effectLst/>
                          <a:latin typeface="Times New Roman"/>
                          <a:ea typeface="Times New Roman"/>
                        </a:rPr>
                        <a:t>           прямого </a:t>
                      </a:r>
                      <a:r>
                        <a:rPr lang="ru-RU" sz="1000" spc="-20" dirty="0">
                          <a:effectLst/>
                          <a:latin typeface="Times New Roman"/>
                          <a:ea typeface="Times New Roman"/>
                        </a:rPr>
                        <a:t>инвестирования прямому </a:t>
                      </a:r>
                      <a:endParaRPr lang="ru-RU" sz="1000" spc="-2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000" spc="-20" dirty="0" smtClean="0">
                          <a:effectLst/>
                          <a:latin typeface="Times New Roman"/>
                          <a:ea typeface="Times New Roman"/>
                        </a:rPr>
                        <a:t>           инвестору</a:t>
                      </a:r>
                      <a:r>
                        <a:rPr lang="ru-RU" sz="1000" spc="-20" dirty="0">
                          <a:effectLst/>
                          <a:latin typeface="Times New Roman"/>
                          <a:ea typeface="Times New Roman"/>
                        </a:rPr>
                        <a:t>……………………………………………...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117,217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4320" algn="l"/>
                        </a:tabLst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прямого инвестирования-резидент РБ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строке 117 отражает сумму кредиторской задолженности; по строке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217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дебиторской </a:t>
                      </a:r>
                    </a:p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05098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          задолженность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за товары, работы, услуги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прямого</a:t>
                      </a:r>
                    </a:p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инвестора организации прямого инвестирования..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118,218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4320" algn="l"/>
                        </a:tabLst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Прямой инвестор-резидент Республики Беларусь по строке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118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отражает сумму кредиторской задолженности; по строке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218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дебиторской </a:t>
                      </a:r>
                    </a:p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3064124" y="770213"/>
            <a:ext cx="8077615" cy="324499"/>
          </a:xfrm>
        </p:spPr>
        <p:txBody>
          <a:bodyPr>
            <a:noAutofit/>
          </a:bodyPr>
          <a:lstStyle/>
          <a:p>
            <a:pPr algn="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продолжение таблиц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599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09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366621"/>
              </p:ext>
            </p:extLst>
          </p:nvPr>
        </p:nvGraphicFramePr>
        <p:xfrm>
          <a:off x="786951" y="1115557"/>
          <a:ext cx="10282667" cy="38483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6682"/>
                <a:gridCol w="645459"/>
                <a:gridCol w="62705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строки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Комментарий</a:t>
                      </a:r>
                      <a:endParaRPr lang="ru-RU" sz="1000" dirty="0"/>
                    </a:p>
                  </a:txBody>
                  <a:tcPr/>
                </a:tc>
              </a:tr>
              <a:tr h="57826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Портфельные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инвестиции</a:t>
                      </a:r>
                      <a:r>
                        <a:rPr lang="ru-RU" sz="1000" baseline="0" dirty="0" smtClean="0">
                          <a:effectLst/>
                          <a:latin typeface="Times New Roman"/>
                          <a:ea typeface="Times New Roman"/>
                        </a:rPr>
                        <a:t> ……………………..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……….….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121,221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Продажа (покупка) акций, долей и паев, составляющих менее 10 % в уставном фонде, векселей и других долговых ценных бумаг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98339">
                <a:tc>
                  <a:txBody>
                    <a:bodyPr/>
                    <a:lstStyle/>
                    <a:p>
                      <a:pPr marL="1803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Times New Roman"/>
                        </a:rPr>
                        <a:t>……………………………………………………………</a:t>
                      </a: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803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Times New Roman"/>
                        </a:rPr>
                        <a:t>…..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0439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Прочие инвестиции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……………………………….....……..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126, 226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15153">
                <a:tc>
                  <a:txBody>
                    <a:bodyPr/>
                    <a:lstStyle/>
                    <a:p>
                      <a:pPr marL="18034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  <a:endParaRPr lang="ru-RU" sz="1000" cap="all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127, 227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основного долга </a:t>
                      </a:r>
                    </a:p>
                    <a:p>
                      <a:pPr marL="18034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84706">
                <a:tc>
                  <a:txBody>
                    <a:bodyPr/>
                    <a:lstStyle/>
                    <a:p>
                      <a:pPr marL="18034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кредиты и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займы</a:t>
                      </a:r>
                      <a:r>
                        <a:rPr lang="en-US" sz="1000" baseline="0" dirty="0" smtClean="0">
                          <a:effectLst/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займы</a:t>
                      </a:r>
                      <a:r>
                        <a:rPr lang="en-US" sz="1000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 …………...........………..….…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marL="18034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3347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cap="none" dirty="0" smtClean="0">
                          <a:effectLst/>
                          <a:latin typeface="Times New Roman"/>
                          <a:ea typeface="Times New Roman"/>
                        </a:rPr>
                        <a:t>…………………………………………………………</a:t>
                      </a:r>
                      <a:r>
                        <a:rPr lang="ru-RU" sz="1000" cap="none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en-US" sz="1000" cap="none" dirty="0" smtClean="0">
                          <a:effectLst/>
                          <a:latin typeface="Times New Roman"/>
                          <a:ea typeface="Times New Roman"/>
                        </a:rPr>
                        <a:t>…….</a:t>
                      </a:r>
                      <a:endParaRPr lang="ru-RU" sz="1000" cap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Times New Roman"/>
                        </a:rPr>
                        <a:t>……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388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cap="non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            финансовый лизинг……………………..….……….</a:t>
                      </a:r>
                      <a:endParaRPr lang="ru-RU" sz="1000" kern="1200" cap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132, 232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Стоимость объектов по цене договора финансового лизинга без учета вознаграждения (дохода) лизингодателя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</a:tr>
              <a:tr h="874207">
                <a:tc>
                  <a:txBody>
                    <a:bodyPr/>
                    <a:lstStyle/>
                    <a:p>
                      <a:pPr marL="18034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        счета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и депозиты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……………...………………..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233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Данные о денежных средствах на собственных счетах организаций-резидентов Республики Беларусь в иностранных банках за рубежом (включая текущие и депозитные счета, аккредитивы), а также на счетах филиалов,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представительств и иных подразделений за рубежом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3074172" y="793101"/>
            <a:ext cx="8077615" cy="324499"/>
          </a:xfrm>
        </p:spPr>
        <p:txBody>
          <a:bodyPr>
            <a:noAutofit/>
          </a:bodyPr>
          <a:lstStyle/>
          <a:p>
            <a:pPr algn="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продолжение таблиц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2665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1117</Words>
  <Application>Microsoft Office PowerPoint</Application>
  <PresentationFormat>Произвольный</PresentationFormat>
  <Paragraphs>229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Методологические комментарии по заполнению государственной статистической отчетности по форме 4-ф (инвест) «Отчет об инвестициях в Республику Беларусь из-за рубежа и инвестициях из Республики Беларусь за рубеж»</vt:lpstr>
      <vt:lpstr>Презентация PowerPoint</vt:lpstr>
      <vt:lpstr>Отчет заполняется на основании данных</vt:lpstr>
      <vt:lpstr>Презентация PowerPoint</vt:lpstr>
      <vt:lpstr>  В строках  101-161 отчета  отражаются инвестиции в Республику Беларусь из-за рубежа, 201-258  ̶  инвестиции из Республики Беларусь за рубеж    Данные об иностранных инвестициях пересчитываются в доллары США по официальному курсу, установленному Национальным банком РБ</vt:lpstr>
      <vt:lpstr>Таблицы 1,4</vt:lpstr>
      <vt:lpstr>продолжение таблиц</vt:lpstr>
      <vt:lpstr>продолжение таблиц</vt:lpstr>
      <vt:lpstr>продолжение таблиц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Шиш Светлана Олеговна</cp:lastModifiedBy>
  <cp:revision>104</cp:revision>
  <cp:lastPrinted>2024-06-20T10:59:55Z</cp:lastPrinted>
  <dcterms:created xsi:type="dcterms:W3CDTF">2024-01-02T12:50:44Z</dcterms:created>
  <dcterms:modified xsi:type="dcterms:W3CDTF">2025-12-09T07:54:35Z</dcterms:modified>
</cp:coreProperties>
</file>