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56" r:id="rId2"/>
    <p:sldId id="277" r:id="rId3"/>
    <p:sldId id="279" r:id="rId4"/>
    <p:sldId id="267" r:id="rId5"/>
    <p:sldId id="281" r:id="rId6"/>
    <p:sldId id="259" r:id="rId7"/>
    <p:sldId id="280" r:id="rId8"/>
    <p:sldId id="272" r:id="rId9"/>
    <p:sldId id="273" r:id="rId10"/>
    <p:sldId id="285" r:id="rId11"/>
    <p:sldId id="275" r:id="rId12"/>
  </p:sldIdLst>
  <p:sldSz cx="12192000" cy="6858000"/>
  <p:notesSz cx="6858000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85C"/>
    <a:srgbClr val="EBF8F5"/>
    <a:srgbClr val="00B981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7" autoAdjust="0"/>
    <p:restoredTop sz="94660"/>
  </p:normalViewPr>
  <p:slideViewPr>
    <p:cSldViewPr snapToGrid="0">
      <p:cViewPr>
        <p:scale>
          <a:sx n="66" d="100"/>
          <a:sy n="66" d="100"/>
        </p:scale>
        <p:origin x="-2052" y="-11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F9BFE4-3130-4164-9819-77A9DAF7B8DD}" type="datetimeFigureOut">
              <a:rPr lang="ru-RU" smtClean="0"/>
              <a:t>05.01.2026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20650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15153"/>
            <a:ext cx="548640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EBE790-84BD-4607-AF3E-318F5D2530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1237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9FB3C6-7BDE-4ECA-A310-5FC890FBB6DF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43506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9FB3C6-7BDE-4ECA-A310-5FC890FBB6DF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04950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EBE790-84BD-4607-AF3E-318F5D2530BD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41103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9FB3C6-7BDE-4ECA-A310-5FC890FBB6DF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26112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32DD8-661E-42AA-9E38-855583774FAE}" type="datetime1">
              <a:rPr lang="ru-RU" smtClean="0"/>
              <a:t>05.01.2026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6606-1367-45C7-8B94-9DCE7078E8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0610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60EA8-8757-4C61-A33A-D52E3D37C02D}" type="datetime1">
              <a:rPr lang="ru-RU" smtClean="0"/>
              <a:t>05.01.2026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6606-1367-45C7-8B94-9DCE7078E8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4962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3DF4E-98CD-44B4-BA75-4A513C23EAAB}" type="datetime1">
              <a:rPr lang="ru-RU" smtClean="0"/>
              <a:t>05.01.2026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6606-1367-45C7-8B94-9DCE7078E8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9498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1A680-91F2-4EA4-82AB-537578E2AB92}" type="datetime1">
              <a:rPr lang="ru-RU" smtClean="0"/>
              <a:t>05.01.2026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6606-1367-45C7-8B94-9DCE7078E8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8055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F80F3-D984-46F2-B75D-2344ECBFD918}" type="datetime1">
              <a:rPr lang="ru-RU" smtClean="0"/>
              <a:t>05.01.2026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6606-1367-45C7-8B94-9DCE7078E8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547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EBEB7-A3F1-4F08-91F6-449D8928761B}" type="datetime1">
              <a:rPr lang="ru-RU" smtClean="0"/>
              <a:t>05.01.2026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6606-1367-45C7-8B94-9DCE7078E8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9302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79EF2-D186-45B2-9232-3C2CD38DBBC3}" type="datetime1">
              <a:rPr lang="ru-RU" smtClean="0"/>
              <a:t>05.01.2026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6606-1367-45C7-8B94-9DCE7078E8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932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D6DC-ABF5-43AC-8670-C2DBD1A3174F}" type="datetime1">
              <a:rPr lang="ru-RU" smtClean="0"/>
              <a:t>05.01.2026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6606-1367-45C7-8B94-9DCE7078E8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2178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35CA1-405E-48BF-B44A-C89BF6091FBA}" type="datetime1">
              <a:rPr lang="ru-RU" smtClean="0"/>
              <a:t>05.01.2026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6606-1367-45C7-8B94-9DCE7078E8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6771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9ED0D-9912-48DC-866F-0837070CEF3A}" type="datetime1">
              <a:rPr lang="ru-RU" smtClean="0"/>
              <a:t>05.01.2026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6606-1367-45C7-8B94-9DCE7078E8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7024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4EF6-A155-4AC1-B1F7-E6E85CF1DF6B}" type="datetime1">
              <a:rPr lang="ru-RU" smtClean="0"/>
              <a:t>05.01.2026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6606-1367-45C7-8B94-9DCE7078E8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6759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80629E-DE79-45FA-9B8F-778B390A4487}" type="datetime1">
              <a:rPr lang="ru-RU" smtClean="0"/>
              <a:t>05.01.2026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8A6606-1367-45C7-8B94-9DCE7078E8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7748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3260651" cy="7411484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864033" y="3665278"/>
            <a:ext cx="7948352" cy="1338984"/>
          </a:xfrm>
        </p:spPr>
        <p:txBody>
          <a:bodyPr>
            <a:normAutofit fontScale="90000"/>
          </a:bodyPr>
          <a:lstStyle/>
          <a:p>
            <a:pPr lvl="0" algn="ctr">
              <a:lnSpc>
                <a:spcPct val="100000"/>
              </a:lnSpc>
              <a:spcBef>
                <a:spcPts val="0"/>
              </a:spcBef>
            </a:pPr>
            <a:r>
              <a:rPr lang="ru-RU" sz="2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ea typeface="+mn-ea"/>
                <a:cs typeface="+mn-cs"/>
              </a:rPr>
              <a:t>О заполнении государственной </a:t>
            </a:r>
            <a:br>
              <a:rPr lang="ru-RU" sz="2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ea typeface="+mn-ea"/>
                <a:cs typeface="+mn-cs"/>
              </a:rPr>
            </a:br>
            <a:r>
              <a:rPr lang="ru-RU" sz="2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ea typeface="+mn-ea"/>
                <a:cs typeface="+mn-cs"/>
              </a:rPr>
              <a:t>статистической отчетности по форме</a:t>
            </a:r>
            <a:r>
              <a:rPr lang="ru-RU" sz="2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ea typeface="+mn-ea"/>
                <a:cs typeface="+mn-cs"/>
              </a:rPr>
              <a:t/>
            </a:r>
            <a:br>
              <a:rPr lang="ru-RU" sz="2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ea typeface="+mn-ea"/>
                <a:cs typeface="+mn-cs"/>
              </a:rPr>
            </a:br>
            <a:r>
              <a:rPr lang="ru-RU" sz="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/>
                <a:ea typeface="+mn-ea"/>
                <a:cs typeface="+mn-cs"/>
              </a:rPr>
              <a:t/>
            </a:r>
            <a:br>
              <a:rPr lang="ru-RU" sz="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/>
                <a:ea typeface="+mn-ea"/>
                <a:cs typeface="+mn-cs"/>
              </a:rPr>
            </a:b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/>
                <a:ea typeface="+mn-ea"/>
                <a:cs typeface="+mn-cs"/>
              </a:rPr>
              <a:t> </a:t>
            </a:r>
            <a:r>
              <a:rPr lang="ru-RU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ea typeface="+mn-ea"/>
                <a:cs typeface="+mn-cs"/>
              </a:rPr>
              <a:t>6-т (заработная плата)</a:t>
            </a:r>
            <a:br>
              <a:rPr lang="ru-RU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ea typeface="+mn-ea"/>
                <a:cs typeface="+mn-cs"/>
              </a:rPr>
            </a:br>
            <a:r>
              <a:rPr lang="ru-RU" sz="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ea typeface="+mn-ea"/>
                <a:cs typeface="+mn-cs"/>
              </a:rPr>
              <a:t/>
            </a:r>
            <a:br>
              <a:rPr lang="ru-RU" sz="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ea typeface="+mn-ea"/>
                <a:cs typeface="+mn-cs"/>
              </a:rPr>
            </a:br>
            <a:r>
              <a:rPr lang="ru-RU" sz="29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ea typeface="+mn-ea"/>
                <a:cs typeface="+mn-cs"/>
              </a:rPr>
              <a:t> </a:t>
            </a:r>
            <a:r>
              <a:rPr lang="ru-RU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ea typeface="+mn-ea"/>
                <a:cs typeface="+mn-cs"/>
              </a:rPr>
              <a:t>«Отчет о распределении</a:t>
            </a:r>
            <a:br>
              <a:rPr lang="ru-RU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ea typeface="+mn-ea"/>
                <a:cs typeface="+mn-cs"/>
              </a:rPr>
            </a:br>
            <a:r>
              <a:rPr lang="ru-RU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ea typeface="+mn-ea"/>
                <a:cs typeface="+mn-cs"/>
              </a:rPr>
              <a:t> численности работников по размерам начисленной заработной платы»</a:t>
            </a:r>
            <a:br>
              <a:rPr lang="ru-RU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ea typeface="+mn-ea"/>
                <a:cs typeface="+mn-cs"/>
              </a:rPr>
            </a:br>
            <a:endParaRPr lang="ru-RU" sz="40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7" name="Заголовок 4"/>
          <p:cNvSpPr txBox="1">
            <a:spLocks/>
          </p:cNvSpPr>
          <p:nvPr/>
        </p:nvSpPr>
        <p:spPr>
          <a:xfrm>
            <a:off x="785993" y="767943"/>
            <a:ext cx="529730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управление Витебской области</a:t>
            </a:r>
            <a:endParaRPr lang="ru-RU" sz="1800" b="1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940" y="3325092"/>
            <a:ext cx="1417673" cy="1463039"/>
          </a:xfrm>
          <a:prstGeom prst="rect">
            <a:avLst/>
          </a:prstGeom>
        </p:spPr>
      </p:pic>
      <p:sp>
        <p:nvSpPr>
          <p:cNvPr id="9" name="Заголовок 4"/>
          <p:cNvSpPr txBox="1">
            <a:spLocks/>
          </p:cNvSpPr>
          <p:nvPr/>
        </p:nvSpPr>
        <p:spPr>
          <a:xfrm>
            <a:off x="3864033" y="3234687"/>
            <a:ext cx="3316107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1800" b="1" spc="300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6606-1367-45C7-8B94-9DCE7078E843}" type="slidenum">
              <a:rPr lang="ru-RU" smtClean="0"/>
              <a:t>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9615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9" name="Заголовок 4"/>
          <p:cNvSpPr txBox="1">
            <a:spLocks/>
          </p:cNvSpPr>
          <p:nvPr/>
        </p:nvSpPr>
        <p:spPr>
          <a:xfrm>
            <a:off x="1149887" y="180082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управление Витебской области</a:t>
            </a:r>
            <a:endParaRPr lang="ru-RU" sz="14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03300" y="1797946"/>
            <a:ext cx="10980000" cy="1440000"/>
          </a:xfrm>
          <a:prstGeom prst="roundRect">
            <a:avLst/>
          </a:prstGeom>
          <a:solidFill>
            <a:srgbClr val="EBF8F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2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indent="444500" algn="just">
              <a:lnSpc>
                <a:spcPts val="1600"/>
              </a:lnSpc>
              <a:spcBef>
                <a:spcPts val="200"/>
              </a:spcBef>
              <a:spcAft>
                <a:spcPts val="200"/>
              </a:spcAft>
            </a:pPr>
            <a:r>
              <a:rPr lang="ru-RU" dirty="0">
                <a:solidFill>
                  <a:schemeClr val="tx1"/>
                </a:solidFill>
              </a:rPr>
              <a:t>Согласно подпункту 2.2 пункта 2 статьи 12 Закона Республики Беларусь </a:t>
            </a:r>
            <a:r>
              <a:rPr lang="ru-RU" dirty="0" smtClean="0">
                <a:solidFill>
                  <a:schemeClr val="tx1"/>
                </a:solidFill>
              </a:rPr>
              <a:t>от </a:t>
            </a:r>
            <a:r>
              <a:rPr lang="ru-RU" dirty="0">
                <a:solidFill>
                  <a:schemeClr val="tx1"/>
                </a:solidFill>
              </a:rPr>
              <a:t>28 ноября 2004 года </a:t>
            </a:r>
            <a:r>
              <a:rPr lang="ru-RU" dirty="0" smtClean="0">
                <a:solidFill>
                  <a:schemeClr val="tx1"/>
                </a:solidFill>
              </a:rPr>
              <a:t>                № </a:t>
            </a:r>
            <a:r>
              <a:rPr lang="ru-RU" dirty="0">
                <a:solidFill>
                  <a:schemeClr val="tx1"/>
                </a:solidFill>
              </a:rPr>
              <a:t>345-З  </a:t>
            </a:r>
            <a:r>
              <a:rPr lang="ru-RU" dirty="0" smtClean="0">
                <a:solidFill>
                  <a:schemeClr val="tx1"/>
                </a:solidFill>
              </a:rPr>
              <a:t>«</a:t>
            </a:r>
            <a:r>
              <a:rPr lang="ru-RU" dirty="0">
                <a:solidFill>
                  <a:schemeClr val="tx1"/>
                </a:solidFill>
              </a:rPr>
              <a:t>О государственной статистике» </a:t>
            </a:r>
            <a:r>
              <a:rPr lang="ru-RU" dirty="0" smtClean="0">
                <a:solidFill>
                  <a:schemeClr val="tx1"/>
                </a:solidFill>
              </a:rPr>
              <a:t>респонденты </a:t>
            </a:r>
            <a:r>
              <a:rPr lang="ru-RU" dirty="0">
                <a:solidFill>
                  <a:schemeClr val="tx1"/>
                </a:solidFill>
              </a:rPr>
              <a:t>обязаны представлять достоверные первичные статистические </a:t>
            </a:r>
            <a:r>
              <a:rPr lang="ru-RU" dirty="0" smtClean="0">
                <a:solidFill>
                  <a:schemeClr val="tx1"/>
                </a:solidFill>
              </a:rPr>
              <a:t>данные в </a:t>
            </a:r>
            <a:r>
              <a:rPr lang="ru-RU" dirty="0">
                <a:solidFill>
                  <a:schemeClr val="tx1"/>
                </a:solidFill>
              </a:rPr>
              <a:t>объеме, сроки и адреса, указанные в формах государственных </a:t>
            </a:r>
            <a:r>
              <a:rPr lang="ru-RU" dirty="0" smtClean="0">
                <a:solidFill>
                  <a:schemeClr val="tx1"/>
                </a:solidFill>
              </a:rPr>
              <a:t>статистических </a:t>
            </a:r>
            <a:r>
              <a:rPr lang="ru-RU" dirty="0">
                <a:solidFill>
                  <a:schemeClr val="tx1"/>
                </a:solidFill>
              </a:rPr>
              <a:t>наблюдений. </a:t>
            </a:r>
            <a:r>
              <a:rPr lang="ru-RU" dirty="0" smtClean="0">
                <a:solidFill>
                  <a:schemeClr val="tx1"/>
                </a:solidFill>
              </a:rPr>
              <a:t>Нарушение </a:t>
            </a:r>
            <a:r>
              <a:rPr lang="ru-RU" dirty="0">
                <a:solidFill>
                  <a:schemeClr val="tx1"/>
                </a:solidFill>
              </a:rPr>
              <a:t>порядка представления данных государственной статистической отчетности влечет применение мер административной </a:t>
            </a:r>
            <a:r>
              <a:rPr lang="ru-RU" dirty="0" smtClean="0">
                <a:solidFill>
                  <a:schemeClr val="tx1"/>
                </a:solidFill>
              </a:rPr>
              <a:t>или уголовной ответственности </a:t>
            </a:r>
            <a:r>
              <a:rPr lang="ru-RU" dirty="0">
                <a:solidFill>
                  <a:schemeClr val="tx1"/>
                </a:solidFill>
              </a:rPr>
              <a:t>в </a:t>
            </a:r>
            <a:r>
              <a:rPr lang="ru-RU" dirty="0" smtClean="0">
                <a:solidFill>
                  <a:schemeClr val="tx1"/>
                </a:solidFill>
              </a:rPr>
              <a:t>соответствии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с </a:t>
            </a:r>
            <a:r>
              <a:rPr lang="ru-RU" dirty="0">
                <a:solidFill>
                  <a:schemeClr val="tx1"/>
                </a:solidFill>
              </a:rPr>
              <a:t>законодательными актами.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03300" y="4495800"/>
            <a:ext cx="10980000" cy="2152648"/>
          </a:xfrm>
          <a:prstGeom prst="roundRect">
            <a:avLst/>
          </a:prstGeom>
          <a:solidFill>
            <a:srgbClr val="EBF8F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2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indent="444500" algn="just">
              <a:lnSpc>
                <a:spcPts val="1600"/>
              </a:lnSpc>
              <a:spcBef>
                <a:spcPts val="200"/>
              </a:spcBef>
              <a:spcAft>
                <a:spcPts val="200"/>
              </a:spcAft>
            </a:pPr>
            <a:r>
              <a:rPr lang="ru-RU" b="1" dirty="0">
                <a:solidFill>
                  <a:srgbClr val="FF0000"/>
                </a:solidFill>
              </a:rPr>
              <a:t>Статья 24.12.</a:t>
            </a:r>
            <a:r>
              <a:rPr lang="ru-RU" dirty="0">
                <a:solidFill>
                  <a:schemeClr val="tx1"/>
                </a:solidFill>
              </a:rPr>
              <a:t> Нарушение порядка представления государственной статистической отчетности</a:t>
            </a:r>
          </a:p>
          <a:p>
            <a:pPr indent="444500" algn="just">
              <a:lnSpc>
                <a:spcPts val="1600"/>
              </a:lnSpc>
              <a:spcBef>
                <a:spcPts val="200"/>
              </a:spcBef>
              <a:spcAft>
                <a:spcPts val="200"/>
              </a:spcAft>
            </a:pPr>
            <a:r>
              <a:rPr lang="ru-RU" dirty="0">
                <a:solidFill>
                  <a:schemeClr val="tx1"/>
                </a:solidFill>
              </a:rPr>
              <a:t>1. Представление должностным лицом и (или) иным уполномоченным лицом, ответственным за составление и представление данных государственной статистической отчетности, либо индивидуальным предпринимателем искаженных данных государственной статистической отчетности, несвоевременное представление или непредставление такой отчетности органам государственной статистики – влекут наложение штрафа в размере </a:t>
            </a:r>
            <a:r>
              <a:rPr lang="ru-RU" b="1" dirty="0">
                <a:solidFill>
                  <a:srgbClr val="FF0000"/>
                </a:solidFill>
              </a:rPr>
              <a:t>от десяти до тридцати базовых величин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indent="444500" algn="just">
              <a:lnSpc>
                <a:spcPts val="1600"/>
              </a:lnSpc>
              <a:spcBef>
                <a:spcPts val="200"/>
              </a:spcBef>
              <a:spcAft>
                <a:spcPts val="200"/>
              </a:spcAft>
            </a:pPr>
            <a:r>
              <a:rPr lang="ru-RU" dirty="0">
                <a:solidFill>
                  <a:schemeClr val="tx1"/>
                </a:solidFill>
              </a:rPr>
              <a:t>2. Те же деяния, совершенные повторно в течение одного года после наложения административного взыскания за такие же нарушения, – влекут наложение штрафа в размере </a:t>
            </a:r>
            <a:r>
              <a:rPr lang="ru-RU" b="1" dirty="0">
                <a:solidFill>
                  <a:srgbClr val="FF0000"/>
                </a:solidFill>
              </a:rPr>
              <a:t>от тридцати до пятидесяти базовых величин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15" name="Рисунок 14" descr="https://lgpravovik.by/wp-content/uploads/2019/07/5a7fbc0e48484183b3d883ee90154ca6.jpg"/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96" r="17820"/>
          <a:stretch/>
        </p:blipFill>
        <p:spPr bwMode="auto">
          <a:xfrm>
            <a:off x="203300" y="3380275"/>
            <a:ext cx="1756129" cy="1119186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Скругленный прямоугольник 16"/>
          <p:cNvSpPr/>
          <p:nvPr/>
        </p:nvSpPr>
        <p:spPr>
          <a:xfrm>
            <a:off x="319314" y="843646"/>
            <a:ext cx="11168297" cy="762000"/>
          </a:xfrm>
          <a:prstGeom prst="roundRect">
            <a:avLst/>
          </a:prstGeom>
          <a:solidFill>
            <a:srgbClr val="00AA82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>
              <a:lnSpc>
                <a:spcPts val="2000"/>
              </a:lnSpc>
              <a:spcBef>
                <a:spcPts val="1200"/>
              </a:spcBef>
              <a:spcAft>
                <a:spcPts val="600"/>
              </a:spcAft>
            </a:pPr>
            <a:r>
              <a:rPr lang="ru-RU" sz="2000" b="1" dirty="0"/>
              <a:t>НАРУШЕНИЕ ПОРЯДКА ПРЕДСТАВЛЕНИЯ ГОСУДАРСТВЕННОЙ СТАТИСТИЧЕСКОЙ </a:t>
            </a:r>
            <a:r>
              <a:rPr lang="ru-RU" sz="2000" b="1" dirty="0" smtClean="0"/>
              <a:t>ОТЧЕТНОСТИ</a:t>
            </a: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959428" y="3939868"/>
            <a:ext cx="885748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ru-RU" sz="2200" b="1" dirty="0">
                <a:solidFill>
                  <a:srgbClr val="00485C"/>
                </a:solidFill>
              </a:rPr>
              <a:t>Кодекс об административных правонарушениях Республики Беларусь</a:t>
            </a:r>
            <a:endParaRPr lang="ru-RU" sz="2200" b="1" dirty="0">
              <a:solidFill>
                <a:srgbClr val="00485C"/>
              </a:solidFill>
              <a:sym typeface="Arvo"/>
            </a:endParaRPr>
          </a:p>
          <a:p>
            <a:endParaRPr lang="ru-RU" sz="2200" dirty="0"/>
          </a:p>
        </p:txBody>
      </p:sp>
      <p:sp>
        <p:nvSpPr>
          <p:cNvPr id="12" name="Заголовок 4"/>
          <p:cNvSpPr txBox="1">
            <a:spLocks/>
          </p:cNvSpPr>
          <p:nvPr/>
        </p:nvSpPr>
        <p:spPr>
          <a:xfrm>
            <a:off x="11693478" y="0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10</a:t>
            </a:r>
            <a:endParaRPr lang="ru-RU" sz="2000" b="1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926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136" y="-126611"/>
            <a:ext cx="12197136" cy="4229100"/>
          </a:xfrm>
          <a:prstGeom prst="rect">
            <a:avLst/>
          </a:prstGeom>
        </p:spPr>
      </p:pic>
      <p:sp>
        <p:nvSpPr>
          <p:cNvPr id="12" name="Заголовок 4"/>
          <p:cNvSpPr txBox="1">
            <a:spLocks/>
          </p:cNvSpPr>
          <p:nvPr/>
        </p:nvSpPr>
        <p:spPr>
          <a:xfrm>
            <a:off x="4695806" y="4966683"/>
            <a:ext cx="4015524" cy="361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5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 (Основной текст)"/>
                <a:ea typeface="Roboto Condensed" panose="02000000000000000000" pitchFamily="2" charset="0"/>
                <a:cs typeface="Calibri" pitchFamily="34" charset="0"/>
              </a:rPr>
              <a:t>210015, </a:t>
            </a:r>
            <a:r>
              <a:rPr lang="ru-RU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(Основной текст)"/>
                <a:ea typeface="Roboto Condensed" panose="02000000000000000000" pitchFamily="2" charset="0"/>
                <a:cs typeface="Calibri" pitchFamily="34" charset="0"/>
              </a:rPr>
              <a:t>г. </a:t>
            </a:r>
            <a:r>
              <a:rPr lang="ru-RU" sz="15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 (Основной текст)"/>
                <a:ea typeface="Roboto Condensed" panose="02000000000000000000" pitchFamily="2" charset="0"/>
                <a:cs typeface="Calibri" pitchFamily="34" charset="0"/>
              </a:rPr>
              <a:t>Витебск, ул. Ленина, 10а</a:t>
            </a:r>
            <a:endParaRPr lang="ru-RU" sz="1500" b="1" dirty="0">
              <a:solidFill>
                <a:schemeClr val="tx1">
                  <a:lumMod val="75000"/>
                  <a:lumOff val="25000"/>
                </a:schemeClr>
              </a:solidFill>
              <a:latin typeface="Calibri (Основной текст)"/>
              <a:ea typeface="Roboto Condensed" panose="02000000000000000000" pitchFamily="2" charset="0"/>
              <a:cs typeface="Calibri" pitchFamily="34" charset="0"/>
            </a:endParaRPr>
          </a:p>
        </p:txBody>
      </p:sp>
      <p:sp>
        <p:nvSpPr>
          <p:cNvPr id="13" name="Заголовок 4"/>
          <p:cNvSpPr txBox="1">
            <a:spLocks/>
          </p:cNvSpPr>
          <p:nvPr/>
        </p:nvSpPr>
        <p:spPr>
          <a:xfrm>
            <a:off x="4740863" y="5446204"/>
            <a:ext cx="3915045" cy="3345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5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 (Основной текст)"/>
                <a:ea typeface="Roboto Condensed" panose="02000000000000000000" pitchFamily="2" charset="0"/>
                <a:cs typeface="Calibri" pitchFamily="34" charset="0"/>
              </a:rPr>
              <a:t>trud.vitebsk@belstat.gov.by</a:t>
            </a:r>
            <a:endParaRPr lang="ru-RU" sz="1500" b="1" dirty="0">
              <a:solidFill>
                <a:schemeClr val="tx1">
                  <a:lumMod val="75000"/>
                  <a:lumOff val="25000"/>
                </a:schemeClr>
              </a:solidFill>
              <a:latin typeface="Calibri (Основной текст)"/>
              <a:ea typeface="Roboto Condensed" panose="02000000000000000000" pitchFamily="2" charset="0"/>
              <a:cs typeface="Calibri" pitchFamily="34" charset="0"/>
            </a:endParaRPr>
          </a:p>
        </p:txBody>
      </p:sp>
      <p:sp>
        <p:nvSpPr>
          <p:cNvPr id="14" name="Заголовок 4"/>
          <p:cNvSpPr txBox="1">
            <a:spLocks/>
          </p:cNvSpPr>
          <p:nvPr/>
        </p:nvSpPr>
        <p:spPr>
          <a:xfrm>
            <a:off x="4011782" y="4444842"/>
            <a:ext cx="5758713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5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 (Основной текст)"/>
                <a:ea typeface="Roboto Condensed" panose="02000000000000000000" pitchFamily="2" charset="0"/>
                <a:cs typeface="Calibri" pitchFamily="34" charset="0"/>
              </a:rPr>
              <a:t>Главное статистическое управление Витебской области</a:t>
            </a:r>
            <a:endParaRPr lang="ru-RU" sz="1500" b="1" dirty="0">
              <a:solidFill>
                <a:schemeClr val="tx1">
                  <a:lumMod val="75000"/>
                  <a:lumOff val="25000"/>
                </a:schemeClr>
              </a:solidFill>
              <a:latin typeface="Calibri (Основной текст)"/>
              <a:ea typeface="Roboto Condensed" panose="02000000000000000000" pitchFamily="2" charset="0"/>
              <a:cs typeface="Calibri" pitchFamily="34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1219200" y="275772"/>
            <a:ext cx="1001485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b="1" dirty="0" smtClean="0">
              <a:solidFill>
                <a:srgbClr val="EBF8F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b="1" dirty="0" smtClean="0">
                <a:solidFill>
                  <a:srgbClr val="EBF8F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</a:t>
            </a:r>
            <a:r>
              <a:rPr lang="ru-RU" b="1" dirty="0">
                <a:solidFill>
                  <a:srgbClr val="EBF8F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вопросам заполнения государственной статистической отчетности</a:t>
            </a:r>
          </a:p>
          <a:p>
            <a:pPr algn="ctr"/>
            <a:r>
              <a:rPr lang="ru-RU" b="1" dirty="0">
                <a:solidFill>
                  <a:srgbClr val="EBF8F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форме 6-т (заработная плата) «Отчет о распределении численности работников по размерам начисленной заработной платы</a:t>
            </a:r>
            <a:r>
              <a:rPr lang="ru-RU" b="1" dirty="0" smtClean="0">
                <a:solidFill>
                  <a:srgbClr val="EBF8F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 обращаться </a:t>
            </a:r>
            <a:r>
              <a:rPr lang="ru-RU" b="1" dirty="0">
                <a:solidFill>
                  <a:srgbClr val="EBF8F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отдел статистики труда</a:t>
            </a:r>
            <a:br>
              <a:rPr lang="ru-RU" b="1" dirty="0">
                <a:solidFill>
                  <a:srgbClr val="EBF8F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>
                <a:solidFill>
                  <a:srgbClr val="EBF8F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главного статистического управления Витебской области по телефонам:</a:t>
            </a:r>
          </a:p>
          <a:p>
            <a:pPr algn="ctr"/>
            <a:r>
              <a:rPr lang="ru-RU" b="1" dirty="0">
                <a:solidFill>
                  <a:srgbClr val="EBF8F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43-69-94; 25-00-68</a:t>
            </a:r>
          </a:p>
          <a:p>
            <a:pPr algn="ctr"/>
            <a:r>
              <a:rPr lang="ru-RU" b="1" dirty="0">
                <a:solidFill>
                  <a:srgbClr val="EBF8F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43-69-97; 25-00-71</a:t>
            </a:r>
          </a:p>
          <a:p>
            <a:pPr algn="ctr"/>
            <a:r>
              <a:rPr lang="ru-RU" b="1" dirty="0">
                <a:solidFill>
                  <a:srgbClr val="EBF8F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43-69-78; 25-00-69</a:t>
            </a:r>
          </a:p>
          <a:p>
            <a:pPr algn="ctr"/>
            <a:r>
              <a:rPr lang="ru-RU" b="1" dirty="0">
                <a:solidFill>
                  <a:srgbClr val="EBF8F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43-69-68; 23-60-96</a:t>
            </a:r>
          </a:p>
          <a:p>
            <a:pPr algn="ctr"/>
            <a:endParaRPr lang="ru-RU" b="1" dirty="0">
              <a:solidFill>
                <a:srgbClr val="EBF8F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918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09601" y="3429000"/>
            <a:ext cx="10147299" cy="1323439"/>
          </a:xfrm>
          <a:prstGeom prst="rect">
            <a:avLst/>
          </a:prstGeom>
          <a:ln w="285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ru-RU"/>
            </a:defPPr>
            <a:lvl1pPr algn="ctr">
              <a:defRPr sz="2000" b="1">
                <a:solidFill>
                  <a:schemeClr val="dk1"/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ru-RU" b="0" i="1" dirty="0" smtClean="0"/>
              <a:t>Рубрика   «Респондентам       Государственные </a:t>
            </a:r>
            <a:r>
              <a:rPr lang="ru-RU" b="0" i="1" dirty="0"/>
              <a:t>статистические </a:t>
            </a:r>
            <a:r>
              <a:rPr lang="ru-RU" b="0" i="1" dirty="0" smtClean="0"/>
              <a:t>наблюдения </a:t>
            </a:r>
            <a:r>
              <a:rPr lang="ru-RU" b="0" i="1" dirty="0"/>
              <a:t/>
            </a:r>
            <a:br>
              <a:rPr lang="ru-RU" b="0" i="1" dirty="0"/>
            </a:br>
            <a:r>
              <a:rPr lang="ru-RU" b="0" i="1" dirty="0"/>
              <a:t>Бланки форм государственной статистической отчетности, указания по их заполнению, </a:t>
            </a:r>
            <a:r>
              <a:rPr lang="ru-RU" b="0" i="1" dirty="0" smtClean="0"/>
              <a:t>постановления       Централизованные </a:t>
            </a:r>
            <a:r>
              <a:rPr lang="ru-RU" b="0" i="1" dirty="0"/>
              <a:t>государственные статистические </a:t>
            </a:r>
            <a:r>
              <a:rPr lang="ru-RU" b="0" i="1" dirty="0" smtClean="0"/>
              <a:t>наблюдения       Статистика стоимости рабочей силы» </a:t>
            </a:r>
            <a:endParaRPr lang="en-US" b="0" i="1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09600" y="1862931"/>
            <a:ext cx="4680000" cy="1260000"/>
          </a:xfrm>
          <a:prstGeom prst="roundRect">
            <a:avLst/>
          </a:prstGeom>
          <a:solidFill>
            <a:srgbClr val="00AA82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>
              <a:lnSpc>
                <a:spcPts val="19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000" dirty="0">
                <a:solidFill>
                  <a:schemeClr val="bg1"/>
                </a:solidFill>
              </a:rPr>
              <a:t>на официальном сайте </a:t>
            </a:r>
            <a:r>
              <a:rPr lang="ru-RU" sz="2000" dirty="0" smtClean="0">
                <a:solidFill>
                  <a:schemeClr val="bg1"/>
                </a:solidFill>
              </a:rPr>
              <a:t>Белстата</a:t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>в </a:t>
            </a:r>
            <a:r>
              <a:rPr lang="ru-RU" sz="2000" dirty="0">
                <a:solidFill>
                  <a:schemeClr val="bg1"/>
                </a:solidFill>
              </a:rPr>
              <a:t>сети </a:t>
            </a:r>
            <a:r>
              <a:rPr lang="ru-RU" sz="2000" dirty="0" smtClean="0">
                <a:solidFill>
                  <a:schemeClr val="bg1"/>
                </a:solidFill>
              </a:rPr>
              <a:t>Интернет</a:t>
            </a:r>
          </a:p>
          <a:p>
            <a:pPr algn="ctr">
              <a:lnSpc>
                <a:spcPts val="19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000" b="1" dirty="0" smtClean="0">
                <a:solidFill>
                  <a:schemeClr val="bg1"/>
                </a:solidFill>
              </a:rPr>
              <a:t>www.belstat.gov.by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076900" y="1862931"/>
            <a:ext cx="4680000" cy="1260000"/>
          </a:xfrm>
          <a:prstGeom prst="roundRect">
            <a:avLst/>
          </a:prstGeom>
          <a:solidFill>
            <a:srgbClr val="00AA82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>
              <a:lnSpc>
                <a:spcPts val="19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000" dirty="0">
                <a:solidFill>
                  <a:schemeClr val="bg1"/>
                </a:solidFill>
              </a:rPr>
              <a:t>на </a:t>
            </a:r>
            <a:r>
              <a:rPr lang="ru-RU" sz="2000" dirty="0" smtClean="0">
                <a:solidFill>
                  <a:schemeClr val="bg1"/>
                </a:solidFill>
              </a:rPr>
              <a:t>официальном сайте</a:t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>Главного </a:t>
            </a:r>
            <a:r>
              <a:rPr lang="ru-RU" sz="2000" dirty="0">
                <a:solidFill>
                  <a:schemeClr val="bg1"/>
                </a:solidFill>
              </a:rPr>
              <a:t>статистического </a:t>
            </a:r>
            <a:r>
              <a:rPr lang="ru-RU" sz="2000" dirty="0" smtClean="0">
                <a:solidFill>
                  <a:schemeClr val="bg1"/>
                </a:solidFill>
              </a:rPr>
              <a:t>управления</a:t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>Витебской области</a:t>
            </a:r>
          </a:p>
          <a:p>
            <a:pPr algn="ctr">
              <a:lnSpc>
                <a:spcPts val="19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000" b="1" dirty="0" smtClean="0">
                <a:solidFill>
                  <a:schemeClr val="bg1"/>
                </a:solidFill>
              </a:rPr>
              <a:t>www.</a:t>
            </a:r>
            <a:r>
              <a:rPr lang="en-US" sz="2000" b="1" dirty="0">
                <a:solidFill>
                  <a:schemeClr val="bg1"/>
                </a:solidFill>
              </a:rPr>
              <a:t>vitebsk</a:t>
            </a:r>
            <a:r>
              <a:rPr lang="ru-RU" sz="2000" b="1" dirty="0">
                <a:solidFill>
                  <a:schemeClr val="bg1"/>
                </a:solidFill>
              </a:rPr>
              <a:t>.belstat.gov.by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09600" y="5124728"/>
            <a:ext cx="3060000" cy="504000"/>
          </a:xfrm>
          <a:prstGeom prst="roundRect">
            <a:avLst/>
          </a:prstGeom>
          <a:ln w="285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ru-RU" sz="2000" i="1" dirty="0" smtClean="0"/>
              <a:t>Бланки форм</a:t>
            </a:r>
            <a:endParaRPr lang="ru-RU" sz="2000" i="1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153250" y="5128181"/>
            <a:ext cx="3060000" cy="504000"/>
          </a:xfrm>
          <a:prstGeom prst="roundRect">
            <a:avLst/>
          </a:prstGeom>
          <a:ln w="285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ru-RU" sz="2000" i="1" dirty="0" smtClean="0"/>
              <a:t>Указания по заполнению</a:t>
            </a:r>
            <a:endParaRPr lang="ru-RU" sz="2000" i="1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049600" y="5924945"/>
            <a:ext cx="3420000" cy="504000"/>
          </a:xfrm>
          <a:prstGeom prst="roundRect">
            <a:avLst/>
          </a:prstGeom>
          <a:ln w="285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ru-RU" sz="2000" i="1" dirty="0"/>
              <a:t>Рубрика «Вопрос – Ответ» </a:t>
            </a:r>
            <a:endParaRPr lang="en-US" sz="2000" i="1" dirty="0"/>
          </a:p>
          <a:p>
            <a:pPr algn="ctr"/>
            <a:r>
              <a:rPr lang="ru-RU" sz="2000" i="1" dirty="0" smtClean="0"/>
              <a:t> </a:t>
            </a:r>
            <a:endParaRPr lang="ru-RU" sz="2000" i="1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986900" y="5924945"/>
            <a:ext cx="3420000" cy="504000"/>
          </a:xfrm>
          <a:prstGeom prst="roundRect">
            <a:avLst/>
          </a:prstGeom>
          <a:ln w="285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ru-RU" sz="2000" i="1" dirty="0"/>
              <a:t>Рубрика «Типичные ошибки»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7696900" y="5124728"/>
            <a:ext cx="3060000" cy="504000"/>
          </a:xfrm>
          <a:prstGeom prst="roundRect">
            <a:avLst/>
          </a:prstGeom>
          <a:ln w="285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ru-RU" sz="2000" i="1" dirty="0"/>
              <a:t>Актуальные изменения</a:t>
            </a:r>
          </a:p>
          <a:p>
            <a:pPr algn="ctr"/>
            <a:endParaRPr lang="ru-RU" sz="2000" i="1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609600" y="927100"/>
            <a:ext cx="10147300" cy="762000"/>
          </a:xfrm>
          <a:prstGeom prst="roundRect">
            <a:avLst/>
          </a:prstGeom>
          <a:solidFill>
            <a:srgbClr val="00AA82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>
              <a:lnSpc>
                <a:spcPts val="2000"/>
              </a:lnSpc>
              <a:spcBef>
                <a:spcPts val="1200"/>
              </a:spcBef>
              <a:spcAft>
                <a:spcPts val="600"/>
              </a:spcAft>
            </a:pP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ИНФОРМАЦИОННЫЕ МАТЕРИАЛЫ РАЗМЕЩЕНЫ</a:t>
            </a: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Стрелка вниз 1"/>
          <p:cNvSpPr/>
          <p:nvPr/>
        </p:nvSpPr>
        <p:spPr>
          <a:xfrm>
            <a:off x="2913600" y="1579000"/>
            <a:ext cx="252000" cy="360000"/>
          </a:xfrm>
          <a:prstGeom prst="downArrow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трелка вниз 29"/>
          <p:cNvSpPr/>
          <p:nvPr/>
        </p:nvSpPr>
        <p:spPr>
          <a:xfrm>
            <a:off x="8200900" y="1579000"/>
            <a:ext cx="252000" cy="360000"/>
          </a:xfrm>
          <a:prstGeom prst="downArrow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трелка вниз 30"/>
          <p:cNvSpPr/>
          <p:nvPr/>
        </p:nvSpPr>
        <p:spPr>
          <a:xfrm>
            <a:off x="2013600" y="4752439"/>
            <a:ext cx="216000" cy="360000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трелка вниз 31"/>
          <p:cNvSpPr/>
          <p:nvPr/>
        </p:nvSpPr>
        <p:spPr>
          <a:xfrm>
            <a:off x="5563600" y="4752439"/>
            <a:ext cx="216000" cy="360000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низ 26"/>
          <p:cNvSpPr/>
          <p:nvPr/>
        </p:nvSpPr>
        <p:spPr>
          <a:xfrm>
            <a:off x="4344702" y="3509600"/>
            <a:ext cx="144000" cy="288000"/>
          </a:xfrm>
          <a:prstGeom prst="downArrow">
            <a:avLst/>
          </a:prstGeom>
          <a:solidFill>
            <a:schemeClr val="accent2">
              <a:lumMod val="75000"/>
            </a:schemeClr>
          </a:solidFill>
          <a:ln>
            <a:noFill/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низ 27"/>
          <p:cNvSpPr/>
          <p:nvPr/>
        </p:nvSpPr>
        <p:spPr>
          <a:xfrm>
            <a:off x="10080902" y="3503100"/>
            <a:ext cx="144000" cy="288000"/>
          </a:xfrm>
          <a:prstGeom prst="downArrow">
            <a:avLst/>
          </a:prstGeom>
          <a:solidFill>
            <a:schemeClr val="accent2">
              <a:lumMod val="75000"/>
            </a:schemeClr>
          </a:solidFill>
          <a:ln>
            <a:noFill/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низ 28"/>
          <p:cNvSpPr/>
          <p:nvPr/>
        </p:nvSpPr>
        <p:spPr>
          <a:xfrm>
            <a:off x="4104200" y="4116119"/>
            <a:ext cx="144000" cy="288000"/>
          </a:xfrm>
          <a:prstGeom prst="downArrow">
            <a:avLst/>
          </a:prstGeom>
          <a:solidFill>
            <a:schemeClr val="accent2">
              <a:lumMod val="75000"/>
            </a:schemeClr>
          </a:solidFill>
          <a:ln>
            <a:noFill/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3" name="Стрелка вниз 32"/>
          <p:cNvSpPr/>
          <p:nvPr/>
        </p:nvSpPr>
        <p:spPr>
          <a:xfrm>
            <a:off x="4013744" y="4401810"/>
            <a:ext cx="144000" cy="288000"/>
          </a:xfrm>
          <a:prstGeom prst="downArrow">
            <a:avLst/>
          </a:prstGeom>
          <a:solidFill>
            <a:schemeClr val="accent2">
              <a:lumMod val="75000"/>
            </a:schemeClr>
          </a:solidFill>
          <a:ln>
            <a:noFill/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4" name="Стрелка вниз 33"/>
          <p:cNvSpPr/>
          <p:nvPr/>
        </p:nvSpPr>
        <p:spPr>
          <a:xfrm>
            <a:off x="9100900" y="4752439"/>
            <a:ext cx="216000" cy="360000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трелка вниз 34"/>
          <p:cNvSpPr/>
          <p:nvPr/>
        </p:nvSpPr>
        <p:spPr>
          <a:xfrm>
            <a:off x="3797100" y="4755056"/>
            <a:ext cx="216000" cy="1188000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трелка вниз 35"/>
          <p:cNvSpPr/>
          <p:nvPr/>
        </p:nvSpPr>
        <p:spPr>
          <a:xfrm>
            <a:off x="7366400" y="4755057"/>
            <a:ext cx="216000" cy="1188000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D:\_ОТДЕЛ ИНВЕСТИЦИЙ И СТРОИТЕЛЬСТВА\ФОРМЫ\Иконка-сайта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1950" y="2168931"/>
            <a:ext cx="648000" cy="64800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Рисунок 3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38" name="Заголовок 4"/>
          <p:cNvSpPr txBox="1">
            <a:spLocks/>
          </p:cNvSpPr>
          <p:nvPr/>
        </p:nvSpPr>
        <p:spPr>
          <a:xfrm>
            <a:off x="1149887" y="180082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</a:t>
            </a:r>
          </a:p>
          <a:p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управление Витебской области</a:t>
            </a:r>
            <a:endParaRPr lang="ru-RU" sz="16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39" name="Заголовок 4"/>
          <p:cNvSpPr txBox="1">
            <a:spLocks/>
          </p:cNvSpPr>
          <p:nvPr/>
        </p:nvSpPr>
        <p:spPr>
          <a:xfrm>
            <a:off x="11693478" y="0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02</a:t>
            </a:r>
            <a:endParaRPr lang="ru-RU" sz="2000" b="1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824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" name="Скругленный прямоугольник 12"/>
          <p:cNvSpPr/>
          <p:nvPr/>
        </p:nvSpPr>
        <p:spPr>
          <a:xfrm>
            <a:off x="786951" y="945244"/>
            <a:ext cx="9842949" cy="762000"/>
          </a:xfrm>
          <a:prstGeom prst="roundRect">
            <a:avLst/>
          </a:prstGeom>
          <a:solidFill>
            <a:srgbClr val="00AA82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>
              <a:lnSpc>
                <a:spcPts val="2000"/>
              </a:lnSpc>
              <a:spcBef>
                <a:spcPts val="1200"/>
              </a:spcBef>
              <a:spcAft>
                <a:spcPts val="600"/>
              </a:spcAft>
            </a:pP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ОСНОВНОЙ  ИСТРУМЕНТАРИЙ  ПРИ  ЗАПОЛНЕНИИ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ФОРМЫ 6-Т (ЗАРАБОТНАЯ ПЛАТА)</a:t>
            </a: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786951" y="2273081"/>
            <a:ext cx="4680000" cy="3960000"/>
          </a:xfrm>
          <a:prstGeom prst="roundRect">
            <a:avLst/>
          </a:prstGeom>
          <a:solidFill>
            <a:srgbClr val="00AA82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lnSpc>
                <a:spcPts val="2200"/>
              </a:lnSpc>
              <a:spcBef>
                <a:spcPts val="600"/>
              </a:spcBef>
              <a:spcAft>
                <a:spcPts val="600"/>
              </a:spcAft>
            </a:pPr>
            <a:endParaRPr lang="ru-RU" sz="1000" b="1" dirty="0" smtClean="0">
              <a:solidFill>
                <a:schemeClr val="bg1"/>
              </a:solidFill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endParaRPr lang="ru-RU" sz="1000" b="1" dirty="0" smtClean="0">
              <a:solidFill>
                <a:schemeClr val="bg1"/>
              </a:solidFill>
            </a:endParaRPr>
          </a:p>
          <a:p>
            <a:pPr algn="ctr">
              <a:lnSpc>
                <a:spcPts val="22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200" b="1" dirty="0" smtClean="0">
                <a:solidFill>
                  <a:schemeClr val="bg1"/>
                </a:solidFill>
              </a:rPr>
              <a:t>Указания </a:t>
            </a:r>
            <a:r>
              <a:rPr lang="ru-RU" sz="2200" b="1" dirty="0">
                <a:solidFill>
                  <a:schemeClr val="bg1"/>
                </a:solidFill>
              </a:rPr>
              <a:t>по заполнению формы государственной статистической отчетности 6-т (заработная плата) «Отчет о распределении численности работников </a:t>
            </a:r>
            <a:r>
              <a:rPr lang="ru-RU" sz="2200" b="1" dirty="0" smtClean="0">
                <a:solidFill>
                  <a:schemeClr val="bg1"/>
                </a:solidFill>
              </a:rPr>
              <a:t>                 по </a:t>
            </a:r>
            <a:r>
              <a:rPr lang="ru-RU" sz="2200" b="1" dirty="0">
                <a:solidFill>
                  <a:schemeClr val="bg1"/>
                </a:solidFill>
              </a:rPr>
              <a:t>размерам начисленной заработной платы» </a:t>
            </a:r>
            <a:r>
              <a:rPr lang="ru-RU" sz="2200" b="1" dirty="0" smtClean="0">
                <a:solidFill>
                  <a:schemeClr val="bg1"/>
                </a:solidFill>
              </a:rPr>
              <a:t>                        от </a:t>
            </a:r>
            <a:r>
              <a:rPr lang="ru-RU" sz="2200" b="1" dirty="0">
                <a:solidFill>
                  <a:schemeClr val="bg1"/>
                </a:solidFill>
              </a:rPr>
              <a:t>13.06.2016 № </a:t>
            </a:r>
            <a:r>
              <a:rPr lang="ru-RU" sz="2200" b="1" dirty="0" smtClean="0">
                <a:solidFill>
                  <a:schemeClr val="bg1"/>
                </a:solidFill>
              </a:rPr>
              <a:t>61</a:t>
            </a:r>
            <a:endParaRPr lang="ru-RU" sz="2200" b="1" dirty="0">
              <a:solidFill>
                <a:schemeClr val="bg1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5949900" y="2273081"/>
            <a:ext cx="4680000" cy="3960000"/>
          </a:xfrm>
          <a:prstGeom prst="roundRect">
            <a:avLst/>
          </a:prstGeom>
          <a:solidFill>
            <a:srgbClr val="00AA82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>
              <a:lnSpc>
                <a:spcPts val="1900"/>
              </a:lnSpc>
              <a:spcBef>
                <a:spcPts val="600"/>
              </a:spcBef>
              <a:spcAft>
                <a:spcPts val="600"/>
              </a:spcAft>
            </a:pPr>
            <a:endParaRPr lang="ru-RU" sz="2200" b="1" dirty="0" smtClean="0">
              <a:solidFill>
                <a:schemeClr val="bg1"/>
              </a:solidFill>
            </a:endParaRPr>
          </a:p>
          <a:p>
            <a:pPr algn="ctr">
              <a:lnSpc>
                <a:spcPts val="1900"/>
              </a:lnSpc>
              <a:spcBef>
                <a:spcPts val="600"/>
              </a:spcBef>
              <a:spcAft>
                <a:spcPts val="600"/>
              </a:spcAft>
            </a:pPr>
            <a:endParaRPr lang="ru-RU" sz="900" b="1" dirty="0" smtClean="0">
              <a:solidFill>
                <a:schemeClr val="bg1"/>
              </a:solidFill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endParaRPr lang="ru-RU" sz="900" b="1" dirty="0" smtClean="0">
              <a:solidFill>
                <a:schemeClr val="bg1"/>
              </a:solidFill>
            </a:endParaRPr>
          </a:p>
          <a:p>
            <a:pPr algn="ctr">
              <a:lnSpc>
                <a:spcPts val="19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200" b="1" dirty="0" smtClean="0">
                <a:solidFill>
                  <a:schemeClr val="bg1"/>
                </a:solidFill>
              </a:rPr>
              <a:t>Указания по заполнению                  в формах государственных статистических наблюдений статистических показателей          по труду от 20.01.2020 № 1</a:t>
            </a:r>
            <a:endParaRPr lang="ru-RU" sz="2200" b="1" dirty="0">
              <a:solidFill>
                <a:schemeClr val="bg1"/>
              </a:solidFill>
            </a:endParaRPr>
          </a:p>
        </p:txBody>
      </p:sp>
      <p:sp>
        <p:nvSpPr>
          <p:cNvPr id="15" name="Стрелка вниз 14"/>
          <p:cNvSpPr/>
          <p:nvPr/>
        </p:nvSpPr>
        <p:spPr>
          <a:xfrm>
            <a:off x="2993601" y="1703345"/>
            <a:ext cx="252000" cy="648000"/>
          </a:xfrm>
          <a:prstGeom prst="downArrow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>
            <a:off x="8163900" y="1703345"/>
            <a:ext cx="252000" cy="648000"/>
          </a:xfrm>
          <a:prstGeom prst="downArrow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18" name="Заголовок 4"/>
          <p:cNvSpPr txBox="1">
            <a:spLocks/>
          </p:cNvSpPr>
          <p:nvPr/>
        </p:nvSpPr>
        <p:spPr>
          <a:xfrm>
            <a:off x="1149887" y="180082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</a:t>
            </a:r>
          </a:p>
          <a:p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управление Витебской области</a:t>
            </a:r>
            <a:endParaRPr lang="ru-RU" sz="16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20" name="Заголовок 4"/>
          <p:cNvSpPr txBox="1">
            <a:spLocks/>
          </p:cNvSpPr>
          <p:nvPr/>
        </p:nvSpPr>
        <p:spPr>
          <a:xfrm>
            <a:off x="11693478" y="0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03</a:t>
            </a:r>
            <a:endParaRPr lang="ru-RU" sz="2000" b="1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439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9" name="Заголовок 4"/>
          <p:cNvSpPr txBox="1">
            <a:spLocks/>
          </p:cNvSpPr>
          <p:nvPr/>
        </p:nvSpPr>
        <p:spPr>
          <a:xfrm>
            <a:off x="1149887" y="180082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</a:t>
            </a:r>
          </a:p>
          <a:p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управление Витебской области</a:t>
            </a:r>
            <a:endParaRPr lang="ru-RU" sz="16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0" name="Заголовок 4"/>
          <p:cNvSpPr txBox="1">
            <a:spLocks/>
          </p:cNvSpPr>
          <p:nvPr/>
        </p:nvSpPr>
        <p:spPr>
          <a:xfrm>
            <a:off x="11693478" y="0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04</a:t>
            </a:r>
            <a:endParaRPr lang="ru-RU" sz="2000" b="1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048000" y="1274564"/>
            <a:ext cx="6096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0" cap="none" spc="0" normalizeH="0" baseline="0" noProof="0" dirty="0" smtClean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Trebuchet MS"/>
                <a:ea typeface="+mj-ea"/>
                <a:cs typeface="+mj-cs"/>
              </a:rPr>
              <a:t/>
            </a:r>
            <a:br>
              <a:rPr kumimoji="0" lang="ru-RU" sz="3200" b="1" i="0" u="none" strike="noStrike" kern="0" cap="none" spc="0" normalizeH="0" baseline="0" noProof="0" dirty="0" smtClean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Trebuchet MS"/>
                <a:ea typeface="+mj-ea"/>
                <a:cs typeface="+mj-cs"/>
              </a:rPr>
            </a:b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90499" y="942532"/>
            <a:ext cx="11116130" cy="5037354"/>
          </a:xfrm>
          <a:prstGeom prst="roundRect">
            <a:avLst/>
          </a:prstGeom>
          <a:solidFill>
            <a:srgbClr val="00AA82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lnSpc>
                <a:spcPts val="2200"/>
              </a:lnSpc>
              <a:spcBef>
                <a:spcPts val="600"/>
              </a:spcBef>
              <a:spcAft>
                <a:spcPts val="600"/>
              </a:spcAft>
            </a:pPr>
            <a:endParaRPr lang="ru-RU" sz="2200" b="1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90499" y="999433"/>
            <a:ext cx="10906125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200" b="1" dirty="0" smtClean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Отчёт 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форме 6-т (заработная плата) представляют: </a:t>
            </a:r>
          </a:p>
          <a:p>
            <a:pPr algn="ctr"/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юридические лица: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200" dirty="0">
                <a:solidFill>
                  <a:schemeClr val="bg1"/>
                </a:solidFill>
              </a:rPr>
              <a:t>государственные органы;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200" dirty="0">
                <a:solidFill>
                  <a:schemeClr val="bg1"/>
                </a:solidFill>
              </a:rPr>
              <a:t>подчиненные (входящие в состав) государственным органам (организациям), </a:t>
            </a:r>
            <a:r>
              <a:rPr lang="ru-RU" sz="2200" dirty="0" smtClean="0">
                <a:solidFill>
                  <a:schemeClr val="bg1"/>
                </a:solidFill>
              </a:rPr>
              <a:t>                а </a:t>
            </a:r>
            <a:r>
              <a:rPr lang="ru-RU" sz="2200" dirty="0">
                <a:solidFill>
                  <a:schemeClr val="bg1"/>
                </a:solidFill>
              </a:rPr>
              <a:t>также </a:t>
            </a:r>
            <a:r>
              <a:rPr lang="ru-RU" sz="2200" dirty="0" smtClean="0">
                <a:solidFill>
                  <a:schemeClr val="bg1"/>
                </a:solidFill>
              </a:rPr>
              <a:t>акции (</a:t>
            </a:r>
            <a:r>
              <a:rPr lang="ru-RU" sz="2200" dirty="0">
                <a:solidFill>
                  <a:schemeClr val="bg1"/>
                </a:solidFill>
              </a:rPr>
              <a:t>доли в уставных фондах) которых находятся в </a:t>
            </a:r>
            <a:r>
              <a:rPr lang="ru-RU" sz="2200" dirty="0" smtClean="0">
                <a:solidFill>
                  <a:schemeClr val="bg1"/>
                </a:solidFill>
              </a:rPr>
              <a:t>государственной собственности </a:t>
            </a:r>
            <a:r>
              <a:rPr lang="ru-RU" sz="2200" dirty="0">
                <a:solidFill>
                  <a:schemeClr val="bg1"/>
                </a:solidFill>
              </a:rPr>
              <a:t>и переданы в управление государственным органам (организациям);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200" dirty="0">
                <a:solidFill>
                  <a:schemeClr val="bg1"/>
                </a:solidFill>
              </a:rPr>
              <a:t>являющиеся участниками холдингов;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200" dirty="0">
                <a:solidFill>
                  <a:schemeClr val="bg1"/>
                </a:solidFill>
              </a:rPr>
              <a:t>банки и небанковские кредитно-финансовые организации;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200" dirty="0">
                <a:solidFill>
                  <a:schemeClr val="bg1"/>
                </a:solidFill>
              </a:rPr>
              <a:t>без ведомственной подчиненности со средней численностью </a:t>
            </a:r>
            <a:r>
              <a:rPr lang="ru-RU" sz="2200" dirty="0" smtClean="0">
                <a:solidFill>
                  <a:schemeClr val="bg1"/>
                </a:solidFill>
              </a:rPr>
              <a:t>работников                       </a:t>
            </a:r>
            <a:r>
              <a:rPr lang="ru-RU" sz="2200" dirty="0">
                <a:solidFill>
                  <a:schemeClr val="bg1"/>
                </a:solidFill>
              </a:rPr>
              <a:t>за предыдущий год 50 человек и более;</a:t>
            </a:r>
          </a:p>
          <a:p>
            <a:pPr algn="ctr"/>
            <a:endParaRPr lang="ru-RU" sz="2200" b="1" dirty="0" smtClean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обособленные </a:t>
            </a: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подразделения указанных выше юридических лиц</a:t>
            </a:r>
          </a:p>
        </p:txBody>
      </p:sp>
    </p:spTree>
    <p:extLst>
      <p:ext uri="{BB962C8B-B14F-4D97-AF65-F5344CB8AC3E}">
        <p14:creationId xmlns:p14="http://schemas.microsoft.com/office/powerpoint/2010/main" val="1593317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6606-1367-45C7-8B94-9DCE7078E843}" type="slidenum">
              <a:rPr lang="ru-RU" smtClean="0"/>
              <a:t>5</a:t>
            </a:fld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Заголовок 4"/>
          <p:cNvSpPr txBox="1">
            <a:spLocks/>
          </p:cNvSpPr>
          <p:nvPr/>
        </p:nvSpPr>
        <p:spPr>
          <a:xfrm>
            <a:off x="11693478" y="0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05</a:t>
            </a:r>
            <a:endParaRPr lang="ru-RU" sz="2000" b="1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9" name="Заголовок 4"/>
          <p:cNvSpPr txBox="1">
            <a:spLocks/>
          </p:cNvSpPr>
          <p:nvPr/>
        </p:nvSpPr>
        <p:spPr>
          <a:xfrm>
            <a:off x="1149887" y="180082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</a:t>
            </a:r>
          </a:p>
          <a:p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управление Витебской области</a:t>
            </a:r>
            <a:endParaRPr lang="ru-RU" sz="16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535"/>
          <a:stretch/>
        </p:blipFill>
        <p:spPr bwMode="auto">
          <a:xfrm>
            <a:off x="2560373" y="3503138"/>
            <a:ext cx="7071253" cy="3042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Скругленный прямоугольник 10"/>
          <p:cNvSpPr/>
          <p:nvPr/>
        </p:nvSpPr>
        <p:spPr>
          <a:xfrm>
            <a:off x="786952" y="1008040"/>
            <a:ext cx="10287448" cy="2495098"/>
          </a:xfrm>
          <a:prstGeom prst="roundRect">
            <a:avLst/>
          </a:prstGeom>
          <a:solidFill>
            <a:srgbClr val="00B98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2">
            <a:scrgbClr r="0" g="0" b="0"/>
          </a:effectRef>
          <a:fontRef idx="minor">
            <a:schemeClr val="lt1"/>
          </a:fontRef>
        </p:style>
      </p:sp>
      <p:sp>
        <p:nvSpPr>
          <p:cNvPr id="12" name="Скругленный прямоугольник 11"/>
          <p:cNvSpPr/>
          <p:nvPr/>
        </p:nvSpPr>
        <p:spPr>
          <a:xfrm>
            <a:off x="943429" y="1161145"/>
            <a:ext cx="10029371" cy="2031999"/>
          </a:xfrm>
          <a:prstGeom prst="roundRect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Периодичность предоставления формы </a:t>
            </a:r>
          </a:p>
          <a:p>
            <a:pPr algn="ctr"/>
            <a:r>
              <a:rPr lang="ru-RU" sz="28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раза в год </a:t>
            </a: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май, за ноябрь</a:t>
            </a: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algn="ctr"/>
            <a:r>
              <a:rPr lang="ru-RU" sz="10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10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Срок </a:t>
            </a:r>
            <a:r>
              <a:rPr lang="ru-RU" sz="28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представления  </a:t>
            </a: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 числа </a:t>
            </a:r>
            <a:r>
              <a:rPr lang="ru-RU" sz="28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после отчетного периода</a:t>
            </a:r>
            <a:endParaRPr lang="ru-RU" sz="28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7" y="3699556"/>
            <a:ext cx="2286000" cy="300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5534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9" name="Заголовок 4"/>
          <p:cNvSpPr txBox="1">
            <a:spLocks/>
          </p:cNvSpPr>
          <p:nvPr/>
        </p:nvSpPr>
        <p:spPr>
          <a:xfrm>
            <a:off x="1149887" y="180082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</a:t>
            </a:r>
          </a:p>
          <a:p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управление Витебской области</a:t>
            </a:r>
            <a:endParaRPr lang="ru-RU" sz="16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1" name="Заголовок 4"/>
          <p:cNvSpPr txBox="1">
            <a:spLocks/>
          </p:cNvSpPr>
          <p:nvPr/>
        </p:nvSpPr>
        <p:spPr>
          <a:xfrm>
            <a:off x="11693478" y="0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06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69265" y="4293706"/>
            <a:ext cx="38763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i="1" dirty="0">
                <a:solidFill>
                  <a:srgbClr val="00485C"/>
                </a:solidFill>
              </a:rPr>
              <a:t>За исключением</a:t>
            </a:r>
          </a:p>
        </p:txBody>
      </p:sp>
      <p:sp>
        <p:nvSpPr>
          <p:cNvPr id="10" name="Стрелка вниз 9"/>
          <p:cNvSpPr/>
          <p:nvPr/>
        </p:nvSpPr>
        <p:spPr>
          <a:xfrm>
            <a:off x="2501056" y="5191394"/>
            <a:ext cx="812799" cy="1346453"/>
          </a:xfrm>
          <a:prstGeom prst="downArrow">
            <a:avLst/>
          </a:prstGeom>
          <a:solidFill>
            <a:srgbClr val="00485C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024914" y="4105855"/>
            <a:ext cx="4350177" cy="2435621"/>
          </a:xfrm>
          <a:prstGeom prst="roundRect">
            <a:avLst/>
          </a:prstGeom>
          <a:solidFill>
            <a:srgbClr val="EBF8F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2">
            <a:scrgbClr r="0" g="0" b="0"/>
          </a:effectRef>
          <a:fontRef idx="minor">
            <a:schemeClr val="lt1"/>
          </a:fontRef>
        </p:style>
      </p:sp>
      <p:sp>
        <p:nvSpPr>
          <p:cNvPr id="18" name="Скругленный прямоугольник 17"/>
          <p:cNvSpPr/>
          <p:nvPr/>
        </p:nvSpPr>
        <p:spPr>
          <a:xfrm>
            <a:off x="361260" y="900852"/>
            <a:ext cx="7225312" cy="2882023"/>
          </a:xfrm>
          <a:prstGeom prst="roundRect">
            <a:avLst/>
          </a:prstGeom>
          <a:solidFill>
            <a:srgbClr val="00B98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2">
            <a:scrgbClr r="0" g="0" b="0"/>
          </a:effectRef>
          <a:fontRef idx="minor">
            <a:schemeClr val="lt1"/>
          </a:fontRef>
        </p:style>
      </p:sp>
      <p:sp>
        <p:nvSpPr>
          <p:cNvPr id="14" name="Прямоугольник 13"/>
          <p:cNvSpPr/>
          <p:nvPr/>
        </p:nvSpPr>
        <p:spPr>
          <a:xfrm>
            <a:off x="7228114" y="4409600"/>
            <a:ext cx="397691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i="1" dirty="0">
                <a:solidFill>
                  <a:schemeClr val="accent5">
                    <a:lumMod val="50000"/>
                  </a:schemeClr>
                </a:solidFill>
              </a:rPr>
              <a:t>Внешние совместители и работники, работающие по гражданско-правовым договорам  в отчете не отражаются, т.к. не являются работниками списочного состава.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458825" y="1287522"/>
            <a:ext cx="716117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800" b="1" dirty="0">
                <a:solidFill>
                  <a:srgbClr val="EBF8F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отчете отражаются данные </a:t>
            </a:r>
            <a:r>
              <a:rPr lang="ru-RU" sz="2800" b="1" dirty="0" smtClean="0">
                <a:solidFill>
                  <a:srgbClr val="EBF8F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о </a:t>
            </a:r>
            <a:r>
              <a:rPr lang="ru-RU" sz="2800" b="1" dirty="0">
                <a:solidFill>
                  <a:srgbClr val="EBF8F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работниках </a:t>
            </a:r>
            <a:r>
              <a:rPr lang="ru-RU" sz="2800" b="1" u="sng" dirty="0">
                <a:solidFill>
                  <a:srgbClr val="EBF8F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списочного состава</a:t>
            </a:r>
            <a:r>
              <a:rPr lang="ru-RU" sz="2800" b="1" dirty="0">
                <a:solidFill>
                  <a:srgbClr val="EBF8F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принятых на постоянную, временную, сезонную работу </a:t>
            </a:r>
            <a:r>
              <a:rPr lang="ru-RU" sz="2400" b="1" dirty="0">
                <a:solidFill>
                  <a:srgbClr val="EBF8F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(включая работавших неполное рабочее время</a:t>
            </a:r>
            <a:r>
              <a:rPr lang="ru-RU" sz="2400" b="1" dirty="0" smtClean="0">
                <a:solidFill>
                  <a:srgbClr val="EBF8F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algn="ctr">
              <a:defRPr/>
            </a:pPr>
            <a:endParaRPr lang="ru-RU" sz="2800" b="1" dirty="0">
              <a:solidFill>
                <a:srgbClr val="EBF8F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b="1" i="1" kern="0" dirty="0">
                <a:ln w="1905"/>
                <a:solidFill>
                  <a:srgbClr val="EBF8F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 </a:t>
            </a:r>
            <a:r>
              <a:rPr lang="ru-RU" sz="2800" b="1" i="1" kern="0" dirty="0" smtClean="0">
                <a:ln w="1905"/>
                <a:solidFill>
                  <a:srgbClr val="EBF8F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  </a:t>
            </a:r>
            <a:endParaRPr kumimoji="0" lang="ru-RU" sz="2800" b="1" i="0" u="none" strike="noStrike" kern="0" cap="none" spc="0" normalizeH="0" baseline="0" noProof="0" dirty="0" smtClean="0">
              <a:ln>
                <a:noFill/>
              </a:ln>
              <a:solidFill>
                <a:srgbClr val="EBF8F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</a:endParaRPr>
          </a:p>
        </p:txBody>
      </p:sp>
      <p:pic>
        <p:nvPicPr>
          <p:cNvPr id="16" name="Picture 3" descr="D:\_ОТДЕЛ ИНВЕСТИЦИЙ И СТРОИТЕЛЬСТВА\ФОРМЫ\восклиц знак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69" r="27685"/>
          <a:stretch/>
        </p:blipFill>
        <p:spPr bwMode="auto">
          <a:xfrm>
            <a:off x="9218303" y="1509626"/>
            <a:ext cx="477239" cy="1664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925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9" name="Заголовок 4"/>
          <p:cNvSpPr txBox="1">
            <a:spLocks/>
          </p:cNvSpPr>
          <p:nvPr/>
        </p:nvSpPr>
        <p:spPr>
          <a:xfrm>
            <a:off x="1149887" y="180082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</a:t>
            </a:r>
          </a:p>
          <a:p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управление Витебской области</a:t>
            </a:r>
            <a:endParaRPr lang="ru-RU" sz="16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10806" y="856219"/>
            <a:ext cx="1047469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800" b="1" dirty="0">
                <a:solidFill>
                  <a:srgbClr val="00485C"/>
                </a:solidFill>
              </a:rPr>
              <a:t>Не включаются в графу 1:</a:t>
            </a:r>
            <a:br>
              <a:rPr lang="ru-RU" sz="2800" b="1" dirty="0">
                <a:solidFill>
                  <a:srgbClr val="00485C"/>
                </a:solidFill>
              </a:rPr>
            </a:br>
            <a:r>
              <a:rPr kumimoji="0" lang="ru-RU" b="1" i="0" u="none" strike="noStrike" kern="0" cap="none" spc="0" normalizeH="0" baseline="0" noProof="0" dirty="0" smtClean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Trebuchet MS"/>
                <a:ea typeface="+mj-ea"/>
                <a:cs typeface="+mj-cs"/>
              </a:rPr>
              <a:t/>
            </a:r>
            <a:br>
              <a:rPr kumimoji="0" lang="ru-RU" b="1" i="0" u="none" strike="noStrike" kern="0" cap="none" spc="0" normalizeH="0" baseline="0" noProof="0" dirty="0" smtClean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Trebuchet MS"/>
                <a:ea typeface="+mj-ea"/>
                <a:cs typeface="+mj-cs"/>
              </a:rPr>
            </a:br>
            <a:endParaRPr kumimoji="0" lang="ru-RU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10806" y="1270094"/>
            <a:ext cx="10642600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500" dirty="0">
                <a:solidFill>
                  <a:srgbClr val="00485C"/>
                </a:solidFill>
              </a:rPr>
              <a:t>принятые на работу после 1 числа отчетного месяца, если количество отработанных дней работником в отчетном месяце меньше количества рабочих дней, установленных в данной организации;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500" dirty="0">
                <a:solidFill>
                  <a:srgbClr val="00485C"/>
                </a:solidFill>
              </a:rPr>
              <a:t>уволенные до 1 числа месяца, следующего за отчетным (кроме тех, кто отработал полный месяц и уволен последним днем месяца);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500" dirty="0">
                <a:solidFill>
                  <a:srgbClr val="00485C"/>
                </a:solidFill>
              </a:rPr>
              <a:t>отсутствовавшие на работе в отчетном месяце, неявки которых оформлены листками нетрудоспособности или справками </a:t>
            </a:r>
            <a:r>
              <a:rPr lang="ru-RU" sz="1500" dirty="0" smtClean="0">
                <a:solidFill>
                  <a:srgbClr val="00485C"/>
                </a:solidFill>
              </a:rPr>
              <a:t>                     о </a:t>
            </a:r>
            <a:r>
              <a:rPr lang="ru-RU" sz="1500" dirty="0">
                <a:solidFill>
                  <a:srgbClr val="00485C"/>
                </a:solidFill>
              </a:rPr>
              <a:t>временной нетрудоспособности;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500" dirty="0">
                <a:solidFill>
                  <a:srgbClr val="00485C"/>
                </a:solidFill>
              </a:rPr>
              <a:t>находившиеся в отчетном месяце в отпуске по беременности и родам, по уходу за ребенком до достижения им возраста трех лет;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500" dirty="0">
                <a:solidFill>
                  <a:srgbClr val="00485C"/>
                </a:solidFill>
              </a:rPr>
              <a:t>находившиеся в отпусках без сохранения заработной платы (как в отпусках по инициативе нанимателя, так и в отпусках в связи с получением образования, по семейно-бытовым причинам, для работы над квалификационной научной работой (диссертацией), написания учебников и по другим уважительным причинам) более пяти рабочих дней в отчетном месяце;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500" dirty="0">
                <a:solidFill>
                  <a:srgbClr val="00485C"/>
                </a:solidFill>
              </a:rPr>
              <a:t>отсутствовавшие на работе свыше пяти рабочих дней в отчетном месяце по причине прогула без уважительных причин, отбывания административного взыскания в виде административного ареста, нахождения в судебно-психиатрическом экспертном стационаре, под стражей, домашним арестом до вступления в законную силу приговора суда, отстранения нанимателем от работы </a:t>
            </a:r>
            <a:r>
              <a:rPr lang="ru-RU" sz="1500" dirty="0" smtClean="0">
                <a:solidFill>
                  <a:srgbClr val="00485C"/>
                </a:solidFill>
              </a:rPr>
              <a:t>                       (</a:t>
            </a:r>
            <a:r>
              <a:rPr lang="ru-RU" sz="1500" dirty="0">
                <a:solidFill>
                  <a:srgbClr val="00485C"/>
                </a:solidFill>
              </a:rPr>
              <a:t>по требованию уполномоченных государственных органов в случаях, предусмотренных законодательством, и других случаях, когда наниматель обязан (имеет право) не допускать к работе (отстранить от работы) в соответствующий день (смену) работника), неявки на работу по неустановленным причинам. Данные об указанных работниках в графе 1 таблицы 1 не отражаются в случае, если за период отсутствия работника в отчетном месяце заработная плата не выплачивалась;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500" dirty="0">
                <a:solidFill>
                  <a:srgbClr val="00485C"/>
                </a:solidFill>
              </a:rPr>
              <a:t>не работавших по причине простоя свыше пяти рабочих дней в отчетном месяце;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500" dirty="0">
                <a:solidFill>
                  <a:srgbClr val="00485C"/>
                </a:solidFill>
              </a:rPr>
              <a:t>не работавших суммарно свыше пяти рабочих дней в отчетном месяце по нескольким причинам, указанным </a:t>
            </a:r>
            <a:r>
              <a:rPr lang="ru-RU" sz="1500" dirty="0" smtClean="0">
                <a:solidFill>
                  <a:srgbClr val="00485C"/>
                </a:solidFill>
              </a:rPr>
              <a:t>выше.</a:t>
            </a:r>
            <a:endParaRPr lang="ru-RU" sz="1500" dirty="0">
              <a:solidFill>
                <a:srgbClr val="00485C"/>
              </a:solidFill>
            </a:endParaRPr>
          </a:p>
        </p:txBody>
      </p:sp>
      <p:sp>
        <p:nvSpPr>
          <p:cNvPr id="11" name="Заголовок 4"/>
          <p:cNvSpPr txBox="1">
            <a:spLocks/>
          </p:cNvSpPr>
          <p:nvPr/>
        </p:nvSpPr>
        <p:spPr>
          <a:xfrm>
            <a:off x="11693478" y="0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07</a:t>
            </a:r>
            <a:endParaRPr lang="ru-RU" sz="2000" b="1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8380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9" name="Заголовок 4"/>
          <p:cNvSpPr txBox="1">
            <a:spLocks/>
          </p:cNvSpPr>
          <p:nvPr/>
        </p:nvSpPr>
        <p:spPr>
          <a:xfrm>
            <a:off x="1149887" y="180082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</a:t>
            </a:r>
          </a:p>
          <a:p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управление Витебской области</a:t>
            </a:r>
            <a:endParaRPr lang="ru-RU" sz="16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10806" y="823065"/>
            <a:ext cx="10474694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600" b="1" dirty="0">
                <a:solidFill>
                  <a:srgbClr val="00485C"/>
                </a:solidFill>
              </a:rPr>
              <a:t>В фонд заработной платы </a:t>
            </a:r>
            <a:r>
              <a:rPr lang="ru-RU" sz="2000" b="1" dirty="0" smtClean="0">
                <a:solidFill>
                  <a:srgbClr val="00485C"/>
                </a:solidFill>
              </a:rPr>
              <a:t>(строка </a:t>
            </a:r>
            <a:r>
              <a:rPr lang="ru-RU" sz="2000" b="1" dirty="0">
                <a:solidFill>
                  <a:srgbClr val="00485C"/>
                </a:solidFill>
              </a:rPr>
              <a:t>20 таблицы </a:t>
            </a:r>
            <a:r>
              <a:rPr lang="ru-RU" sz="2000" b="1" dirty="0" smtClean="0">
                <a:solidFill>
                  <a:srgbClr val="00485C"/>
                </a:solidFill>
              </a:rPr>
              <a:t>2) </a:t>
            </a:r>
            <a:r>
              <a:rPr lang="ru-RU" sz="2600" b="1" dirty="0" smtClean="0">
                <a:solidFill>
                  <a:srgbClr val="00485C"/>
                </a:solidFill>
              </a:rPr>
              <a:t>работников </a:t>
            </a:r>
            <a:r>
              <a:rPr lang="ru-RU" sz="2600" b="1" dirty="0">
                <a:solidFill>
                  <a:srgbClr val="00485C"/>
                </a:solidFill>
              </a:rPr>
              <a:t>не включается: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1" u="none" strike="noStrike" kern="0" cap="none" spc="0" normalizeH="0" baseline="0" noProof="0" dirty="0" smtClean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Trebuchet MS"/>
                <a:ea typeface="+mj-ea"/>
                <a:cs typeface="+mj-cs"/>
              </a:rPr>
              <a:t/>
            </a:r>
            <a:br>
              <a:rPr kumimoji="0" lang="ru-RU" sz="2800" b="1" i="1" u="none" strike="noStrike" kern="0" cap="none" spc="0" normalizeH="0" baseline="0" noProof="0" dirty="0" smtClean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Trebuchet MS"/>
                <a:ea typeface="+mj-ea"/>
                <a:cs typeface="+mj-cs"/>
              </a:rPr>
            </a:br>
            <a:r>
              <a:rPr kumimoji="0" lang="ru-RU" sz="2800" b="1" i="0" u="none" strike="noStrike" kern="0" cap="none" spc="0" normalizeH="0" baseline="0" noProof="0" dirty="0" smtClean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Trebuchet MS"/>
                <a:ea typeface="+mj-ea"/>
                <a:cs typeface="+mj-cs"/>
              </a:rPr>
              <a:t/>
            </a:r>
            <a:br>
              <a:rPr kumimoji="0" lang="ru-RU" sz="2800" b="1" i="0" u="none" strike="noStrike" kern="0" cap="none" spc="0" normalizeH="0" baseline="0" noProof="0" dirty="0" smtClean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Trebuchet MS"/>
                <a:ea typeface="+mj-ea"/>
                <a:cs typeface="+mj-cs"/>
              </a:rPr>
            </a:br>
            <a:endParaRPr kumimoji="0" lang="ru-RU" sz="28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11" name="Picture 3" descr="D:\_ОТДЕЛ ИНВЕСТИЦИЙ И СТРОИТЕЛЬСТВА\ФОРМЫ\восклиц знак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69" r="27685"/>
          <a:stretch/>
        </p:blipFill>
        <p:spPr bwMode="auto">
          <a:xfrm>
            <a:off x="-1" y="4109356"/>
            <a:ext cx="514951" cy="2556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Скругленный прямоугольник 3"/>
          <p:cNvSpPr/>
          <p:nvPr/>
        </p:nvSpPr>
        <p:spPr>
          <a:xfrm>
            <a:off x="510806" y="4109356"/>
            <a:ext cx="10592621" cy="2415722"/>
          </a:xfrm>
          <a:prstGeom prst="roundRect">
            <a:avLst/>
          </a:prstGeom>
          <a:solidFill>
            <a:srgbClr val="00485C">
              <a:alpha val="1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B98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10806" y="4109356"/>
            <a:ext cx="106426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485C"/>
                </a:solidFill>
              </a:rPr>
              <a:t>   </a:t>
            </a:r>
            <a:r>
              <a:rPr lang="ru-RU" dirty="0" smtClean="0">
                <a:solidFill>
                  <a:srgbClr val="00485C"/>
                </a:solidFill>
              </a:rPr>
              <a:t>Важно</a:t>
            </a:r>
            <a:r>
              <a:rPr lang="ru-RU" dirty="0">
                <a:solidFill>
                  <a:srgbClr val="00485C"/>
                </a:solidFill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485C"/>
                </a:solidFill>
              </a:rPr>
              <a:t>при начислении премии работникам организации за отчетный месяц после даты представления отчета, в отчете следует отражать суммы премии, начисленной за предыдущий </a:t>
            </a:r>
            <a:r>
              <a:rPr lang="ru-RU" dirty="0" smtClean="0">
                <a:solidFill>
                  <a:srgbClr val="00485C"/>
                </a:solidFill>
              </a:rPr>
              <a:t>месяц;</a:t>
            </a:r>
            <a:endParaRPr lang="ru-RU" dirty="0">
              <a:solidFill>
                <a:srgbClr val="00485C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485C"/>
                </a:solidFill>
              </a:rPr>
              <a:t>если в организации в отчетном месяце начислялась премия за квартал – в заработную плату работника за отчетный месяц включается 1/3 часть премии, начисленной по результатам работы за квартал;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485C"/>
                </a:solidFill>
              </a:rPr>
              <a:t>если работник, помимо основной работы, выполнял работу по совместительству или гражданско-правовому договору в данной организации, то в заработную плату работника следует включать суммы, начисленные как по основной, так и по совмещаемой (дополнительной) </a:t>
            </a:r>
            <a:r>
              <a:rPr lang="ru-RU" dirty="0" smtClean="0">
                <a:solidFill>
                  <a:srgbClr val="00485C"/>
                </a:solidFill>
              </a:rPr>
              <a:t>работе.</a:t>
            </a:r>
            <a:endParaRPr lang="ru-RU" dirty="0">
              <a:solidFill>
                <a:srgbClr val="00485C"/>
              </a:solidFill>
            </a:endParaRPr>
          </a:p>
          <a:p>
            <a:endParaRPr lang="ru-RU" dirty="0">
              <a:solidFill>
                <a:srgbClr val="00485C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14950" y="1310259"/>
            <a:ext cx="10642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/>
              <a:t>• </a:t>
            </a:r>
            <a:r>
              <a:rPr lang="ru-RU" sz="2400" i="1" dirty="0"/>
              <a:t>вознаграждение по итогам работы за </a:t>
            </a:r>
            <a:r>
              <a:rPr lang="ru-RU" sz="2400" i="1" dirty="0" smtClean="0"/>
              <a:t>год;</a:t>
            </a:r>
            <a:endParaRPr lang="ru-RU" sz="2400" dirty="0"/>
          </a:p>
          <a:p>
            <a:r>
              <a:rPr lang="ru-RU" sz="2400" i="1" dirty="0"/>
              <a:t>• единовременное вознаграждение за выслугу </a:t>
            </a:r>
            <a:r>
              <a:rPr lang="ru-RU" sz="2400" i="1" dirty="0" smtClean="0"/>
              <a:t>лет;</a:t>
            </a:r>
            <a:endParaRPr lang="ru-RU" sz="2400" dirty="0"/>
          </a:p>
          <a:p>
            <a:r>
              <a:rPr lang="ru-RU" sz="2400" i="1" dirty="0"/>
              <a:t>• единовременные премии и поощрения, включая стоимость </a:t>
            </a:r>
            <a:r>
              <a:rPr lang="ru-RU" sz="2400" i="1" dirty="0" smtClean="0"/>
              <a:t>подарков;</a:t>
            </a:r>
            <a:endParaRPr lang="ru-RU" sz="2400" dirty="0"/>
          </a:p>
          <a:p>
            <a:r>
              <a:rPr lang="ru-RU" sz="2400" i="1" dirty="0"/>
              <a:t>• материальная помощь к </a:t>
            </a:r>
            <a:r>
              <a:rPr lang="ru-RU" sz="2400" i="1" dirty="0" smtClean="0"/>
              <a:t>отпуску;</a:t>
            </a:r>
            <a:endParaRPr lang="ru-RU" sz="2400" dirty="0"/>
          </a:p>
          <a:p>
            <a:r>
              <a:rPr lang="ru-RU" sz="2400" i="1" dirty="0"/>
              <a:t>• единовременные выплаты (пособия) на </a:t>
            </a:r>
            <a:r>
              <a:rPr lang="ru-RU" sz="2400" i="1" dirty="0" smtClean="0"/>
              <a:t>оздоровление;</a:t>
            </a:r>
            <a:endParaRPr lang="ru-RU" sz="2400" dirty="0"/>
          </a:p>
          <a:p>
            <a:r>
              <a:rPr lang="ru-RU" sz="2400" i="1" dirty="0"/>
              <a:t>• компенсация за неиспользованный </a:t>
            </a:r>
            <a:r>
              <a:rPr lang="ru-RU" sz="2400" i="1" dirty="0" smtClean="0"/>
              <a:t>отпуск;</a:t>
            </a:r>
            <a:endParaRPr lang="ru-RU" sz="2400" dirty="0"/>
          </a:p>
          <a:p>
            <a:r>
              <a:rPr lang="ru-RU" sz="2400" i="1" dirty="0"/>
              <a:t>• другие выплаты, носящие разовый </a:t>
            </a:r>
            <a:r>
              <a:rPr lang="ru-RU" sz="2400" i="1" dirty="0" smtClean="0"/>
              <a:t>характер.</a:t>
            </a:r>
            <a:endParaRPr lang="ru-RU" sz="2400" dirty="0"/>
          </a:p>
        </p:txBody>
      </p:sp>
      <p:sp>
        <p:nvSpPr>
          <p:cNvPr id="14" name="Заголовок 4"/>
          <p:cNvSpPr txBox="1">
            <a:spLocks/>
          </p:cNvSpPr>
          <p:nvPr/>
        </p:nvSpPr>
        <p:spPr>
          <a:xfrm>
            <a:off x="11693478" y="0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08</a:t>
            </a:r>
            <a:endParaRPr lang="ru-RU" sz="2000" b="1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5469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9" name="Заголовок 4"/>
          <p:cNvSpPr txBox="1">
            <a:spLocks/>
          </p:cNvSpPr>
          <p:nvPr/>
        </p:nvSpPr>
        <p:spPr>
          <a:xfrm>
            <a:off x="1149887" y="180082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</a:t>
            </a:r>
          </a:p>
          <a:p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управление Витебской области</a:t>
            </a:r>
            <a:endParaRPr lang="ru-RU" sz="16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10806" y="823065"/>
            <a:ext cx="1047469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800" b="1" dirty="0" smtClean="0">
                <a:solidFill>
                  <a:srgbClr val="FF0000"/>
                </a:solidFill>
              </a:rPr>
              <a:t>Внимание!</a:t>
            </a:r>
            <a:endParaRPr lang="ru-RU" sz="2800" b="1" dirty="0">
              <a:solidFill>
                <a:srgbClr val="FF0000"/>
              </a:solidFill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10806" y="1593874"/>
            <a:ext cx="10819577" cy="384898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10806" y="1689562"/>
            <a:ext cx="10592621" cy="3608149"/>
          </a:xfrm>
          <a:prstGeom prst="roundRect">
            <a:avLst/>
          </a:prstGeom>
          <a:solidFill>
            <a:srgbClr val="00485C">
              <a:alpha val="1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B98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10806" y="1776646"/>
            <a:ext cx="1047469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b="1" dirty="0" smtClean="0">
                <a:solidFill>
                  <a:srgbClr val="00485C"/>
                </a:solidFill>
              </a:rPr>
              <a:t>В строке </a:t>
            </a:r>
            <a:r>
              <a:rPr lang="ru-RU" sz="2000" b="1" dirty="0">
                <a:solidFill>
                  <a:srgbClr val="00485C"/>
                </a:solidFill>
              </a:rPr>
              <a:t>20 таблицы 2 </a:t>
            </a:r>
            <a:r>
              <a:rPr lang="ru-RU" sz="2000" b="1" dirty="0" smtClean="0">
                <a:solidFill>
                  <a:srgbClr val="00485C"/>
                </a:solidFill>
              </a:rPr>
              <a:t>отражается </a:t>
            </a:r>
            <a:r>
              <a:rPr lang="ru-RU" sz="2000" b="1" dirty="0">
                <a:solidFill>
                  <a:srgbClr val="00485C"/>
                </a:solidFill>
              </a:rPr>
              <a:t>фонд заработной платы работников списочного состава, указанных в строке 01 таблицы 1 </a:t>
            </a:r>
            <a:r>
              <a:rPr lang="ru-RU" sz="2000" b="1" dirty="0" smtClean="0">
                <a:solidFill>
                  <a:srgbClr val="00485C"/>
                </a:solidFill>
              </a:rPr>
              <a:t>отчета.</a:t>
            </a:r>
            <a:endParaRPr lang="ru-RU" sz="2000" b="1" dirty="0">
              <a:solidFill>
                <a:srgbClr val="00485C"/>
              </a:solidFill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ru-RU" sz="2000" b="1" dirty="0">
              <a:solidFill>
                <a:srgbClr val="00485C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b="1" dirty="0" smtClean="0">
                <a:solidFill>
                  <a:srgbClr val="00485C"/>
                </a:solidFill>
              </a:rPr>
              <a:t>Фонд </a:t>
            </a:r>
            <a:r>
              <a:rPr lang="ru-RU" sz="2000" b="1" dirty="0">
                <a:solidFill>
                  <a:srgbClr val="00485C"/>
                </a:solidFill>
              </a:rPr>
              <a:t>заработной платы по строке 20 не должен превышать значение фонда заработной платы </a:t>
            </a:r>
            <a:r>
              <a:rPr lang="ru-RU" sz="2000" b="1" u="sng" dirty="0">
                <a:solidFill>
                  <a:srgbClr val="00485C"/>
                </a:solidFill>
              </a:rPr>
              <a:t>работников списочного </a:t>
            </a:r>
            <a:r>
              <a:rPr lang="ru-RU" sz="2000" b="1" u="sng" dirty="0" smtClean="0">
                <a:solidFill>
                  <a:srgbClr val="00485C"/>
                </a:solidFill>
              </a:rPr>
              <a:t>состава</a:t>
            </a:r>
            <a:r>
              <a:rPr lang="ru-RU" sz="2000" b="1" dirty="0" smtClean="0">
                <a:solidFill>
                  <a:srgbClr val="00485C"/>
                </a:solidFill>
              </a:rPr>
              <a:t>, </a:t>
            </a:r>
            <a:r>
              <a:rPr lang="ru-RU" sz="2000" b="1" dirty="0">
                <a:solidFill>
                  <a:srgbClr val="00485C"/>
                </a:solidFill>
              </a:rPr>
              <a:t>отраженное в строке 2 отчета по форме </a:t>
            </a:r>
            <a:r>
              <a:rPr lang="ru-RU" sz="2000" b="1" dirty="0" smtClean="0">
                <a:solidFill>
                  <a:srgbClr val="00485C"/>
                </a:solidFill>
              </a:rPr>
              <a:t>               12-т «Отчет по труду» </a:t>
            </a:r>
            <a:r>
              <a:rPr lang="ru-RU" sz="2000" b="1" dirty="0" smtClean="0">
                <a:solidFill>
                  <a:srgbClr val="00485C"/>
                </a:solidFill>
              </a:rPr>
              <a:t>(строка 2 графа 1 </a:t>
            </a:r>
            <a:r>
              <a:rPr lang="ru-RU" sz="2000" b="1" dirty="0" smtClean="0">
                <a:solidFill>
                  <a:srgbClr val="00485C"/>
                </a:solidFill>
              </a:rPr>
              <a:t>– строка 3 графа 1 – строка 4 графа 1).</a:t>
            </a:r>
            <a:endParaRPr lang="ru-RU" sz="2000" b="1" dirty="0" smtClean="0">
              <a:solidFill>
                <a:srgbClr val="00485C"/>
              </a:solidFill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ru-RU" sz="2000" b="1" dirty="0">
              <a:solidFill>
                <a:srgbClr val="00485C"/>
              </a:solidFill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ru-RU" sz="2000" b="1" dirty="0">
              <a:solidFill>
                <a:srgbClr val="00485C"/>
              </a:solidFill>
            </a:endParaRPr>
          </a:p>
        </p:txBody>
      </p:sp>
      <p:sp>
        <p:nvSpPr>
          <p:cNvPr id="12" name="Заголовок 4"/>
          <p:cNvSpPr txBox="1">
            <a:spLocks/>
          </p:cNvSpPr>
          <p:nvPr/>
        </p:nvSpPr>
        <p:spPr>
          <a:xfrm>
            <a:off x="11693478" y="0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09</a:t>
            </a:r>
            <a:endParaRPr lang="ru-RU" sz="2000" b="1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724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897</TotalTime>
  <Words>963</Words>
  <Application>Microsoft Office PowerPoint</Application>
  <PresentationFormat>Произвольный</PresentationFormat>
  <Paragraphs>115</Paragraphs>
  <Slides>11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О заполнении государственной  статистической отчетности по форме   6-т (заработная плата)   «Отчет о распределении  численности работников по размерам начисленной заработной платы»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Питкевич Александр Михайлович</cp:lastModifiedBy>
  <cp:revision>73</cp:revision>
  <cp:lastPrinted>2025-12-30T07:39:02Z</cp:lastPrinted>
  <dcterms:created xsi:type="dcterms:W3CDTF">2024-01-02T12:50:44Z</dcterms:created>
  <dcterms:modified xsi:type="dcterms:W3CDTF">2026-01-05T09:23:35Z</dcterms:modified>
</cp:coreProperties>
</file>