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384" r:id="rId3"/>
    <p:sldId id="396" r:id="rId4"/>
    <p:sldId id="350" r:id="rId5"/>
    <p:sldId id="403" r:id="rId6"/>
    <p:sldId id="386" r:id="rId7"/>
    <p:sldId id="385" r:id="rId8"/>
    <p:sldId id="390" r:id="rId9"/>
    <p:sldId id="389" r:id="rId10"/>
    <p:sldId id="391" r:id="rId11"/>
    <p:sldId id="400" r:id="rId12"/>
    <p:sldId id="401" r:id="rId13"/>
    <p:sldId id="397" r:id="rId14"/>
    <p:sldId id="402" r:id="rId15"/>
    <p:sldId id="398" r:id="rId16"/>
    <p:sldId id="392" r:id="rId17"/>
    <p:sldId id="394" r:id="rId18"/>
    <p:sldId id="393" r:id="rId19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C00000"/>
    <a:srgbClr val="8E0000"/>
    <a:srgbClr val="0BAD86"/>
    <a:srgbClr val="FFCDCD"/>
    <a:srgbClr val="FF1919"/>
    <a:srgbClr val="FF5D5D"/>
    <a:srgbClr val="9A9600"/>
    <a:srgbClr val="FFFF6D"/>
    <a:srgbClr val="6FF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017" autoAdjust="0"/>
    <p:restoredTop sz="94660"/>
  </p:normalViewPr>
  <p:slideViewPr>
    <p:cSldViewPr snapToGrid="0">
      <p:cViewPr>
        <p:scale>
          <a:sx n="90" d="100"/>
          <a:sy n="90" d="100"/>
        </p:scale>
        <p:origin x="-94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32C-4EDC-4F66-96A8-02E18BAFD27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372F-E3EB-44BA-9DAC-F837E7E9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-respondent@belstat.gov.b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00036" y="717192"/>
            <a:ext cx="584022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06" y="3215704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3581106" y="2506473"/>
            <a:ext cx="6446813" cy="312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12-ТОРГ (ТОВАРООБОРОТ) </a:t>
            </a:r>
            <a:br>
              <a:rPr lang="ru-RU" sz="24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«ОТЧЕТ О РОЗНИЧНОМ ТОВАРООБОРОТЕ И ЗАПАСАХ ТОВАРОВ, ТОВАРООБОРОТЕ ОБЩЕСТВЕННОГО ПИТАНИЯ»</a:t>
            </a:r>
          </a:p>
          <a:p>
            <a:endParaRPr lang="ru-RU" sz="24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«ОТЧЕТ О ПРОДАЖЕ И ЗАПАСАХ ТОВАРОВ»</a:t>
            </a: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587262"/>
            <a:ext cx="3931698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РОЗНИЧНОМ ТОВАРООБОРОТЕ ОТРАЖАЕТСЯ СТОИМОСТЬ ТОВАРОВ:</a:t>
            </a: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Проданных в кредит </a:t>
            </a:r>
            <a:r>
              <a:rPr lang="ru-RU" sz="1400" dirty="0" smtClean="0">
                <a:latin typeface="Arial Narrow" panose="020B0606020202030204" pitchFamily="34" charset="0"/>
              </a:rPr>
              <a:t> на </a:t>
            </a:r>
            <a:r>
              <a:rPr lang="ru-RU" sz="1400" dirty="0">
                <a:latin typeface="Arial Narrow" panose="020B0606020202030204" pitchFamily="34" charset="0"/>
              </a:rPr>
              <a:t>момент их отпуска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полной стоимости </a:t>
            </a:r>
            <a:r>
              <a:rPr lang="ru-RU" sz="1400" dirty="0" smtClean="0">
                <a:latin typeface="Arial Narrow" panose="020B0606020202030204" pitchFamily="34" charset="0"/>
              </a:rPr>
              <a:t>(розничным ценам),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а не </a:t>
            </a:r>
            <a:r>
              <a:rPr lang="ru-RU" sz="1400" dirty="0">
                <a:latin typeface="Arial Narrow" panose="020B0606020202030204" pitchFamily="34" charset="0"/>
              </a:rPr>
              <a:t>фактически уплаченным взносам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Проданных иностранным гражданам </a:t>
            </a:r>
            <a:r>
              <a:rPr lang="en-US" sz="1400" b="1" dirty="0" smtClean="0">
                <a:latin typeface="Arial Narrow" panose="020B0606020202030204" pitchFamily="34" charset="0"/>
              </a:rPr>
              <a:t>c </a:t>
            </a:r>
            <a:r>
              <a:rPr lang="ru-RU" sz="1400" b="1" dirty="0" smtClean="0">
                <a:latin typeface="Arial Narrow" panose="020B0606020202030204" pitchFamily="34" charset="0"/>
              </a:rPr>
              <a:t>использованием глобальной компьютерной сети Интернет </a:t>
            </a:r>
            <a:r>
              <a:rPr lang="ru-RU" sz="1400" dirty="0" smtClean="0">
                <a:latin typeface="Arial Narrow" panose="020B0606020202030204" pitchFamily="34" charset="0"/>
              </a:rPr>
              <a:t>и доставленных за пределы Республики   Беларусь </a:t>
            </a: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Проданных со </a:t>
            </a:r>
            <a:r>
              <a:rPr lang="ru-RU" sz="1400" b="1" dirty="0" smtClean="0">
                <a:latin typeface="Arial Narrow" panose="020B0606020202030204" pitchFamily="34" charset="0"/>
              </a:rPr>
              <a:t>скидкой, </a:t>
            </a:r>
            <a:r>
              <a:rPr lang="ru-RU" sz="1400" dirty="0" smtClean="0">
                <a:latin typeface="Arial Narrow" panose="020B0606020202030204" pitchFamily="34" charset="0"/>
              </a:rPr>
              <a:t>по стоимости, оплаченной </a:t>
            </a:r>
            <a:r>
              <a:rPr lang="ru-RU" sz="1400" dirty="0">
                <a:latin typeface="Arial Narrow" panose="020B0606020202030204" pitchFamily="34" charset="0"/>
              </a:rPr>
              <a:t>населением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Погашенная подарочным </a:t>
            </a:r>
            <a:r>
              <a:rPr lang="ru-RU" sz="1400" b="1" dirty="0" smtClean="0">
                <a:latin typeface="Arial Narrow" panose="020B0606020202030204" pitchFamily="34" charset="0"/>
              </a:rPr>
              <a:t>сертификатом, 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 момент передачи товаров покупателям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 Narrow" panose="020B0606020202030204" pitchFamily="34" charset="0"/>
              </a:rPr>
              <a:t>Отпущенных </a:t>
            </a:r>
            <a:r>
              <a:rPr lang="ru-RU" sz="1400" b="1" dirty="0" smtClean="0">
                <a:latin typeface="Arial Narrow" panose="020B0606020202030204" pitchFamily="34" charset="0"/>
              </a:rPr>
              <a:t>работникам своей организации</a:t>
            </a:r>
            <a:r>
              <a:rPr lang="ru-RU" sz="1400" dirty="0" smtClean="0">
                <a:latin typeface="Arial Narrow" panose="020B0606020202030204" pitchFamily="34" charset="0"/>
              </a:rPr>
              <a:t> с последующим </a:t>
            </a:r>
            <a:r>
              <a:rPr lang="ru-RU" sz="1400" b="1" dirty="0" smtClean="0">
                <a:latin typeface="Arial Narrow" panose="020B0606020202030204" pitchFamily="34" charset="0"/>
              </a:rPr>
              <a:t>удержанием</a:t>
            </a:r>
            <a:r>
              <a:rPr lang="ru-RU" sz="1400" dirty="0" smtClean="0">
                <a:latin typeface="Arial Narrow" panose="020B0606020202030204" pitchFamily="34" charset="0"/>
              </a:rPr>
              <a:t> их стоимости </a:t>
            </a:r>
            <a:r>
              <a:rPr lang="ru-RU" sz="1400" b="1" dirty="0" smtClean="0">
                <a:latin typeface="Arial Narrow" panose="020B0606020202030204" pitchFamily="34" charset="0"/>
              </a:rPr>
              <a:t>из заработной платы</a:t>
            </a:r>
            <a:r>
              <a:rPr lang="ru-RU" sz="1400" dirty="0" smtClean="0">
                <a:latin typeface="Arial Narrow" panose="020B0606020202030204" pitchFamily="34" charset="0"/>
              </a:rPr>
              <a:t> работников, на момент передачи товаров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Отправленных покупателям по </a:t>
            </a:r>
            <a:r>
              <a:rPr lang="ru-RU" sz="1400" b="1" dirty="0" smtClean="0">
                <a:latin typeface="Arial Narrow" panose="020B0606020202030204" pitchFamily="34" charset="0"/>
              </a:rPr>
              <a:t>почте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оплатой по безналичному расчету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 момент сдачи </a:t>
            </a:r>
            <a:r>
              <a:rPr lang="ru-RU" sz="1400" dirty="0">
                <a:latin typeface="Arial Narrow" panose="020B0606020202030204" pitchFamily="34" charset="0"/>
              </a:rPr>
              <a:t>посылки оператору почтовой связи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42005" y="1587262"/>
            <a:ext cx="4813544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РОЗНИЧНОМ ТОВАРООБОРОТЕ </a:t>
            </a:r>
            <a:r>
              <a:rPr lang="ru-RU" sz="18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ОТРАЖАЕТСЯ СТОИМОСТЬ ТОВАРОВ: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Товаров, реализованных другим организациям </a:t>
            </a:r>
            <a:r>
              <a:rPr lang="ru-RU" sz="1400" b="1" dirty="0" smtClean="0"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и </a:t>
            </a:r>
            <a:r>
              <a:rPr lang="ru-RU" sz="1400" b="1" dirty="0">
                <a:latin typeface="Arial Narrow" panose="020B0606020202030204" pitchFamily="34" charset="0"/>
              </a:rPr>
              <a:t>индивидуальным предпринимателям </a:t>
            </a:r>
            <a:r>
              <a:rPr lang="ru-RU" sz="1400" dirty="0">
                <a:latin typeface="Arial Narrow" panose="020B0606020202030204" pitchFamily="34" charset="0"/>
              </a:rPr>
              <a:t>за наличный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безналичный расчет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Ритуальных принадлежностей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Изделий, изготовленных по индивидуальным заказам населения </a:t>
            </a:r>
            <a:r>
              <a:rPr lang="ru-RU" sz="1400" dirty="0">
                <a:latin typeface="Arial Narrow" panose="020B0606020202030204" pitchFamily="34" charset="0"/>
              </a:rPr>
              <a:t>(изготовление мебели, окон, обуви, очков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других изделий)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Подарков и продуктовых наборов,</a:t>
            </a:r>
            <a:r>
              <a:rPr lang="ru-RU" sz="1400" dirty="0">
                <a:latin typeface="Arial Narrow" panose="020B0606020202030204" pitchFamily="34" charset="0"/>
              </a:rPr>
              <a:t> выданных работникам организации бесплатно (</a:t>
            </a:r>
            <a:r>
              <a:rPr lang="ru-RU" sz="1400" b="1" dirty="0">
                <a:latin typeface="Arial Narrow" panose="020B0606020202030204" pitchFamily="34" charset="0"/>
              </a:rPr>
              <a:t>материальная помощь</a:t>
            </a:r>
            <a:r>
              <a:rPr lang="ru-RU" sz="1400" dirty="0">
                <a:latin typeface="Arial Narrow" panose="020B0606020202030204" pitchFamily="34" charset="0"/>
              </a:rPr>
              <a:t>) за счет прибыли организации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Товаров, выданных работникам своей организации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порядке натуральной оплаты труда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b="1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Проданных объектов недвижимости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Реализованных </a:t>
            </a:r>
            <a:r>
              <a:rPr lang="ru-RU" sz="1400" dirty="0">
                <a:latin typeface="Arial Narrow" panose="020B0606020202030204" pitchFamily="34" charset="0"/>
              </a:rPr>
              <a:t>проездных </a:t>
            </a:r>
            <a:r>
              <a:rPr lang="ru-RU" sz="1400" b="1" dirty="0">
                <a:latin typeface="Arial Narrow" panose="020B0606020202030204" pitchFamily="34" charset="0"/>
              </a:rPr>
              <a:t>билетов</a:t>
            </a:r>
            <a:r>
              <a:rPr lang="ru-RU" sz="1400" dirty="0">
                <a:latin typeface="Arial Narrow" panose="020B0606020202030204" pitchFamily="34" charset="0"/>
              </a:rPr>
              <a:t>, билетов на все виды транспорта, лотерейных билетов, телефонных карт и </a:t>
            </a:r>
            <a:r>
              <a:rPr lang="ru-RU" sz="1400" dirty="0" smtClean="0">
                <a:latin typeface="Arial Narrow" panose="020B0606020202030204" pitchFamily="34" charset="0"/>
              </a:rPr>
              <a:t>т.п. </a:t>
            </a: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Реализованных основных средств, сырья и материалов</a:t>
            </a:r>
            <a:r>
              <a:rPr lang="ru-RU" sz="1400" dirty="0">
                <a:latin typeface="Arial Narrow" panose="020B0606020202030204" pitchFamily="34" charset="0"/>
              </a:rPr>
              <a:t>, инвентаря, хозяйственных принадлежностей и прочих материалов, а также брака, лома и отходов 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66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14933" r="48176" b="13866"/>
          <a:stretch/>
        </p:blipFill>
        <p:spPr bwMode="auto">
          <a:xfrm>
            <a:off x="4343398" y="976572"/>
            <a:ext cx="6954167" cy="55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21392" r="19650" b="21200"/>
          <a:stretch/>
        </p:blipFill>
        <p:spPr bwMode="auto">
          <a:xfrm>
            <a:off x="297178" y="1205172"/>
            <a:ext cx="4046220" cy="49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178" y="1774208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969" y="3708436"/>
            <a:ext cx="125837" cy="110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532" y="4964430"/>
            <a:ext cx="125837" cy="110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20284" y="918458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3628" y="4616743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7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0" y="1587262"/>
            <a:ext cx="4164611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ТОВАРООБОРОТЕ ОБЩЕСТВЕННОГО ПИТАНИЯ ОТРАЖАЕТСЯ: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u="sng" dirty="0" smtClean="0">
                <a:latin typeface="Arial Narrow" panose="020B0606020202030204" pitchFamily="34" charset="0"/>
              </a:rPr>
              <a:t>стоимость </a:t>
            </a:r>
            <a:r>
              <a:rPr lang="ru-RU" sz="1400" u="sng" dirty="0">
                <a:latin typeface="Arial Narrow" panose="020B0606020202030204" pitchFamily="34" charset="0"/>
              </a:rPr>
              <a:t>продукции общественного питания и товаров, проданных (отпущенных) организациями, осуществляющими общественное питание</a:t>
            </a:r>
            <a:r>
              <a:rPr lang="ru-RU" sz="1400" u="sng" dirty="0" smtClean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1400" u="sng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работникам своей организации с последующим удержанием ее из заработной платы;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работникам своей организации за счет прибыли;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по абонементам, талонам, спискам и тому подобному в объеме фактической стоимости 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заказам юридических лиц и индивидуальных предпринимателей с доставкой по месту требования (либо без доставки) для организации ими питания своих работников, а также участников приемов, банкетов, презентаций и других подобных мероприятий;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организациям </a:t>
            </a:r>
            <a:r>
              <a:rPr lang="ru-RU" sz="1400" dirty="0">
                <a:latin typeface="Arial Narrow" panose="020B0606020202030204" pitchFamily="34" charset="0"/>
              </a:rPr>
              <a:t>социальной сферы (школам, больницам, санаториям, домам престарелых и тому подобному) в объеме фактической стоимости 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продукции </a:t>
            </a:r>
            <a:r>
              <a:rPr lang="ru-RU" sz="1400" dirty="0">
                <a:latin typeface="Arial Narrow" panose="020B0606020202030204" pitchFamily="34" charset="0"/>
              </a:rPr>
              <a:t>общественного питания, </a:t>
            </a:r>
            <a:r>
              <a:rPr lang="ru-RU" sz="1400" dirty="0" smtClean="0">
                <a:latin typeface="Arial Narrow" panose="020B0606020202030204" pitchFamily="34" charset="0"/>
              </a:rPr>
              <a:t>изготовленной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объекте общественного питания и проданной населению </a:t>
            </a:r>
            <a:r>
              <a:rPr lang="ru-RU" sz="1400" dirty="0" smtClean="0">
                <a:latin typeface="Arial Narrow" panose="020B0606020202030204" pitchFamily="34" charset="0"/>
              </a:rPr>
              <a:t>с использованием глобальной компьютерной сети </a:t>
            </a:r>
            <a:r>
              <a:rPr lang="ru-RU" sz="1400" dirty="0">
                <a:latin typeface="Arial Narrow" panose="020B0606020202030204" pitchFamily="34" charset="0"/>
              </a:rPr>
              <a:t>Интернет.</a:t>
            </a:r>
          </a:p>
          <a:p>
            <a:pPr algn="just"/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42005" y="1751164"/>
            <a:ext cx="4813544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ТОВАРООБОРОТЕ ОБЩЕСТВЕННОГО ПИТАНИЯ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ОТРАЖАЕТСЯ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Стоимость продукции общественного питания и товаров, отпущенных бесплатно: 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- объектами </a:t>
            </a:r>
            <a:r>
              <a:rPr lang="ru-RU" sz="1400" dirty="0">
                <a:latin typeface="Arial Narrow" panose="020B0606020202030204" pitchFamily="34" charset="0"/>
              </a:rPr>
              <a:t>общественного питания учреждений </a:t>
            </a:r>
            <a:r>
              <a:rPr lang="ru-RU" sz="1400" dirty="0" smtClean="0">
                <a:latin typeface="Arial Narrow" panose="020B0606020202030204" pitchFamily="34" charset="0"/>
              </a:rPr>
              <a:t>образования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-  в </a:t>
            </a:r>
            <a:r>
              <a:rPr lang="ru-RU" sz="1400" dirty="0">
                <a:latin typeface="Arial Narrow" panose="020B0606020202030204" pitchFamily="34" charset="0"/>
              </a:rPr>
              <a:t>бюджетных организациях (учащимся учреждений образования, пациентам больниц, лицам, проживающим в детских домах, домах престарелых и тому подобных организациях);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реализованных юридическим лицам и индивидуальным предпринимателям с целью дальнейшей перепродажи;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стоимость </a:t>
            </a:r>
            <a:r>
              <a:rPr lang="ru-RU" sz="1400" dirty="0">
                <a:latin typeface="Arial Narrow" panose="020B0606020202030204" pitchFamily="34" charset="0"/>
              </a:rPr>
              <a:t>входной платы в рестораны, бары и другие объекты общественного питания, кроме стоимости блюд, входящих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цену входного билета;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стоимость продукции общественного питания и </a:t>
            </a:r>
            <a:r>
              <a:rPr lang="ru-RU" sz="1400" dirty="0" smtClean="0">
                <a:latin typeface="Arial Narrow" panose="020B0606020202030204" pitchFamily="34" charset="0"/>
              </a:rPr>
              <a:t>товаров, входящая </a:t>
            </a:r>
            <a:r>
              <a:rPr lang="ru-RU" sz="1400" dirty="0">
                <a:latin typeface="Arial Narrow" panose="020B0606020202030204" pitchFamily="34" charset="0"/>
              </a:rPr>
              <a:t>в цену путевок в санатории, санатории-профилактории, лагеря труда и отдыха, детские оздоровительные лагеря и другие организации социальной сферы;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сумма расходов по обеспечению лечебно-профилактическим питанием, молоком или равноценными пищевыми продуктами работников, занятых на работах с вредными и (или) опасными условиями труда, включаемая в состав затрат на производство и реализацию продукции (выполнение работ, оказание услуг).</a:t>
            </a:r>
          </a:p>
          <a:p>
            <a:endParaRPr lang="ru-RU" sz="1400" dirty="0" smtClean="0"/>
          </a:p>
          <a:p>
            <a:endParaRPr lang="ru-RU" sz="1400" dirty="0"/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84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процесс 25"/>
          <p:cNvSpPr/>
          <p:nvPr/>
        </p:nvSpPr>
        <p:spPr>
          <a:xfrm>
            <a:off x="8522898" y="2164633"/>
            <a:ext cx="2562045" cy="2925047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формы 4-торг (продажа) заполняется в соответствии с классификатором </a:t>
            </a:r>
            <a:r>
              <a:rPr lang="ru-RU" b="1" dirty="0"/>
              <a:t>СК 33.004-2020 «Товары розничной торговли» </a:t>
            </a:r>
            <a:endParaRPr lang="ru-RU" dirty="0"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3"/>
          <a:srcRect l="5516" t="15738" r="6867" b="7129"/>
          <a:stretch/>
        </p:blipFill>
        <p:spPr bwMode="auto">
          <a:xfrm>
            <a:off x="282208" y="842962"/>
            <a:ext cx="7835249" cy="5775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8008" y="2090568"/>
            <a:ext cx="26569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форма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4-торг </a:t>
            </a:r>
            <a:r>
              <a:rPr lang="ru-RU" sz="2000" b="1" dirty="0">
                <a:latin typeface="Arial Narrow" panose="020B0606020202030204" pitchFamily="34" charset="0"/>
              </a:rPr>
              <a:t>(продажа) </a:t>
            </a:r>
            <a:r>
              <a:rPr lang="ru-RU" sz="2000" dirty="0">
                <a:latin typeface="Arial Narrow" panose="020B0606020202030204" pitchFamily="34" charset="0"/>
              </a:rPr>
              <a:t>заполняется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соответствии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с </a:t>
            </a:r>
            <a:r>
              <a:rPr lang="ru-RU" sz="2000" dirty="0">
                <a:latin typeface="Arial Narrow" panose="020B0606020202030204" pitchFamily="34" charset="0"/>
              </a:rPr>
              <a:t>классификатором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СК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33.004-2020 «Товары розничной торговли» 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2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4843733" y="1545724"/>
            <a:ext cx="6348772" cy="1243519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формы 4-торг (продажа) заполняется в соответствии с классификатором </a:t>
            </a:r>
            <a:r>
              <a:rPr lang="ru-RU" b="1" dirty="0"/>
              <a:t>СК 33.004-2020 «Товары розничной торговли» 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44428" r="20143" b="42457"/>
          <a:stretch/>
        </p:blipFill>
        <p:spPr bwMode="auto">
          <a:xfrm>
            <a:off x="119878" y="4127136"/>
            <a:ext cx="11019764" cy="13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9878" y="805454"/>
            <a:ext cx="4052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с 2025 года в форму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4-торг </a:t>
            </a:r>
            <a:r>
              <a:rPr lang="ru-RU" b="1" dirty="0">
                <a:latin typeface="Arial Narrow" panose="020B0606020202030204" pitchFamily="34" charset="0"/>
              </a:rPr>
              <a:t>(продажа) </a:t>
            </a:r>
            <a:r>
              <a:rPr lang="ru-RU" dirty="0" smtClean="0">
                <a:latin typeface="Arial Narrow" panose="020B0606020202030204" pitchFamily="34" charset="0"/>
              </a:rPr>
              <a:t>были внесены изменения и добавлены новые графы: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Графа 3 </a:t>
            </a:r>
            <a:r>
              <a:rPr lang="ru-RU" b="1" dirty="0" smtClean="0">
                <a:latin typeface="Arial Narrow" panose="020B0606020202030204" pitchFamily="34" charset="0"/>
              </a:rPr>
              <a:t>«Продано </a:t>
            </a:r>
            <a:r>
              <a:rPr lang="ru-RU" b="1" dirty="0">
                <a:latin typeface="Arial Narrow" panose="020B0606020202030204" pitchFamily="34" charset="0"/>
              </a:rPr>
              <a:t>организациями,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осуществляющими розничную </a:t>
            </a:r>
            <a:r>
              <a:rPr lang="ru-RU" b="1" dirty="0" smtClean="0">
                <a:latin typeface="Arial Narrow" panose="020B0606020202030204" pitchFamily="34" charset="0"/>
              </a:rPr>
              <a:t>торговлю за соответствующий период предыдущего года»</a:t>
            </a:r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Графа </a:t>
            </a:r>
            <a:r>
              <a:rPr lang="ru-RU" b="1" dirty="0">
                <a:latin typeface="Arial Narrow" panose="020B0606020202030204" pitchFamily="34" charset="0"/>
              </a:rPr>
              <a:t>7 </a:t>
            </a:r>
            <a:r>
              <a:rPr lang="ru-RU" b="1" dirty="0" smtClean="0">
                <a:latin typeface="Arial Narrow" panose="020B0606020202030204" pitchFamily="34" charset="0"/>
              </a:rPr>
              <a:t>«Продано </a:t>
            </a:r>
            <a:r>
              <a:rPr lang="ru-RU" b="1" dirty="0">
                <a:latin typeface="Arial Narrow" panose="020B0606020202030204" pitchFamily="34" charset="0"/>
              </a:rPr>
              <a:t>организациями, осуществляющими общественное </a:t>
            </a:r>
            <a:r>
              <a:rPr lang="ru-RU" b="1" dirty="0" smtClean="0">
                <a:latin typeface="Arial Narrow" panose="020B0606020202030204" pitchFamily="34" charset="0"/>
              </a:rPr>
              <a:t>питание </a:t>
            </a:r>
            <a:r>
              <a:rPr lang="ru-RU" b="1" dirty="0">
                <a:latin typeface="Arial Narrow" panose="020B0606020202030204" pitchFamily="34" charset="0"/>
              </a:rPr>
              <a:t>за соответствующий период предыдущего года</a:t>
            </a:r>
            <a:r>
              <a:rPr lang="ru-RU" b="1" dirty="0" smtClean="0">
                <a:latin typeface="Arial Narrow" panose="020B0606020202030204" pitchFamily="34" charset="0"/>
              </a:rPr>
              <a:t>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100" y="5044590"/>
            <a:ext cx="10515601" cy="355546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1999" y="5505868"/>
            <a:ext cx="102338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Обратите внимание на единицы измерения!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(т, ц, </a:t>
            </a:r>
            <a:r>
              <a:rPr lang="ru-RU" sz="2000" dirty="0" err="1" smtClean="0">
                <a:latin typeface="Arial Narrow" panose="020B0606020202030204" pitchFamily="34" charset="0"/>
              </a:rPr>
              <a:t>шт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</a:rPr>
              <a:t>тыс.руб</a:t>
            </a:r>
            <a:r>
              <a:rPr lang="ru-RU" sz="2000" dirty="0" smtClean="0">
                <a:latin typeface="Arial Narrow" panose="020B0606020202030204" pitchFamily="34" charset="0"/>
              </a:rPr>
              <a:t>, м², м³, кг, дал)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Например: яйца – </a:t>
            </a:r>
            <a:r>
              <a:rPr lang="ru-RU" dirty="0" err="1" smtClean="0">
                <a:latin typeface="Arial Narrow" panose="020B0606020202030204" pitchFamily="34" charset="0"/>
              </a:rPr>
              <a:t>тыс.шт</a:t>
            </a:r>
            <a:r>
              <a:rPr lang="ru-RU" dirty="0" smtClean="0">
                <a:latin typeface="Arial Narrow" panose="020B0606020202030204" pitchFamily="34" charset="0"/>
              </a:rPr>
              <a:t>, удобрения минеральные – кг, табачные изделия – </a:t>
            </a:r>
            <a:r>
              <a:rPr lang="ru-RU" dirty="0" err="1" smtClean="0">
                <a:latin typeface="Arial Narrow" panose="020B0606020202030204" pitchFamily="34" charset="0"/>
              </a:rPr>
              <a:t>тыс.шт</a:t>
            </a:r>
            <a:r>
              <a:rPr lang="ru-RU" dirty="0" smtClean="0">
                <a:latin typeface="Arial Narrow" panose="020B0606020202030204" pitchFamily="34" charset="0"/>
              </a:rPr>
              <a:t>, детское питание </a:t>
            </a:r>
            <a:r>
              <a:rPr lang="ru-RU" dirty="0">
                <a:latin typeface="Arial Narrow" panose="020B0606020202030204" pitchFamily="34" charset="0"/>
              </a:rPr>
              <a:t>–</a:t>
            </a:r>
            <a:r>
              <a:rPr lang="ru-RU" dirty="0" smtClean="0">
                <a:latin typeface="Arial Narrow" panose="020B0606020202030204" pitchFamily="34" charset="0"/>
              </a:rPr>
              <a:t> ц.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172854" y="2008558"/>
            <a:ext cx="577970" cy="32846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" name="Рисунок 1" descr="Форма 4-торг (продажа) с изменениями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51833" r="23320" b="28914"/>
          <a:stretch/>
        </p:blipFill>
        <p:spPr>
          <a:xfrm>
            <a:off x="4843733" y="1545724"/>
            <a:ext cx="6348772" cy="1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277" y="1757731"/>
            <a:ext cx="88679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При </a:t>
            </a:r>
            <a:r>
              <a:rPr lang="ru-RU" dirty="0">
                <a:latin typeface="Arial Narrow" panose="020B0606020202030204" pitchFamily="34" charset="0"/>
              </a:rPr>
              <a:t>заполнении и отправке отчета не забывайте актуализировать данные об ответственном лице, контактном </a:t>
            </a:r>
            <a:r>
              <a:rPr lang="ru-RU" dirty="0" smtClean="0">
                <a:latin typeface="Arial Narrow" panose="020B0606020202030204" pitchFamily="34" charset="0"/>
              </a:rPr>
              <a:t>телефоне </a:t>
            </a:r>
            <a:r>
              <a:rPr lang="ru-RU" dirty="0">
                <a:latin typeface="Arial Narrow" panose="020B0606020202030204" pitchFamily="34" charset="0"/>
              </a:rPr>
              <a:t>и электронном </a:t>
            </a:r>
            <a:r>
              <a:rPr lang="ru-RU">
                <a:latin typeface="Arial Narrow" panose="020B0606020202030204" pitchFamily="34" charset="0"/>
              </a:rPr>
              <a:t>адресе</a:t>
            </a:r>
            <a:r>
              <a:rPr lang="ru-RU" smtClean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mtClean="0">
                <a:latin typeface="Arial Narrow" panose="020B0606020202030204" pitchFamily="34" charset="0"/>
              </a:rPr>
              <a:t> </a:t>
            </a:r>
            <a:r>
              <a:rPr lang="ru-RU" sz="3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600" b="1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комментариях к отчету необходимо </a:t>
            </a:r>
            <a:r>
              <a:rPr lang="ru-RU" dirty="0" smtClean="0">
                <a:latin typeface="Arial Narrow" panose="020B0606020202030204" pitchFamily="34" charset="0"/>
              </a:rPr>
              <a:t>кратко </a:t>
            </a:r>
            <a:r>
              <a:rPr lang="ru-RU" dirty="0">
                <a:latin typeface="Arial Narrow" panose="020B0606020202030204" pitchFamily="34" charset="0"/>
              </a:rPr>
              <a:t>пояснить возникающие рекомендательные контроли (в случае их наличия).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Особое </a:t>
            </a:r>
            <a:r>
              <a:rPr lang="ru-RU" dirty="0">
                <a:latin typeface="Arial Narrow" panose="020B0606020202030204" pitchFamily="34" charset="0"/>
              </a:rPr>
              <a:t>внимание уделить выбору </a:t>
            </a:r>
            <a:r>
              <a:rPr lang="ru-RU" b="1" u="sng" dirty="0">
                <a:latin typeface="Arial Narrow" panose="020B0606020202030204" pitchFamily="34" charset="0"/>
              </a:rPr>
              <a:t>детализации</a:t>
            </a:r>
            <a:r>
              <a:rPr lang="ru-RU" dirty="0">
                <a:latin typeface="Arial Narrow" panose="020B0606020202030204" pitchFamily="34" charset="0"/>
              </a:rPr>
              <a:t>. Если подразделение </a:t>
            </a:r>
            <a:r>
              <a:rPr lang="ru-RU" dirty="0" smtClean="0">
                <a:latin typeface="Arial Narrow" panose="020B0606020202030204" pitchFamily="34" charset="0"/>
              </a:rPr>
              <a:t>расположено </a:t>
            </a:r>
            <a:r>
              <a:rPr lang="ru-RU" dirty="0">
                <a:latin typeface="Arial Narrow" panose="020B0606020202030204" pitchFamily="34" charset="0"/>
              </a:rPr>
              <a:t>на другой территории, то составляется отдельный отчет.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7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1" y="3458334"/>
            <a:ext cx="100143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подпунктом 1.9. пункта 1 статьи 10 </a:t>
            </a:r>
            <a:r>
              <a:rPr lang="ru-RU" sz="1600" b="1" dirty="0">
                <a:latin typeface="Arial Narrow" panose="020B0606020202030204" pitchFamily="34" charset="0"/>
              </a:rPr>
              <a:t>Закона Республики Беларусь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«</a:t>
            </a:r>
            <a:r>
              <a:rPr lang="ru-RU" sz="1600" b="1" dirty="0">
                <a:latin typeface="Arial Narrow" panose="020B0606020202030204" pitchFamily="34" charset="0"/>
              </a:rPr>
              <a:t>О государственной статистике»</a:t>
            </a:r>
            <a:r>
              <a:rPr lang="ru-RU" sz="1600" dirty="0">
                <a:latin typeface="Arial Narrow" panose="020B0606020202030204" pitchFamily="34" charset="0"/>
              </a:rPr>
              <a:t>, </a:t>
            </a:r>
            <a:r>
              <a:rPr lang="ru-RU" sz="1600" b="1" dirty="0">
                <a:latin typeface="Arial Narrow" panose="020B0606020202030204" pitchFamily="34" charset="0"/>
              </a:rPr>
              <a:t>от 28 ноября 2004 г. № 345-З</a:t>
            </a:r>
            <a:r>
              <a:rPr lang="ru-RU" sz="1600" dirty="0">
                <a:latin typeface="Arial Narrow" panose="020B0606020202030204" pitchFamily="34" charset="0"/>
              </a:rPr>
              <a:t>, органы государственной статистики </a:t>
            </a:r>
            <a:r>
              <a:rPr lang="ru-RU" sz="1600" b="1" dirty="0">
                <a:latin typeface="Arial Narrow" panose="020B0606020202030204" pitchFamily="34" charset="0"/>
              </a:rPr>
              <a:t>имеют право требовать и получать от респондента необходимые разъяснения, документы (их копии) и иные материалы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при </a:t>
            </a:r>
            <a:r>
              <a:rPr lang="ru-RU" sz="1600" dirty="0">
                <a:latin typeface="Arial Narrow" panose="020B0606020202030204" pitchFamily="34" charset="0"/>
              </a:rPr>
              <a:t>организации и проведении государственных статистических наблюдений, формировании официальной статистической информации и (</a:t>
            </a:r>
            <a:r>
              <a:rPr lang="ru-RU" sz="1600" dirty="0" smtClean="0">
                <a:latin typeface="Arial Narrow" panose="020B0606020202030204" pitchFamily="34" charset="0"/>
              </a:rPr>
              <a:t>или) в </a:t>
            </a:r>
            <a:r>
              <a:rPr lang="ru-RU" sz="1600" dirty="0">
                <a:latin typeface="Arial Narrow" panose="020B0606020202030204" pitchFamily="34" charset="0"/>
              </a:rPr>
              <a:t>случае выявления искажений в данных государственной статистической отчетности.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040237" y="1096795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ПЕРВИЧНЫХ СТАТИСТИЧЕСКИХ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380" y="1898205"/>
            <a:ext cx="98754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</a:t>
            </a:r>
            <a:r>
              <a:rPr lang="ru-RU" sz="1600" b="1" dirty="0">
                <a:latin typeface="Arial Narrow" panose="020B0606020202030204" pitchFamily="34" charset="0"/>
              </a:rPr>
              <a:t>Инструкцией о порядке представления первичных статистических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данных</a:t>
            </a:r>
            <a:r>
              <a:rPr lang="ru-RU" sz="1600" dirty="0">
                <a:latin typeface="Arial Narrow" panose="020B0606020202030204" pitchFamily="34" charset="0"/>
              </a:rPr>
              <a:t>, утвержденной постановлением Национального статистического комитета Республики Беларусь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от 28.08.2015 </a:t>
            </a:r>
            <a:r>
              <a:rPr lang="ru-RU" sz="1600" b="1" dirty="0">
                <a:latin typeface="Arial Narrow" panose="020B0606020202030204" pitchFamily="34" charset="0"/>
              </a:rPr>
              <a:t>№ 100</a:t>
            </a:r>
            <a:r>
              <a:rPr lang="ru-RU" sz="1600" dirty="0">
                <a:latin typeface="Arial Narrow" panose="020B0606020202030204" pitchFamily="34" charset="0"/>
              </a:rPr>
              <a:t>, респонденты представляют первичные статистические </a:t>
            </a:r>
            <a:r>
              <a:rPr lang="ru-RU" sz="1600" dirty="0" smtClean="0">
                <a:latin typeface="Arial Narrow" panose="020B0606020202030204" pitchFamily="34" charset="0"/>
              </a:rPr>
              <a:t>данные в </a:t>
            </a:r>
            <a:r>
              <a:rPr lang="ru-RU" sz="1600" dirty="0">
                <a:latin typeface="Arial Narrow" panose="020B0606020202030204" pitchFamily="34" charset="0"/>
              </a:rPr>
              <a:t>объеме, сроки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</a:rPr>
              <a:t>адреса, указанные в формах государственной статистической </a:t>
            </a:r>
            <a:r>
              <a:rPr lang="ru-RU" sz="1600" dirty="0" smtClean="0">
                <a:latin typeface="Arial Narrow" panose="020B0606020202030204" pitchFamily="34" charset="0"/>
              </a:rPr>
              <a:t>отчетности, </a:t>
            </a: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подписями лиц, </a:t>
            </a:r>
            <a:r>
              <a:rPr lang="ru-RU" sz="1600" b="1" dirty="0" smtClean="0">
                <a:latin typeface="Arial Narrow" panose="020B0606020202030204" pitchFamily="34" charset="0"/>
              </a:rPr>
              <a:t>ответственных 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составление и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первичных статистических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3977602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479503" y="1526346"/>
            <a:ext cx="6629293" cy="553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АДМИНИСТРАТИВНАЯ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ОТВЕТСТВЕННОСТЬ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3097" y="2079478"/>
            <a:ext cx="93337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	</a:t>
            </a:r>
            <a:r>
              <a:rPr lang="ru-RU" sz="1600" b="1" dirty="0" smtClean="0">
                <a:latin typeface="Arial Narrow" panose="020B0606020202030204" pitchFamily="34" charset="0"/>
              </a:rPr>
              <a:t>Статьей </a:t>
            </a:r>
            <a:r>
              <a:rPr lang="ru-RU" sz="1600" b="1" dirty="0">
                <a:latin typeface="Arial Narrow" panose="020B0606020202030204" pitchFamily="34" charset="0"/>
              </a:rPr>
              <a:t>24.12. Кодекса Республики Беларусь об административных правонарушениях </a:t>
            </a:r>
            <a:r>
              <a:rPr lang="ru-RU" sz="1600" dirty="0">
                <a:latin typeface="Arial Narrow" panose="020B0606020202030204" pitchFamily="34" charset="0"/>
              </a:rPr>
              <a:t>предусмотрена административная ответственность </a:t>
            </a:r>
            <a:r>
              <a:rPr lang="ru-RU" sz="1600" b="1" dirty="0">
                <a:latin typeface="Arial Narrow" panose="020B0606020202030204" pitchFamily="34" charset="0"/>
              </a:rPr>
              <a:t>за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должностным </a:t>
            </a:r>
            <a:r>
              <a:rPr lang="ru-RU" sz="1600" dirty="0" smtClean="0">
                <a:latin typeface="Arial Narrow" panose="020B0606020202030204" pitchFamily="34" charset="0"/>
              </a:rPr>
              <a:t>лицом и </a:t>
            </a:r>
            <a:r>
              <a:rPr lang="ru-RU" sz="1600" dirty="0">
                <a:latin typeface="Arial Narrow" panose="020B0606020202030204" pitchFamily="34" charset="0"/>
              </a:rPr>
              <a:t>(или) иным уполномоченным лицом, ответственным за </a:t>
            </a:r>
            <a:r>
              <a:rPr lang="ru-RU" sz="1600" dirty="0" smtClean="0">
                <a:latin typeface="Arial Narrow" panose="020B0606020202030204" pitchFamily="34" charset="0"/>
              </a:rPr>
              <a:t>составление и </a:t>
            </a:r>
            <a:r>
              <a:rPr lang="ru-RU" sz="1600" dirty="0">
                <a:latin typeface="Arial Narrow" panose="020B0606020202030204" pitchFamily="34" charset="0"/>
              </a:rPr>
              <a:t>представление данных государственной статистической отчетности, </a:t>
            </a:r>
            <a:r>
              <a:rPr lang="ru-RU" sz="1600" b="1" dirty="0">
                <a:latin typeface="Arial Narrow" panose="020B0606020202030204" pitchFamily="34" charset="0"/>
              </a:rPr>
              <a:t>искаженных данных государственной статистической отчетности, несвоевременное </a:t>
            </a:r>
            <a:r>
              <a:rPr lang="ru-RU" sz="1600" b="1" dirty="0" smtClean="0">
                <a:latin typeface="Arial Narrow" panose="020B0606020202030204" pitchFamily="34" charset="0"/>
              </a:rPr>
              <a:t>представление или </a:t>
            </a:r>
            <a:r>
              <a:rPr lang="ru-RU" sz="1600" b="1" dirty="0">
                <a:latin typeface="Arial Narrow" panose="020B0606020202030204" pitchFamily="34" charset="0"/>
              </a:rPr>
              <a:t>непредставление такой отчетности </a:t>
            </a:r>
            <a:r>
              <a:rPr lang="ru-RU" sz="1600" dirty="0">
                <a:latin typeface="Arial Narrow" panose="020B0606020202030204" pitchFamily="34" charset="0"/>
              </a:rPr>
              <a:t>органам государственной статистики.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	Полномочия </a:t>
            </a:r>
            <a:r>
              <a:rPr lang="ru-RU" sz="1600" dirty="0">
                <a:latin typeface="Arial Narrow" panose="020B0606020202030204" pitchFamily="34" charset="0"/>
              </a:rPr>
              <a:t>на составление и представление первичных статистических данных должны быть закреплены </a:t>
            </a:r>
            <a:r>
              <a:rPr lang="ru-RU" sz="1600" dirty="0" smtClean="0">
                <a:latin typeface="Arial Narrow" panose="020B0606020202030204" pitchFamily="34" charset="0"/>
              </a:rPr>
              <a:t>за </a:t>
            </a:r>
            <a:r>
              <a:rPr lang="ru-RU" sz="1600" dirty="0">
                <a:latin typeface="Arial Narrow" panose="020B0606020202030204" pitchFamily="34" charset="0"/>
              </a:rPr>
              <a:t>работником в локальном правовом акте, а отчет, представленный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виде электронного документа – подписан электронно-цифровой подписью этого же работника.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	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777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686410" y="1471366"/>
            <a:ext cx="6585401" cy="24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ВОЗНИКАЮЩИМ ВОПРОСАМ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обращаться в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отдел статистики торговли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Витебской области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218498" y="3590219"/>
            <a:ext cx="3303271" cy="166203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По телефонам</a:t>
            </a:r>
          </a:p>
          <a:p>
            <a:r>
              <a:rPr lang="ru-RU" dirty="0"/>
              <a:t>(+375 212) </a:t>
            </a:r>
          </a:p>
          <a:p>
            <a:endParaRPr lang="ru-RU" dirty="0"/>
          </a:p>
          <a:p>
            <a:r>
              <a:rPr lang="ru-RU" dirty="0"/>
              <a:t>25-00-74</a:t>
            </a:r>
          </a:p>
          <a:p>
            <a:r>
              <a:rPr lang="ru-RU" dirty="0"/>
              <a:t>43-69-81       43-69-95 </a:t>
            </a:r>
          </a:p>
          <a:p>
            <a:r>
              <a:rPr lang="ru-RU" dirty="0"/>
              <a:t>43-69-98       25-00-73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84559" y="3806076"/>
            <a:ext cx="3087252" cy="1231106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По адресу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г.Витебск</a:t>
            </a:r>
            <a:r>
              <a:rPr lang="ru-RU" dirty="0">
                <a:solidFill>
                  <a:schemeClr val="bg1"/>
                </a:solidFill>
              </a:rPr>
              <a:t>, ул. Ленина, 10а</a:t>
            </a:r>
          </a:p>
          <a:p>
            <a:r>
              <a:rPr lang="ru-RU" dirty="0">
                <a:solidFill>
                  <a:schemeClr val="bg1"/>
                </a:solidFill>
              </a:rPr>
              <a:t>каб,208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" y="683567"/>
            <a:ext cx="420847" cy="43431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069676" y="71825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3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20534" r="61301" b="18097"/>
          <a:stretch/>
        </p:blipFill>
        <p:spPr bwMode="auto">
          <a:xfrm>
            <a:off x="5236650" y="1105715"/>
            <a:ext cx="5669280" cy="5260795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510806" y="1598702"/>
            <a:ext cx="4153473" cy="4441371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52083" y="1503915"/>
            <a:ext cx="4438384" cy="544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12-торг (товарооборот)</a:t>
            </a:r>
          </a:p>
          <a:p>
            <a:pPr algn="ctr"/>
            <a:endParaRPr lang="ru-RU" sz="2800" b="1" dirty="0" smtClean="0">
              <a:solidFill>
                <a:srgbClr val="0BA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Утверждена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постановлением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Национального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статистического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комитета Республики  Беларусь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от 20.07.2015 </a:t>
            </a:r>
            <a:r>
              <a:rPr lang="ru-RU" sz="1800" dirty="0">
                <a:latin typeface="Arial Narrow" panose="020B0606020202030204" pitchFamily="34" charset="0"/>
              </a:rPr>
              <a:t>№ </a:t>
            </a:r>
            <a:r>
              <a:rPr lang="ru-RU" sz="1800" dirty="0" smtClean="0">
                <a:latin typeface="Arial Narrow" panose="020B0606020202030204" pitchFamily="34" charset="0"/>
              </a:rPr>
              <a:t>78*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Срок </a:t>
            </a:r>
            <a:r>
              <a:rPr lang="ru-RU" sz="1800" b="1" dirty="0">
                <a:latin typeface="Arial Narrow" panose="020B0606020202030204" pitchFamily="34" charset="0"/>
              </a:rPr>
              <a:t>представления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4-го числа</a:t>
            </a:r>
            <a:r>
              <a:rPr lang="ru-RU" sz="1800" dirty="0">
                <a:latin typeface="Arial Narrow" panose="020B0606020202030204" pitchFamily="34" charset="0"/>
              </a:rPr>
              <a:t> после отчетного периода, 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за </a:t>
            </a:r>
            <a:r>
              <a:rPr lang="ru-RU" sz="1800" dirty="0">
                <a:latin typeface="Arial Narrow" panose="020B0606020202030204" pitchFamily="34" charset="0"/>
              </a:rPr>
              <a:t>январь-декабрь – </a:t>
            </a:r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6 </a:t>
            </a:r>
            <a:r>
              <a:rPr lang="ru-RU" sz="1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января</a:t>
            </a:r>
          </a:p>
          <a:p>
            <a:pPr algn="ctr"/>
            <a:endParaRPr lang="ru-RU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i="1" dirty="0" smtClean="0">
              <a:latin typeface="Arial Narrow" panose="020B0606020202030204" pitchFamily="34" charset="0"/>
            </a:endParaRP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* С изменениями и дополнениями:</a:t>
            </a: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Постановление Национального статистического комитета Республики Беларусь от 8 августа 2024 г. № 51</a:t>
            </a:r>
            <a:endParaRPr lang="ru-RU" sz="1200" i="1" dirty="0">
              <a:latin typeface="Arial Narrow" panose="020B0606020202030204" pitchFamily="34" charset="0"/>
            </a:endParaRPr>
          </a:p>
          <a:p>
            <a:pPr algn="ctr"/>
            <a:endParaRPr lang="ru-RU" sz="3000" b="1" dirty="0" smtClean="0">
              <a:ln w="13462">
                <a:solidFill>
                  <a:schemeClr val="bg1"/>
                </a:solidFill>
                <a:prstDash val="solid"/>
              </a:ln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04438" y="2293654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137515" y="1105715"/>
            <a:ext cx="1768415" cy="98597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30198" y="4758690"/>
            <a:ext cx="1599551" cy="670560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13506" y="5520033"/>
            <a:ext cx="776592" cy="273006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56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60011" y="1485995"/>
            <a:ext cx="4438384" cy="4629580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510806" y="1485994"/>
            <a:ext cx="4061194" cy="544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  <a:p>
            <a:pPr algn="ctr"/>
            <a:endParaRPr lang="ru-RU" sz="2800" b="1" dirty="0" smtClean="0">
              <a:solidFill>
                <a:srgbClr val="0BA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Утверждена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постановлением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Национального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статистического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комитета Республики  Беларусь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от 02.09.2015 </a:t>
            </a:r>
            <a:r>
              <a:rPr lang="ru-RU" sz="1800" dirty="0">
                <a:latin typeface="Arial Narrow" panose="020B0606020202030204" pitchFamily="34" charset="0"/>
              </a:rPr>
              <a:t>№ </a:t>
            </a:r>
            <a:r>
              <a:rPr lang="ru-RU" sz="1800" dirty="0" smtClean="0">
                <a:latin typeface="Arial Narrow" panose="020B0606020202030204" pitchFamily="34" charset="0"/>
              </a:rPr>
              <a:t>112*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Срок </a:t>
            </a:r>
            <a:r>
              <a:rPr lang="ru-RU" sz="1800" b="1" dirty="0">
                <a:latin typeface="Arial Narrow" panose="020B0606020202030204" pitchFamily="34" charset="0"/>
              </a:rPr>
              <a:t>представления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8-го </a:t>
            </a:r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числа</a:t>
            </a:r>
            <a:r>
              <a:rPr lang="ru-RU" sz="1800" dirty="0">
                <a:latin typeface="Arial Narrow" panose="020B0606020202030204" pitchFamily="34" charset="0"/>
              </a:rPr>
              <a:t> после отчетного </a:t>
            </a:r>
            <a:r>
              <a:rPr lang="ru-RU" sz="1800" dirty="0" smtClean="0">
                <a:latin typeface="Arial Narrow" panose="020B0606020202030204" pitchFamily="34" charset="0"/>
              </a:rPr>
              <a:t>периода</a:t>
            </a:r>
            <a:endParaRPr lang="ru-RU" sz="1800" dirty="0">
              <a:latin typeface="Arial Narrow" panose="020B0606020202030204" pitchFamily="34" charset="0"/>
            </a:endParaRPr>
          </a:p>
          <a:p>
            <a:pPr algn="ctr"/>
            <a:endParaRPr lang="ru-RU" sz="1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i="1" dirty="0" smtClean="0">
              <a:latin typeface="Arial Narrow" panose="020B0606020202030204" pitchFamily="34" charset="0"/>
            </a:endParaRP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* С изменениями и дополнениями:</a:t>
            </a: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Постановление Национального статистического комитета Республики Беларусь от </a:t>
            </a:r>
            <a:r>
              <a:rPr lang="en-US" sz="1200" i="1" dirty="0" smtClean="0">
                <a:latin typeface="Arial Narrow" panose="020B0606020202030204" pitchFamily="34" charset="0"/>
              </a:rPr>
              <a:t>25</a:t>
            </a:r>
            <a:r>
              <a:rPr lang="ru-RU" sz="1200" i="1" dirty="0" smtClean="0">
                <a:latin typeface="Arial Narrow" panose="020B0606020202030204" pitchFamily="34" charset="0"/>
              </a:rPr>
              <a:t> октября 2024 г. № 113</a:t>
            </a:r>
            <a:endParaRPr lang="ru-RU" sz="1200" i="1" dirty="0"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15893" y="2285160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" name="Рисунок 1" descr="Форма 4-торг (продажа) с изменениями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t="21756" r="14826" b="14969"/>
          <a:stretch/>
        </p:blipFill>
        <p:spPr>
          <a:xfrm>
            <a:off x="5025023" y="1857697"/>
            <a:ext cx="6309727" cy="40385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883173" y="3616819"/>
            <a:ext cx="965677" cy="204188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32956" y="1857697"/>
            <a:ext cx="1106543" cy="649540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34574" y="3924772"/>
            <a:ext cx="1304925" cy="24733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957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8649050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Отчеты по форме 12- торг (товарооборот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4-торг (продажа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представляют*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080814" y="2039397"/>
            <a:ext cx="7527742" cy="273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pPr algn="ctr"/>
            <a:r>
              <a:rPr lang="ru-RU" sz="1800" dirty="0" smtClean="0"/>
              <a:t>юридические </a:t>
            </a:r>
            <a:r>
              <a:rPr lang="ru-RU" sz="1800" dirty="0"/>
              <a:t>лица, обособленные подразделения юридических лиц, </a:t>
            </a:r>
            <a:r>
              <a:rPr lang="ru-RU" sz="1800" u="sng" dirty="0" smtClean="0"/>
              <a:t>осуществляющие:</a:t>
            </a:r>
          </a:p>
          <a:p>
            <a:pPr algn="ctr"/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розничную </a:t>
            </a:r>
            <a:r>
              <a:rPr lang="ru-RU" sz="2000" b="1" dirty="0"/>
              <a:t>торговлю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подписку на печатные издания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общественное питание</a:t>
            </a:r>
          </a:p>
          <a:p>
            <a:endParaRPr lang="ru-RU" sz="1600" dirty="0" smtClean="0"/>
          </a:p>
          <a:p>
            <a:r>
              <a:rPr lang="ru-RU" sz="1600" i="1" dirty="0" smtClean="0"/>
              <a:t>* кроме </a:t>
            </a:r>
            <a:r>
              <a:rPr lang="ru-RU" sz="1600" i="1" dirty="0"/>
              <a:t>крестьянских (фермерских) хозяйств </a:t>
            </a:r>
            <a:endParaRPr lang="ru-RU" sz="1600" i="1" dirty="0" smtClean="0"/>
          </a:p>
          <a:p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2118" y="4468482"/>
            <a:ext cx="10087550" cy="1535502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672497" y="4960188"/>
            <a:ext cx="7527742" cy="189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charset="0"/>
              <a:buChar char="•"/>
            </a:pPr>
            <a:endParaRPr lang="ru-RU" sz="1600" i="1" dirty="0" smtClean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03801" y="4770407"/>
            <a:ext cx="9081767" cy="118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r>
              <a:rPr lang="ru-RU" sz="1600" i="1" dirty="0" smtClean="0"/>
              <a:t>	Отчет составляется с включением данных обо всех подразделениях, расположенных </a:t>
            </a:r>
            <a:br>
              <a:rPr lang="ru-RU" sz="1600" i="1" dirty="0" smtClean="0"/>
            </a:br>
            <a:r>
              <a:rPr lang="ru-RU" sz="1600" i="1" dirty="0" smtClean="0"/>
              <a:t>на одной территории (район области, город областного подчинения, город Минск).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	По подразделениям, расположенным на другой территории (район области, город областного подчинения, город Минск), составляется отдельный отчет.</a:t>
            </a:r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158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9305184" cy="1198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Государственные статистические наблюдения по формам </a:t>
            </a:r>
            <a:b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торг (товарооборот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551" y="3801533"/>
            <a:ext cx="10087550" cy="1744133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0416" y="2204621"/>
            <a:ext cx="108163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проводятся </a:t>
            </a:r>
            <a:r>
              <a:rPr lang="ru-RU" sz="2400" dirty="0">
                <a:latin typeface="Arial Narrow" panose="020B0606020202030204" pitchFamily="34" charset="0"/>
              </a:rPr>
              <a:t>на основании </a:t>
            </a:r>
            <a:r>
              <a:rPr lang="ru-RU" sz="2400" u="sng" dirty="0">
                <a:latin typeface="Arial Narrow" panose="020B0606020202030204" pitchFamily="34" charset="0"/>
              </a:rPr>
              <a:t>комбинированного метода наблюдения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сочетание </a:t>
            </a:r>
            <a:r>
              <a:rPr lang="ru-RU" sz="2400" u="sng" dirty="0">
                <a:latin typeface="Arial Narrow" panose="020B0606020202030204" pitchFamily="34" charset="0"/>
              </a:rPr>
              <a:t>сплошного</a:t>
            </a:r>
            <a:r>
              <a:rPr lang="ru-RU" sz="2400" dirty="0">
                <a:latin typeface="Arial Narrow" panose="020B0606020202030204" pitchFamily="34" charset="0"/>
              </a:rPr>
              <a:t> и </a:t>
            </a:r>
            <a:r>
              <a:rPr lang="ru-RU" sz="2400" u="sng" dirty="0">
                <a:latin typeface="Arial Narrow" panose="020B0606020202030204" pitchFamily="34" charset="0"/>
              </a:rPr>
              <a:t>выборочного</a:t>
            </a:r>
            <a:r>
              <a:rPr lang="ru-RU" sz="2400" dirty="0">
                <a:latin typeface="Arial Narrow" panose="020B0606020202030204" pitchFamily="34" charset="0"/>
              </a:rPr>
              <a:t> методов наблюдения.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226" y="3934935"/>
            <a:ext cx="947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latin typeface="+mj-lt"/>
              </a:rPr>
              <a:t>Выборочный метод наблюдения</a:t>
            </a:r>
            <a:r>
              <a:rPr lang="ru-RU" b="1" dirty="0">
                <a:latin typeface="+mj-lt"/>
              </a:rPr>
              <a:t> применяется для юридических лиц без ведомственной подчиненности со средней численностью работников за предыдущий год до 49 человек включительно, их обособленных подразделений. Перечень таких юридических лиц,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их </a:t>
            </a:r>
            <a:r>
              <a:rPr lang="ru-RU" b="1" dirty="0">
                <a:latin typeface="+mj-lt"/>
              </a:rPr>
              <a:t>обособленных подразделений формируется Национальным статистическим комитетом и корректируется ежегодно начиная с отчета за январь–март отчетного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727648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7591244" y="966158"/>
            <a:ext cx="3629349" cy="5354077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813" r="517" b="27896"/>
          <a:stretch/>
        </p:blipFill>
        <p:spPr bwMode="auto">
          <a:xfrm>
            <a:off x="180386" y="2564479"/>
            <a:ext cx="7186213" cy="35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-1" y="1098013"/>
            <a:ext cx="7065033" cy="1259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 представляется 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посредством многофункционального </a:t>
            </a:r>
            <a:b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веб-портала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Национального статистического комитета Республики </a:t>
            </a: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еларусь </a:t>
            </a:r>
            <a:endParaRPr lang="en-US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</a:t>
            </a:r>
            <a:r>
              <a:rPr lang="ru-RU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://</a:t>
            </a:r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e-respondent.belstat.gov.by</a:t>
            </a:r>
            <a:endParaRPr lang="ru-RU" sz="2000" b="1" u="sng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9293" y="1411816"/>
            <a:ext cx="379325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Единый номер телефона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</a:p>
          <a:p>
            <a:pPr algn="ctr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Витебской 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spcAft>
                <a:spcPts val="6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(0212) 25 00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spcAft>
                <a:spcPts val="600"/>
              </a:spcAft>
            </a:pP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(Техническая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поддержка осуществляется в соответствии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режимом работы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Главного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статистического управления Витебской области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государственного предприятия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ЦИТ </a:t>
            </a:r>
            <a:r>
              <a:rPr lang="ru-RU" sz="105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»)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Служба поддержки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электронно-</a:t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подписи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en-US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Avest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(017) 388 03 19, 8 (029) 646 03 19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В случае невозможности решения технологических проблем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первом уровне технической  поддержки необходимо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обращаться к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специалистам </a:t>
            </a:r>
            <a:r>
              <a:rPr lang="ru-RU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 на электронный адрес 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e-respondent@belstat.gov.by</a:t>
            </a: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 изложением сути обращения, снимков экрана,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отражающих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проблему, и контактных данных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06406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/>
          <a:srcRect l="25703" t="76742" r="4892" b="15974"/>
          <a:stretch/>
        </p:blipFill>
        <p:spPr bwMode="auto">
          <a:xfrm>
            <a:off x="1755644" y="5862619"/>
            <a:ext cx="7244424" cy="700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2"/>
          <a:srcRect l="25911" t="49818" r="5047" b="42248"/>
          <a:stretch/>
        </p:blipFill>
        <p:spPr bwMode="auto">
          <a:xfrm>
            <a:off x="1755644" y="5126761"/>
            <a:ext cx="7244424" cy="639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014669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ОСНОВНОЙ ИНСТРУМЕНТАРИЙ ДЛЯ ЗАПОЛНЕНИЯ ФОРМ</a:t>
            </a:r>
          </a:p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t="8371" r="1603" b="60240"/>
          <a:stretch/>
        </p:blipFill>
        <p:spPr bwMode="auto">
          <a:xfrm>
            <a:off x="568831" y="2464266"/>
            <a:ext cx="10297596" cy="2452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8872" y="1369551"/>
            <a:ext cx="11419632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Размещен на официальном сайте Белстата </a:t>
            </a:r>
            <a:r>
              <a:rPr lang="en-US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belstat.gov.by</a:t>
            </a:r>
            <a:r>
              <a:rPr lang="ru-RU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во вкладке «Респондентам»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333862" y="2233283"/>
            <a:ext cx="2211354" cy="1638922"/>
          </a:xfrm>
          <a:prstGeom prst="straightConnector1">
            <a:avLst/>
          </a:prstGeom>
          <a:ln w="254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08057" y="4021492"/>
            <a:ext cx="1451610" cy="411480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9890" y="4423642"/>
            <a:ext cx="10297596" cy="465599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77856" y="5166125"/>
            <a:ext cx="3690643" cy="1398796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07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7625592" y="1868564"/>
            <a:ext cx="3330430" cy="3477875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5390" r="47971" b="13600"/>
          <a:stretch/>
        </p:blipFill>
        <p:spPr bwMode="auto">
          <a:xfrm>
            <a:off x="97312" y="918458"/>
            <a:ext cx="7016238" cy="5608176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8480" y="1868564"/>
            <a:ext cx="3464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Обратите внимание!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Показатели в формах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12-торг </a:t>
            </a:r>
            <a:r>
              <a:rPr lang="ru-RU" sz="1400" dirty="0">
                <a:latin typeface="Arial Narrow" panose="020B0606020202030204" pitchFamily="34" charset="0"/>
              </a:rPr>
              <a:t>(товарооборот)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4-торг (продажа)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взаимосвязаны 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Отражаются </a:t>
            </a:r>
            <a:r>
              <a:rPr lang="ru-RU" sz="1400" b="1" dirty="0">
                <a:latin typeface="Arial Narrow" panose="020B0606020202030204" pitchFamily="34" charset="0"/>
              </a:rPr>
              <a:t>в тысячах рублей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одним знаком после запятой </a:t>
            </a:r>
          </a:p>
          <a:p>
            <a:pPr algn="ctr"/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Отражаются </a:t>
            </a:r>
            <a:r>
              <a:rPr lang="ru-RU" sz="1400" b="1" dirty="0">
                <a:latin typeface="Arial Narrow" panose="020B0606020202030204" pitchFamily="34" charset="0"/>
              </a:rPr>
              <a:t>в розничных ценах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то </a:t>
            </a:r>
            <a:r>
              <a:rPr lang="ru-RU" sz="1400" dirty="0">
                <a:latin typeface="Arial Narrow" panose="020B0606020202030204" pitchFamily="34" charset="0"/>
              </a:rPr>
              <a:t>есть в ценах, по которым товары реализованы непосредственно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населению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868" y="918458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0806" y="4631878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312" y="4428067"/>
            <a:ext cx="701623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5661" y="2438683"/>
            <a:ext cx="1144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0396" y="2722094"/>
            <a:ext cx="1138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0396" y="3015782"/>
            <a:ext cx="1138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597" y="3485056"/>
            <a:ext cx="113823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9232" y="5699031"/>
            <a:ext cx="14075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232" y="6001161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232" y="6153561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232" y="6295802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12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6400" r="48613" b="12400"/>
          <a:stretch/>
        </p:blipFill>
        <p:spPr bwMode="auto">
          <a:xfrm>
            <a:off x="4217670" y="876798"/>
            <a:ext cx="7075170" cy="58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5" t="21466" r="20850" b="23333"/>
          <a:stretch/>
        </p:blipFill>
        <p:spPr bwMode="auto">
          <a:xfrm>
            <a:off x="251460" y="1425270"/>
            <a:ext cx="3806190" cy="47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459" y="1962509"/>
            <a:ext cx="2767785" cy="16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460" y="3614438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460" y="5190197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5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1834" y="863603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68738" y="4688505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23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581</Words>
  <Application>Microsoft Office PowerPoint</Application>
  <PresentationFormat>Произвольный</PresentationFormat>
  <Paragraphs>236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Капшукова Оксана Васильевна</cp:lastModifiedBy>
  <cp:revision>477</cp:revision>
  <cp:lastPrinted>2024-02-09T05:54:21Z</cp:lastPrinted>
  <dcterms:created xsi:type="dcterms:W3CDTF">2024-01-02T12:50:44Z</dcterms:created>
  <dcterms:modified xsi:type="dcterms:W3CDTF">2025-01-23T11:58:27Z</dcterms:modified>
</cp:coreProperties>
</file>