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9" r:id="rId3"/>
    <p:sldId id="261" r:id="rId4"/>
    <p:sldId id="272" r:id="rId5"/>
    <p:sldId id="266" r:id="rId6"/>
    <p:sldId id="268" r:id="rId7"/>
    <p:sldId id="269" r:id="rId8"/>
    <p:sldId id="277" r:id="rId9"/>
    <p:sldId id="276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1" r:id="rId23"/>
    <p:sldId id="292" r:id="rId24"/>
    <p:sldId id="290" r:id="rId25"/>
    <p:sldId id="293" r:id="rId26"/>
    <p:sldId id="294" r:id="rId27"/>
    <p:sldId id="296" r:id="rId28"/>
    <p:sldId id="297" r:id="rId29"/>
    <p:sldId id="299" r:id="rId30"/>
    <p:sldId id="298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264" r:id="rId6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990000"/>
    <a:srgbClr val="99FF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7" autoAdjust="0"/>
    <p:restoredTop sz="99771" autoAdjust="0"/>
  </p:normalViewPr>
  <p:slideViewPr>
    <p:cSldViewPr snapToGrid="0">
      <p:cViewPr>
        <p:scale>
          <a:sx n="100" d="100"/>
          <a:sy n="100" d="100"/>
        </p:scale>
        <p:origin x="-375" y="-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CD566-8386-4589-8DD3-4EBA5C8E3808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31111-283A-4BB9-92C6-9DC44765C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13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31111-283A-4BB9-92C6-9DC44765C38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18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C923-5DB1-4C7E-8A8F-C4A7AF459F7D}" type="datetime1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1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CFF8-070E-4A4B-A56D-5C8A0BAA3316}" type="datetime1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6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EE79-8ACA-482E-BB25-0ABF0F644F80}" type="datetime1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9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9FB0-2009-477A-8EBB-3D1030052259}" type="datetime1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5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FB6D-E350-4ED8-90DA-7BD7716C463F}" type="datetime1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4CA6-7953-4393-A329-2033C6708EEB}" type="datetime1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0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8FC5-03CE-4211-9B22-B841AA8B930C}" type="datetime1">
              <a:rPr lang="ru-RU" smtClean="0"/>
              <a:t>07.04.2025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7EC1-034F-4953-B45A-8852C79F03F6}" type="datetime1">
              <a:rPr lang="ru-RU" smtClean="0"/>
              <a:t>07.04.2025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7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B652-AE3C-47EA-B327-6B95DF03E2BA}" type="datetime1">
              <a:rPr lang="ru-RU" smtClean="0"/>
              <a:t>07.04.2025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7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CBD6-C500-4CD6-99C7-D29D6DE94653}" type="datetime1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2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BFFA-574E-4557-B8A2-5B4207F05178}" type="datetime1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5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C79DB-ED38-42E1-B605-8C08A68D60DF}" type="datetime1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elstat.gov.by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www.belstat.gov.by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22" y="500235"/>
            <a:ext cx="1103781" cy="9503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659" y="541529"/>
            <a:ext cx="639148" cy="6596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579418"/>
            <a:ext cx="12192489" cy="5278582"/>
          </a:xfrm>
          <a:prstGeom prst="rect">
            <a:avLst/>
          </a:prstGeom>
        </p:spPr>
      </p:pic>
      <p:sp>
        <p:nvSpPr>
          <p:cNvPr id="13" name="Заголовок 4"/>
          <p:cNvSpPr>
            <a:spLocks noGrp="1"/>
          </p:cNvSpPr>
          <p:nvPr>
            <p:ph type="title"/>
          </p:nvPr>
        </p:nvSpPr>
        <p:spPr>
          <a:xfrm>
            <a:off x="4201848" y="1905000"/>
            <a:ext cx="7750647" cy="218005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 Narrow" pitchFamily="34" charset="0"/>
              </a:rPr>
              <a:t>Актуальные изменения, </a:t>
            </a:r>
            <a:r>
              <a:rPr lang="ru-RU" sz="4000" b="1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Arial Narrow" pitchFamily="34" charset="0"/>
              </a:rPr>
              <a:t>основные </a:t>
            </a:r>
            <a:r>
              <a:rPr lang="ru-RU" sz="4000" b="1" dirty="0">
                <a:solidFill>
                  <a:schemeClr val="bg1"/>
                </a:solidFill>
                <a:latin typeface="Arial Narrow" pitchFamily="34" charset="0"/>
              </a:rPr>
              <a:t>моменты, </a:t>
            </a:r>
            <a:br>
              <a:rPr lang="ru-RU" sz="40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4000" b="1" dirty="0">
                <a:solidFill>
                  <a:schemeClr val="bg1"/>
                </a:solidFill>
                <a:latin typeface="Arial Narrow" pitchFamily="34" charset="0"/>
              </a:rPr>
              <a:t>на которые необходимо обратить внимание </a:t>
            </a:r>
            <a:r>
              <a:rPr lang="ru-RU" sz="4000" b="1" dirty="0" smtClean="0">
                <a:solidFill>
                  <a:schemeClr val="bg1"/>
                </a:solidFill>
                <a:latin typeface="Arial Narrow" pitchFamily="34" charset="0"/>
              </a:rPr>
              <a:t>при </a:t>
            </a:r>
            <a:r>
              <a:rPr lang="ru-RU" sz="4000" b="1" dirty="0">
                <a:solidFill>
                  <a:schemeClr val="bg1"/>
                </a:solidFill>
                <a:latin typeface="Arial Narrow" pitchFamily="34" charset="0"/>
              </a:rPr>
              <a:t>заполнении </a:t>
            </a:r>
            <a:r>
              <a:rPr lang="ru-RU" sz="4000" b="1" dirty="0" smtClean="0">
                <a:solidFill>
                  <a:schemeClr val="bg1"/>
                </a:solidFill>
                <a:latin typeface="Arial Narrow" pitchFamily="34" charset="0"/>
              </a:rPr>
              <a:t>формы 4-у</a:t>
            </a:r>
            <a:br>
              <a:rPr lang="ru-RU" sz="40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Arial Narrow" pitchFamily="34" charset="0"/>
              </a:rPr>
              <a:t>за периоды 2025 г.</a:t>
            </a:r>
            <a:endParaRPr lang="ru-RU" sz="4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38807" y="554800"/>
            <a:ext cx="4045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b="1" dirty="0" smtClean="0">
                <a:latin typeface="Arial Narrow" pitchFamily="34" charset="0"/>
              </a:rPr>
              <a:t>Витебской </a:t>
            </a:r>
            <a:r>
              <a:rPr lang="ru-RU" b="1" dirty="0">
                <a:latin typeface="Arial Narrow" pitchFamily="34" charset="0"/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3196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. Графа 1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4159" y="1937961"/>
            <a:ext cx="4885232" cy="303334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600" b="1" dirty="0">
                <a:latin typeface="Arial Narrow" pitchFamily="34" charset="0"/>
              </a:rPr>
              <a:t>В графе 1 </a:t>
            </a:r>
            <a:r>
              <a:rPr lang="ru-RU" sz="1600" dirty="0">
                <a:latin typeface="Arial Narrow" pitchFamily="34" charset="0"/>
              </a:rPr>
              <a:t>отражается:</a:t>
            </a:r>
          </a:p>
          <a:p>
            <a:pPr marL="361950" algn="just"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стоимость всей произведенной продукции, выполненных работ, оказанных услуг </a:t>
            </a:r>
            <a:r>
              <a:rPr lang="ru-RU" sz="1600" dirty="0" smtClean="0">
                <a:latin typeface="Arial Narrow" pitchFamily="34" charset="0"/>
              </a:rPr>
              <a:t>собственными силами организации в </a:t>
            </a:r>
            <a:r>
              <a:rPr lang="ru-RU" sz="1600" dirty="0">
                <a:latin typeface="Arial Narrow" pitchFamily="34" charset="0"/>
              </a:rPr>
              <a:t>отпускных ценах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за вычетом налогов и сборов, исчисляемых из выручки</a:t>
            </a:r>
            <a:r>
              <a:rPr lang="ru-RU" sz="1600" b="1" dirty="0">
                <a:latin typeface="Arial Narrow" pitchFamily="34" charset="0"/>
              </a:rPr>
              <a:t>;</a:t>
            </a:r>
          </a:p>
          <a:p>
            <a:pPr marL="361950" algn="just"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сумма средств, полученных из бюджета в связи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с </a:t>
            </a:r>
            <a:r>
              <a:rPr lang="ru-RU" sz="1600" dirty="0">
                <a:latin typeface="Arial Narrow" pitchFamily="34" charset="0"/>
              </a:rPr>
              <a:t>государственным регулированием цен и тарифов,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на </a:t>
            </a:r>
            <a:r>
              <a:rPr lang="ru-RU" sz="1600" dirty="0">
                <a:latin typeface="Arial Narrow" pitchFamily="34" charset="0"/>
              </a:rPr>
              <a:t>покрытие убытков, на возмещение затрат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на </a:t>
            </a:r>
            <a:r>
              <a:rPr lang="ru-RU" sz="1600" dirty="0">
                <a:latin typeface="Arial Narrow" pitchFamily="34" charset="0"/>
              </a:rPr>
              <a:t>производство. </a:t>
            </a: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2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4937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4712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96857" y="1710564"/>
            <a:ext cx="4885232" cy="3375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Средства, полученные на возмещение разницы в цене, включаются в объем производства продукции (работ, услуг)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по моменту их фактического поступления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Налоги и сборы, исчисляемые из выручки, исключаются </a:t>
            </a:r>
            <a:r>
              <a:rPr lang="ru-RU" sz="1600" dirty="0">
                <a:latin typeface="Arial Narrow" pitchFamily="34" charset="0"/>
              </a:rPr>
              <a:t>из объема производства продукции (работ, услуг)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по всем видам экономической деятельности!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i="1" dirty="0">
                <a:latin typeface="Arial Narrow" pitchFamily="34" charset="0"/>
              </a:rPr>
              <a:t>По отдельным видам экономической деятельности приводятся дополнительные </a:t>
            </a:r>
            <a:r>
              <a:rPr lang="ru-RU" sz="1600" i="1" dirty="0" smtClean="0">
                <a:latin typeface="Arial Narrow" pitchFamily="34" charset="0"/>
              </a:rPr>
              <a:t>условия по </a:t>
            </a:r>
            <a:r>
              <a:rPr lang="ru-RU" sz="1600" i="1" dirty="0">
                <a:latin typeface="Arial Narrow" pitchFamily="34" charset="0"/>
              </a:rPr>
              <a:t>отражению данных в графе 1</a:t>
            </a:r>
            <a:r>
              <a:rPr lang="ru-RU" sz="1600" i="1" dirty="0" smtClean="0">
                <a:latin typeface="Arial Narrow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Коммерческая организация </a:t>
            </a:r>
            <a:r>
              <a:rPr lang="ru-RU" sz="1600" dirty="0">
                <a:latin typeface="Arial Narrow" pitchFamily="34" charset="0"/>
              </a:rPr>
              <a:t>отражает стоимость произведенной продукции, выполненных работ, оказанных услуг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за счет всех источников финансирования.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ru-RU" sz="1600" i="1" dirty="0">
              <a:latin typeface="Arial Narrow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2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84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10233666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. Организация, осуществляющая расчеты в иностранной валюте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11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4159" y="1937961"/>
            <a:ext cx="4789391" cy="303334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500" dirty="0">
                <a:latin typeface="Arial Narrow" pitchFamily="34" charset="0"/>
              </a:rPr>
              <a:t>Организация, осуществляющая расчеты в иностранной валюте, отражает данные в графе 1 </a:t>
            </a:r>
            <a:r>
              <a:rPr lang="ru-RU" sz="1500" b="1" dirty="0">
                <a:solidFill>
                  <a:srgbClr val="008080"/>
                </a:solidFill>
                <a:latin typeface="Arial Narrow" pitchFamily="34" charset="0"/>
              </a:rPr>
              <a:t>по ценам, пересчитанным в белорусские рубли в соответствии с Национальным стандартом бухгалтерского учета и отчетности</a:t>
            </a:r>
            <a:r>
              <a:rPr lang="ru-RU" sz="1500" dirty="0">
                <a:latin typeface="Arial Narrow" pitchFamily="34" charset="0"/>
              </a:rPr>
              <a:t> «Влияние изменений курсов иностранных валют», утвержденным постановлением Минфина </a:t>
            </a:r>
            <a:r>
              <a:rPr lang="ru-RU" sz="1500" dirty="0" smtClean="0">
                <a:latin typeface="Arial Narrow" pitchFamily="34" charset="0"/>
              </a:rPr>
              <a:t/>
            </a:r>
            <a:br>
              <a:rPr lang="ru-RU" sz="1500" dirty="0" smtClean="0">
                <a:latin typeface="Arial Narrow" pitchFamily="34" charset="0"/>
              </a:rPr>
            </a:br>
            <a:r>
              <a:rPr lang="ru-RU" sz="1500" dirty="0" smtClean="0">
                <a:latin typeface="Arial Narrow" pitchFamily="34" charset="0"/>
              </a:rPr>
              <a:t>от </a:t>
            </a:r>
            <a:r>
              <a:rPr lang="ru-RU" sz="1500" dirty="0">
                <a:latin typeface="Arial Narrow" pitchFamily="34" charset="0"/>
              </a:rPr>
              <a:t>26.12.2022 № </a:t>
            </a:r>
            <a:r>
              <a:rPr lang="ru-RU" sz="1500" dirty="0" smtClean="0">
                <a:latin typeface="Arial Narrow" pitchFamily="34" charset="0"/>
              </a:rPr>
              <a:t>61. </a:t>
            </a: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2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4937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0505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96855" y="1408962"/>
            <a:ext cx="5176043" cy="3872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500" b="1" dirty="0" smtClean="0">
                <a:solidFill>
                  <a:srgbClr val="008080"/>
                </a:solidFill>
                <a:latin typeface="Arial Narrow" pitchFamily="34" charset="0"/>
              </a:rPr>
              <a:t>ч.25 </a:t>
            </a:r>
            <a:r>
              <a:rPr lang="ru-RU" sz="1500" b="1" dirty="0">
                <a:solidFill>
                  <a:srgbClr val="008080"/>
                </a:solidFill>
                <a:latin typeface="Arial Narrow" pitchFamily="34" charset="0"/>
              </a:rPr>
              <a:t>п.30 Указаний, касается области промышленности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500" dirty="0" smtClean="0">
                <a:latin typeface="Arial Narrow" pitchFamily="34" charset="0"/>
              </a:rPr>
              <a:t>Готовая </a:t>
            </a:r>
            <a:r>
              <a:rPr lang="ru-RU" sz="1500" dirty="0">
                <a:latin typeface="Arial Narrow" pitchFamily="34" charset="0"/>
              </a:rPr>
              <a:t>продукция, поставляемая на экспорт в соответствии с заключенными контрактами, включается в объем промышленного </a:t>
            </a:r>
            <a:r>
              <a:rPr lang="ru-RU" sz="1500" dirty="0" smtClean="0">
                <a:latin typeface="Arial Narrow" pitchFamily="34" charset="0"/>
              </a:rPr>
              <a:t>производства</a:t>
            </a:r>
          </a:p>
          <a:p>
            <a:pPr marL="3619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500" dirty="0" smtClean="0">
                <a:latin typeface="Arial Narrow" pitchFamily="34" charset="0"/>
              </a:rPr>
              <a:t>по </a:t>
            </a:r>
            <a:r>
              <a:rPr lang="ru-RU" sz="1500" dirty="0">
                <a:latin typeface="Arial Narrow" pitchFamily="34" charset="0"/>
              </a:rPr>
              <a:t>контрактным ценам, пересчитанным в белорусские рубли в соответствии с Национальным стандартом бухгалтерского учета и отчетности (</a:t>
            </a:r>
            <a:r>
              <a:rPr lang="ru-RU" sz="1500" b="1" dirty="0">
                <a:latin typeface="Arial Narrow" pitchFamily="34" charset="0"/>
              </a:rPr>
              <a:t>если продукция была отгружена в тот же день, когда зачислена в состав готовой</a:t>
            </a:r>
            <a:r>
              <a:rPr lang="ru-RU" sz="1500" dirty="0">
                <a:latin typeface="Arial Narrow" pitchFamily="34" charset="0"/>
              </a:rPr>
              <a:t>), </a:t>
            </a:r>
            <a:endParaRPr lang="ru-RU" sz="1500" dirty="0" smtClean="0">
              <a:latin typeface="Arial Narrow" pitchFamily="34" charset="0"/>
            </a:endParaRPr>
          </a:p>
          <a:p>
            <a:pPr marL="3619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500" dirty="0" smtClean="0">
                <a:latin typeface="Arial Narrow" pitchFamily="34" charset="0"/>
              </a:rPr>
              <a:t>либо </a:t>
            </a:r>
            <a:r>
              <a:rPr lang="ru-RU" sz="1500" dirty="0">
                <a:latin typeface="Arial Narrow" pitchFamily="34" charset="0"/>
              </a:rPr>
              <a:t>по официальному курсу белорусского рубля к иностранной валюте, установленному Национальным банком на дату сдачи ее на склад готовой продукции</a:t>
            </a:r>
            <a:r>
              <a:rPr lang="ru-RU" sz="1500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500" dirty="0" smtClean="0">
                <a:solidFill>
                  <a:srgbClr val="CC6600"/>
                </a:solidFill>
                <a:latin typeface="Arial Narrow" pitchFamily="34" charset="0"/>
              </a:rPr>
              <a:t/>
            </a:r>
            <a:br>
              <a:rPr lang="ru-RU" sz="1500" dirty="0" smtClean="0">
                <a:solidFill>
                  <a:srgbClr val="CC6600"/>
                </a:solidFill>
                <a:latin typeface="Arial Narrow" pitchFamily="34" charset="0"/>
              </a:rPr>
            </a:br>
            <a:r>
              <a:rPr lang="ru-RU" sz="1500" dirty="0" smtClean="0">
                <a:latin typeface="Arial Narrow" pitchFamily="34" charset="0"/>
              </a:rPr>
              <a:t>(</a:t>
            </a:r>
            <a:r>
              <a:rPr lang="ru-RU" sz="1500" b="1" dirty="0">
                <a:latin typeface="Arial Narrow" pitchFamily="34" charset="0"/>
              </a:rPr>
              <a:t>если продукция не была отгружена</a:t>
            </a:r>
            <a:r>
              <a:rPr lang="ru-RU" sz="1500" dirty="0">
                <a:latin typeface="Arial Narrow" pitchFamily="34" charset="0"/>
              </a:rPr>
              <a:t>), </a:t>
            </a:r>
            <a:endParaRPr lang="ru-RU" sz="1500" dirty="0" smtClean="0">
              <a:latin typeface="Arial Narrow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500" dirty="0" smtClean="0">
                <a:latin typeface="Arial Narrow" pitchFamily="34" charset="0"/>
              </a:rPr>
              <a:t>за </a:t>
            </a:r>
            <a:r>
              <a:rPr lang="ru-RU" sz="1500" dirty="0">
                <a:latin typeface="Arial Narrow" pitchFamily="34" charset="0"/>
              </a:rPr>
              <a:t>вычетом налогов и сборов, исчисляемых из выручки, экспортных пошлин и стоимости транспортировки продукции от станции отправления до станции назначения. </a:t>
            </a:r>
            <a:endParaRPr lang="ru-RU" sz="1500" dirty="0" smtClean="0">
              <a:latin typeface="Arial Narrow" pitchFamily="34" charset="0"/>
            </a:endParaRPr>
          </a:p>
          <a:p>
            <a:pPr algn="just">
              <a:spcBef>
                <a:spcPts val="600"/>
              </a:spcBef>
            </a:pPr>
            <a:endParaRPr lang="ru-RU" sz="1600" dirty="0"/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ru-RU" sz="1600" i="1" dirty="0">
              <a:latin typeface="Arial Narrow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2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91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10233666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. Графа 2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4159" y="1937961"/>
            <a:ext cx="4789391" cy="303334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В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области промышленности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графе 2 </a:t>
            </a:r>
            <a:r>
              <a:rPr lang="ru-RU" sz="1600" dirty="0" smtClean="0">
                <a:latin typeface="Arial Narrow" pitchFamily="34" charset="0"/>
              </a:rPr>
              <a:t>отражается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latin typeface="Arial Narrow" pitchFamily="34" charset="0"/>
              </a:rPr>
              <a:t>стоимость </a:t>
            </a:r>
            <a:r>
              <a:rPr lang="ru-RU" sz="1600" dirty="0">
                <a:latin typeface="Arial Narrow" pitchFamily="34" charset="0"/>
              </a:rPr>
              <a:t>переработанного сырья и материалов заказчика, учитываемых на забалансовом счете бухгалтерского учета организации, </a:t>
            </a:r>
            <a:r>
              <a:rPr lang="ru-RU" sz="1600" dirty="0" smtClean="0">
                <a:latin typeface="Arial Narrow" pitchFamily="34" charset="0"/>
              </a:rPr>
              <a:t>не </a:t>
            </a:r>
            <a:r>
              <a:rPr lang="ru-RU" sz="1600" dirty="0">
                <a:latin typeface="Arial Narrow" pitchFamily="34" charset="0"/>
              </a:rPr>
              <a:t>оплаченных организацией-изготовителем (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давальческого сырья</a:t>
            </a:r>
            <a:r>
              <a:rPr lang="ru-RU" sz="1600" dirty="0">
                <a:latin typeface="Arial Narrow" pitchFamily="34" charset="0"/>
              </a:rPr>
              <a:t>), </a:t>
            </a:r>
            <a:endParaRPr lang="ru-RU" sz="1600" dirty="0" smtClean="0">
              <a:latin typeface="Arial Narrow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latin typeface="Arial Narrow" pitchFamily="34" charset="0"/>
              </a:rPr>
              <a:t>по </a:t>
            </a:r>
            <a:r>
              <a:rPr lang="ru-RU" sz="1600" dirty="0">
                <a:latin typeface="Arial Narrow" pitchFamily="34" charset="0"/>
              </a:rPr>
              <a:t>соответствующим подклассам, относящимся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к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разделам с 10 по 32, а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также к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классу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3832 </a:t>
            </a:r>
            <a:r>
              <a:rPr lang="ru-RU" sz="1600" dirty="0" smtClean="0">
                <a:latin typeface="Arial Narrow" pitchFamily="34" charset="0"/>
              </a:rPr>
              <a:t>ОКЭД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latin typeface="Arial Narrow" pitchFamily="34" charset="0"/>
              </a:rPr>
              <a:t>по </a:t>
            </a:r>
            <a:r>
              <a:rPr lang="ru-RU" sz="1600" dirty="0">
                <a:latin typeface="Arial Narrow" pitchFamily="34" charset="0"/>
              </a:rPr>
              <a:t>моменту фактического производства продукции из него</a:t>
            </a: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2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0505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96854" y="1932837"/>
            <a:ext cx="4680746" cy="2696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В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области строительства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графе 2 отражается: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latin typeface="Arial Narrow" pitchFamily="34" charset="0"/>
              </a:rPr>
              <a:t>стоимость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материалов заказчика</a:t>
            </a:r>
            <a:r>
              <a:rPr lang="ru-RU" sz="1600" dirty="0">
                <a:latin typeface="Arial Narrow" pitchFamily="34" charset="0"/>
              </a:rPr>
              <a:t>, принятых на забалансовый счет </a:t>
            </a:r>
            <a:r>
              <a:rPr lang="ru-RU" sz="1600" dirty="0" smtClean="0">
                <a:latin typeface="Arial Narrow" pitchFamily="34" charset="0"/>
              </a:rPr>
              <a:t>бухгалтерского </a:t>
            </a:r>
            <a:r>
              <a:rPr lang="ru-RU" sz="1600" dirty="0">
                <a:latin typeface="Arial Narrow" pitchFamily="34" charset="0"/>
              </a:rPr>
              <a:t>учета </a:t>
            </a:r>
            <a:r>
              <a:rPr lang="ru-RU" sz="1600" dirty="0" smtClean="0">
                <a:latin typeface="Arial Narrow" pitchFamily="34" charset="0"/>
              </a:rPr>
              <a:t>организации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использованных в строительстве</a:t>
            </a:r>
            <a:r>
              <a:rPr lang="ru-RU" sz="1600" dirty="0">
                <a:latin typeface="Arial Narrow" pitchFamily="34" charset="0"/>
              </a:rPr>
              <a:t>, </a:t>
            </a:r>
            <a:endParaRPr lang="ru-RU" sz="1600" dirty="0" smtClean="0">
              <a:latin typeface="Arial Narrow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latin typeface="Arial Narrow" pitchFamily="34" charset="0"/>
              </a:rPr>
              <a:t>по  </a:t>
            </a:r>
            <a:r>
              <a:rPr lang="ru-RU" sz="1600" dirty="0">
                <a:latin typeface="Arial Narrow" pitchFamily="34" charset="0"/>
              </a:rPr>
              <a:t>тому же виду экономической деятельности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секции F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«Строительство</a:t>
            </a:r>
            <a:r>
              <a:rPr lang="ru-RU" sz="1600" dirty="0" smtClean="0">
                <a:latin typeface="Arial Narrow" pitchFamily="34" charset="0"/>
              </a:rPr>
              <a:t>» ОКЭД, </a:t>
            </a:r>
            <a:r>
              <a:rPr lang="ru-RU" sz="1600" dirty="0">
                <a:latin typeface="Arial Narrow" pitchFamily="34" charset="0"/>
              </a:rPr>
              <a:t>что и стоимость выполненных строительных работ</a:t>
            </a:r>
          </a:p>
          <a:p>
            <a:pPr algn="just">
              <a:spcBef>
                <a:spcPts val="600"/>
              </a:spcBef>
            </a:pPr>
            <a:endParaRPr lang="ru-RU" sz="1600" dirty="0"/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ru-RU" sz="1600" i="1" dirty="0">
              <a:latin typeface="Arial Narrow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2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Промышленность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Строительство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19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10233666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. Графа 3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325" y="1623636"/>
            <a:ext cx="4789391" cy="370616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355600" algn="l"/>
              </a:tabLst>
            </a:pPr>
            <a:r>
              <a:rPr lang="ru-RU" sz="1600" dirty="0">
                <a:latin typeface="Arial Narrow" pitchFamily="34" charset="0"/>
              </a:rPr>
              <a:t>В графе 3</a:t>
            </a:r>
            <a:r>
              <a:rPr lang="ru-RU" sz="1600" b="1" dirty="0"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отражается </a:t>
            </a:r>
            <a:r>
              <a:rPr lang="ru-RU" sz="1600" dirty="0">
                <a:latin typeface="Arial Narrow" pitchFamily="34" charset="0"/>
                <a:ea typeface="Times New Roman" pitchFamily="18" charset="0"/>
              </a:rPr>
              <a:t>объем производства продукции (работ, </a:t>
            </a:r>
            <a:r>
              <a:rPr lang="ru-RU" sz="1600" dirty="0" smtClean="0">
                <a:latin typeface="Arial Narrow" pitchFamily="34" charset="0"/>
                <a:ea typeface="Times New Roman" pitchFamily="18" charset="0"/>
              </a:rPr>
              <a:t>услуг)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  <a:ea typeface="Times New Roman" pitchFamily="18" charset="0"/>
              </a:rPr>
              <a:t>за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  <a:ea typeface="Times New Roman" pitchFamily="18" charset="0"/>
              </a:rPr>
              <a:t>последний квартал отчетного периода</a:t>
            </a:r>
            <a:r>
              <a:rPr lang="ru-RU" sz="1600" dirty="0">
                <a:latin typeface="Arial Narrow" pitchFamily="34" charset="0"/>
                <a:ea typeface="Times New Roman" pitchFamily="18" charset="0"/>
              </a:rPr>
              <a:t>:</a:t>
            </a:r>
          </a:p>
          <a:p>
            <a:pPr marL="3619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809625" algn="l"/>
                <a:tab pos="914400" algn="l"/>
              </a:tabLst>
            </a:pPr>
            <a:r>
              <a:rPr lang="ru-RU" sz="1600" b="1" dirty="0">
                <a:latin typeface="Arial Narrow" pitchFamily="34" charset="0"/>
                <a:ea typeface="Times New Roman" pitchFamily="18" charset="0"/>
              </a:rPr>
              <a:t>в отчете за январь-март – графа </a:t>
            </a:r>
            <a:r>
              <a:rPr lang="en-US" sz="1600" b="1" dirty="0">
                <a:latin typeface="Arial Narrow" pitchFamily="34" charset="0"/>
                <a:ea typeface="Times New Roman" pitchFamily="18" charset="0"/>
              </a:rPr>
              <a:t>3</a:t>
            </a:r>
            <a:r>
              <a:rPr lang="ru-RU" sz="1600" b="1" dirty="0">
                <a:latin typeface="Arial Narrow" pitchFamily="34" charset="0"/>
                <a:ea typeface="Times New Roman" pitchFamily="18" charset="0"/>
              </a:rPr>
              <a:t> не заполняется</a:t>
            </a:r>
            <a:r>
              <a:rPr lang="ru-RU" sz="1600" dirty="0">
                <a:latin typeface="Arial Narrow" pitchFamily="34" charset="0"/>
                <a:ea typeface="Times New Roman" pitchFamily="18" charset="0"/>
              </a:rPr>
              <a:t>;</a:t>
            </a:r>
          </a:p>
          <a:p>
            <a:pPr marL="3619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809625" algn="l"/>
                <a:tab pos="914400" algn="l"/>
              </a:tabLst>
            </a:pPr>
            <a:r>
              <a:rPr lang="ru-RU" sz="1600" dirty="0">
                <a:latin typeface="Arial Narrow" pitchFamily="34" charset="0"/>
                <a:ea typeface="Times New Roman" pitchFamily="18" charset="0"/>
              </a:rPr>
              <a:t>в отчете за январь-июнь – графа </a:t>
            </a:r>
            <a:r>
              <a:rPr lang="en-US" sz="1600" dirty="0">
                <a:latin typeface="Arial Narrow" pitchFamily="34" charset="0"/>
                <a:ea typeface="Times New Roman" pitchFamily="18" charset="0"/>
              </a:rPr>
              <a:t>3</a:t>
            </a:r>
            <a:r>
              <a:rPr lang="ru-RU" sz="1600" dirty="0">
                <a:latin typeface="Arial Narrow" pitchFamily="34" charset="0"/>
                <a:ea typeface="Times New Roman" pitchFamily="18" charset="0"/>
              </a:rPr>
              <a:t> заполняется </a:t>
            </a:r>
            <a:r>
              <a:rPr lang="ru-RU" sz="1600" dirty="0" smtClean="0">
                <a:latin typeface="Arial Narrow" pitchFamily="34" charset="0"/>
                <a:ea typeface="Times New Roman" pitchFamily="18" charset="0"/>
              </a:rPr>
              <a:t/>
            </a:r>
            <a:br>
              <a:rPr lang="ru-RU" sz="1600" dirty="0" smtClean="0">
                <a:latin typeface="Arial Narrow" pitchFamily="34" charset="0"/>
                <a:ea typeface="Times New Roman" pitchFamily="18" charset="0"/>
              </a:rPr>
            </a:br>
            <a:r>
              <a:rPr lang="ru-RU" sz="1600" dirty="0" smtClean="0">
                <a:latin typeface="Arial Narrow" pitchFamily="34" charset="0"/>
                <a:ea typeface="Times New Roman" pitchFamily="18" charset="0"/>
              </a:rPr>
              <a:t>за </a:t>
            </a:r>
            <a:r>
              <a:rPr lang="ru-RU" sz="1600" dirty="0">
                <a:latin typeface="Arial Narrow" pitchFamily="34" charset="0"/>
                <a:ea typeface="Times New Roman" pitchFamily="18" charset="0"/>
              </a:rPr>
              <a:t>апрель, май и июнь;</a:t>
            </a:r>
          </a:p>
          <a:p>
            <a:pPr marL="3619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809625" algn="l"/>
                <a:tab pos="914400" algn="l"/>
              </a:tabLst>
            </a:pPr>
            <a:r>
              <a:rPr lang="ru-RU" sz="1600" dirty="0">
                <a:latin typeface="Arial Narrow" pitchFamily="34" charset="0"/>
                <a:ea typeface="Times New Roman" pitchFamily="18" charset="0"/>
              </a:rPr>
              <a:t>в отчете за январь-сентябрь – графа </a:t>
            </a:r>
            <a:r>
              <a:rPr lang="en-US" sz="1600" dirty="0">
                <a:latin typeface="Arial Narrow" pitchFamily="34" charset="0"/>
                <a:ea typeface="Times New Roman" pitchFamily="18" charset="0"/>
              </a:rPr>
              <a:t>3</a:t>
            </a:r>
            <a:r>
              <a:rPr lang="ru-RU" sz="1600" dirty="0">
                <a:latin typeface="Arial Narrow" pitchFamily="34" charset="0"/>
                <a:ea typeface="Times New Roman" pitchFamily="18" charset="0"/>
              </a:rPr>
              <a:t> заполняется за июль, август и сентябрь;</a:t>
            </a:r>
          </a:p>
          <a:p>
            <a:pPr marL="3619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809625" algn="l"/>
                <a:tab pos="914400" algn="l"/>
              </a:tabLst>
            </a:pPr>
            <a:r>
              <a:rPr lang="ru-RU" sz="1600" dirty="0">
                <a:latin typeface="Arial Narrow" pitchFamily="34" charset="0"/>
                <a:ea typeface="Times New Roman" pitchFamily="18" charset="0"/>
              </a:rPr>
              <a:t>в отчете за январь-декабрь – графа </a:t>
            </a:r>
            <a:r>
              <a:rPr lang="en-US" sz="1600" dirty="0">
                <a:latin typeface="Arial Narrow" pitchFamily="34" charset="0"/>
                <a:ea typeface="Times New Roman" pitchFamily="18" charset="0"/>
              </a:rPr>
              <a:t>3</a:t>
            </a:r>
            <a:r>
              <a:rPr lang="ru-RU" sz="1600" dirty="0">
                <a:latin typeface="Arial Narrow" pitchFamily="34" charset="0"/>
                <a:ea typeface="Times New Roman" pitchFamily="18" charset="0"/>
              </a:rPr>
              <a:t> заполняется </a:t>
            </a:r>
            <a:r>
              <a:rPr lang="ru-RU" sz="1600" dirty="0" smtClean="0">
                <a:latin typeface="Arial Narrow" pitchFamily="34" charset="0"/>
                <a:ea typeface="Times New Roman" pitchFamily="18" charset="0"/>
              </a:rPr>
              <a:t/>
            </a:r>
            <a:br>
              <a:rPr lang="ru-RU" sz="1600" dirty="0" smtClean="0">
                <a:latin typeface="Arial Narrow" pitchFamily="34" charset="0"/>
                <a:ea typeface="Times New Roman" pitchFamily="18" charset="0"/>
              </a:rPr>
            </a:br>
            <a:r>
              <a:rPr lang="ru-RU" sz="1600" dirty="0" smtClean="0">
                <a:latin typeface="Arial Narrow" pitchFamily="34" charset="0"/>
                <a:ea typeface="Times New Roman" pitchFamily="18" charset="0"/>
              </a:rPr>
              <a:t>за </a:t>
            </a:r>
            <a:r>
              <a:rPr lang="ru-RU" sz="1600" dirty="0">
                <a:latin typeface="Arial Narrow" pitchFamily="34" charset="0"/>
                <a:ea typeface="Times New Roman" pitchFamily="18" charset="0"/>
              </a:rPr>
              <a:t>октябрь, ноябрь и декабрь.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809625" algn="l"/>
                <a:tab pos="914400" algn="l"/>
              </a:tabLst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  <a:ea typeface="Times New Roman" pitchFamily="18" charset="0"/>
              </a:rPr>
              <a:t>Данные в графе 3 отражаются согласно методологии заполнения графы 1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  <a:ea typeface="Times New Roman" pitchFamily="18" charset="0"/>
              </a:rPr>
              <a:t>.</a:t>
            </a:r>
            <a:endParaRPr lang="ru-RU" sz="1200" b="1" dirty="0">
              <a:solidFill>
                <a:srgbClr val="008080"/>
              </a:solidFill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0505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96853" y="1542378"/>
            <a:ext cx="4823621" cy="3889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i="1" dirty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Типичная ошибка заполнения графы 3</a:t>
            </a:r>
            <a:r>
              <a:rPr lang="ru-RU" sz="1600" b="1" i="1" dirty="0">
                <a:latin typeface="Arial Narrow" pitchFamily="34" charset="0"/>
                <a:cs typeface="Arial" pitchFamily="34" charset="0"/>
              </a:rPr>
              <a:t>: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организация в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отчете за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январь-июнь ошибочно заполняет графу </a:t>
            </a:r>
            <a:r>
              <a:rPr lang="en-US" sz="1600" i="1" dirty="0">
                <a:latin typeface="Arial Narrow" pitchFamily="34" charset="0"/>
                <a:cs typeface="Arial" pitchFamily="34" charset="0"/>
              </a:rPr>
              <a:t>3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 как разницу данных в графе 1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отчета за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январь-июнь и данных в графе 1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отчета за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январь-март.  Данные в графе </a:t>
            </a:r>
            <a:r>
              <a:rPr lang="en-US" sz="1600" i="1" dirty="0">
                <a:latin typeface="Arial Narrow" pitchFamily="34" charset="0"/>
                <a:cs typeface="Arial" pitchFamily="34" charset="0"/>
              </a:rPr>
              <a:t>3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 сразу определяются в тысячах рублей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(единица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измерения показателей в форме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4-у), а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единица измерения в первичных учетных документах – рубли. </a:t>
            </a: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Как необходимо заполнять графу </a:t>
            </a:r>
            <a:r>
              <a:rPr lang="en-US" sz="1600" i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3</a:t>
            </a:r>
            <a:r>
              <a:rPr lang="ru-RU" sz="1600" i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.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В отчете за январь-июнь в графе </a:t>
            </a:r>
            <a:r>
              <a:rPr lang="en-US" sz="1600" i="1" dirty="0" smtClean="0">
                <a:latin typeface="Arial Narrow" pitchFamily="34" charset="0"/>
                <a:cs typeface="Arial" pitchFamily="34" charset="0"/>
              </a:rPr>
              <a:t>3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 отражается объем производства продукции (работ, услуг) за вычетом налогов и сборов, исчисляемых из выручки за 2-ой квартал отчетного периода, то есть должна быть отражена  </a:t>
            </a:r>
            <a:r>
              <a:rPr lang="ru-RU" sz="1600" b="1" i="1" dirty="0" smtClean="0">
                <a:latin typeface="Arial Narrow" pitchFamily="34" charset="0"/>
                <a:cs typeface="Arial" pitchFamily="34" charset="0"/>
              </a:rPr>
              <a:t>сумма данных за апрель, май и июнь.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Поэтому, вначале определяются данные за каждый месяц, затем они суммируются и только потом округляются до тысяч рублей.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9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10233666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. Необходимо учитывать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00" y="1542378"/>
            <a:ext cx="4789391" cy="3706161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не выделяются, как правило, отдельно вспомогательные виды </a:t>
            </a:r>
            <a:r>
              <a:rPr lang="ru-RU" sz="1400" dirty="0">
                <a:latin typeface="Arial Narrow" pitchFamily="34" charset="0"/>
              </a:rPr>
              <a:t>экономической деятельности,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направленные на поддержку основного или второстепенных</a:t>
            </a:r>
            <a:r>
              <a:rPr lang="ru-RU" sz="1400" dirty="0">
                <a:solidFill>
                  <a:srgbClr val="008080"/>
                </a:solidFill>
                <a:latin typeface="Arial Narrow" pitchFamily="34" charset="0"/>
              </a:rPr>
              <a:t> </a:t>
            </a:r>
            <a:r>
              <a:rPr lang="ru-RU" sz="1400" dirty="0">
                <a:latin typeface="Arial Narrow" pitchFamily="34" charset="0"/>
              </a:rPr>
              <a:t>видов экономической деятельности </a:t>
            </a:r>
            <a:r>
              <a:rPr lang="ru-RU" sz="1400" dirty="0" smtClean="0">
                <a:latin typeface="Arial Narrow" pitchFamily="34" charset="0"/>
              </a:rPr>
              <a:t>организации</a:t>
            </a:r>
          </a:p>
          <a:p>
            <a:pPr marL="542925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400" i="1" dirty="0" smtClean="0">
                <a:latin typeface="Arial Narrow" pitchFamily="34" charset="0"/>
              </a:rPr>
              <a:t>деятельность </a:t>
            </a:r>
            <a:r>
              <a:rPr lang="ru-RU" sz="1400" i="1" dirty="0">
                <a:latin typeface="Arial Narrow" pitchFamily="34" charset="0"/>
              </a:rPr>
              <a:t>администрации, бухгалтерский учет, хранение, стимулирование сбыта,</a:t>
            </a:r>
            <a:r>
              <a:rPr lang="en-US" sz="1400" i="1" dirty="0">
                <a:latin typeface="Arial Narrow" pitchFamily="34" charset="0"/>
              </a:rPr>
              <a:t> </a:t>
            </a:r>
            <a:r>
              <a:rPr lang="ru-RU" sz="1400" i="1" dirty="0">
                <a:latin typeface="Arial Narrow" pitchFamily="34" charset="0"/>
              </a:rPr>
              <a:t>монтаж, наладка, ремонт и техническое обслуживание собственных основных средств, информационное обслуживание, уборка, охрана и </a:t>
            </a:r>
            <a:r>
              <a:rPr lang="ru-RU" sz="1400" i="1" dirty="0" smtClean="0">
                <a:latin typeface="Arial Narrow" pitchFamily="34" charset="0"/>
              </a:rPr>
              <a:t>другие</a:t>
            </a:r>
            <a:endParaRPr lang="ru-RU" sz="1400" dirty="0" smtClean="0">
              <a:latin typeface="Arial Narrow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Arial Narrow" pitchFamily="34" charset="0"/>
              </a:rPr>
              <a:t>по </a:t>
            </a:r>
            <a:r>
              <a:rPr lang="ru-RU" sz="1400" dirty="0">
                <a:latin typeface="Arial Narrow" pitchFamily="34" charset="0"/>
              </a:rPr>
              <a:t>структурным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подразделениям-складам</a:t>
            </a:r>
            <a:r>
              <a:rPr lang="ru-RU" sz="1400" dirty="0">
                <a:solidFill>
                  <a:srgbClr val="008080"/>
                </a:solidFill>
                <a:latin typeface="Arial Narrow" pitchFamily="34" charset="0"/>
              </a:rPr>
              <a:t> </a:t>
            </a:r>
            <a:r>
              <a:rPr lang="ru-RU" sz="1400" dirty="0">
                <a:latin typeface="Arial Narrow" pitchFamily="34" charset="0"/>
              </a:rPr>
              <a:t>отражаются данные о выполненных работах, оказанных услугах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только по видам экономической деятельности, направленным на реализацию </a:t>
            </a:r>
            <a:r>
              <a:rPr lang="ru-RU" sz="1400" dirty="0">
                <a:latin typeface="Arial Narrow" pitchFamily="34" charset="0"/>
              </a:rPr>
              <a:t>этих работ, услуг другим юридическим или физическим лицам с целью извлечения прибыли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ru-RU" sz="14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0505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382848" y="1555089"/>
            <a:ext cx="4965926" cy="3889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деятельность, направленная на сбыт продукции собственного производства</a:t>
            </a:r>
            <a:r>
              <a:rPr lang="ru-RU" sz="1400" dirty="0">
                <a:latin typeface="Arial Narrow" pitchFamily="34" charset="0"/>
              </a:rPr>
              <a:t>, является вспомогательной деятельностью </a:t>
            </a: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и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не выделяется отдельно</a:t>
            </a:r>
            <a:r>
              <a:rPr lang="ru-RU" sz="1400" dirty="0">
                <a:latin typeface="Arial Narrow" pitchFamily="34" charset="0"/>
              </a:rPr>
              <a:t>. </a:t>
            </a:r>
            <a:endParaRPr lang="ru-RU" sz="1400" dirty="0" smtClean="0">
              <a:latin typeface="Arial Narrow" pitchFamily="34" charset="0"/>
            </a:endParaRPr>
          </a:p>
          <a:p>
            <a:pPr marL="542925" algn="just">
              <a:lnSpc>
                <a:spcPct val="10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Исключение </a:t>
            </a: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составляет </a:t>
            </a:r>
            <a:r>
              <a:rPr lang="ru-RU" sz="1400" dirty="0">
                <a:latin typeface="Arial Narrow" pitchFamily="34" charset="0"/>
              </a:rPr>
              <a:t>деятельность организации по </a:t>
            </a: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реализации собственной продукции через свои торговые объекты</a:t>
            </a:r>
            <a:r>
              <a:rPr lang="ru-RU" sz="1400" dirty="0">
                <a:latin typeface="Arial Narrow" pitchFamily="34" charset="0"/>
              </a:rPr>
              <a:t>, которая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выделяется </a:t>
            </a: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отдельно</a:t>
            </a:r>
            <a:r>
              <a:rPr lang="ru-RU" sz="1400" dirty="0" smtClean="0">
                <a:latin typeface="Arial Narrow" pitchFamily="34" charset="0"/>
              </a:rPr>
              <a:t>. </a:t>
            </a:r>
            <a:endParaRPr lang="ru-RU" sz="1400" dirty="0">
              <a:latin typeface="Arial Narrow" pitchFamily="34" charset="0"/>
            </a:endParaRPr>
          </a:p>
          <a:p>
            <a:pPr marL="542925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400" b="1" dirty="0" smtClean="0">
                <a:latin typeface="Arial Narrow" pitchFamily="34" charset="0"/>
              </a:rPr>
              <a:t>Стоимость </a:t>
            </a:r>
            <a:r>
              <a:rPr lang="ru-RU" sz="1400" b="1" dirty="0">
                <a:latin typeface="Arial Narrow" pitchFamily="34" charset="0"/>
              </a:rPr>
              <a:t>продукции собственного производства, </a:t>
            </a:r>
            <a:r>
              <a:rPr lang="ru-RU" sz="1400" dirty="0">
                <a:latin typeface="Arial Narrow" pitchFamily="34" charset="0"/>
              </a:rPr>
              <a:t>реализованная другим юридическим или физическим лицам через свои торговые объекты, включается в объем производства продукции (работ, услуг) </a:t>
            </a:r>
            <a:r>
              <a:rPr lang="ru-RU" sz="1400" b="1" dirty="0">
                <a:latin typeface="Arial Narrow" pitchFamily="34" charset="0"/>
              </a:rPr>
              <a:t>без учета торговой наценки</a:t>
            </a:r>
            <a:r>
              <a:rPr lang="ru-RU" sz="1400" dirty="0">
                <a:latin typeface="Arial Narrow" pitchFamily="34" charset="0"/>
              </a:rPr>
              <a:t>. </a:t>
            </a:r>
            <a:r>
              <a:rPr lang="ru-RU" sz="1400" b="1" dirty="0">
                <a:latin typeface="Arial Narrow" pitchFamily="34" charset="0"/>
              </a:rPr>
              <a:t>Торговая наценка отражается по соответствующим подклассам раздела 47 </a:t>
            </a:r>
            <a:r>
              <a:rPr lang="ru-RU" sz="1400" dirty="0" smtClean="0">
                <a:latin typeface="Arial Narrow" pitchFamily="34" charset="0"/>
              </a:rPr>
              <a:t>ОКЭД</a:t>
            </a:r>
            <a:r>
              <a:rPr lang="ru-RU" sz="1400" b="1" dirty="0" smtClean="0">
                <a:latin typeface="Arial Narrow" pitchFamily="34" charset="0"/>
              </a:rPr>
              <a:t>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Arial Narrow" pitchFamily="34" charset="0"/>
              </a:rPr>
              <a:t>данные </a:t>
            </a: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по вспомогательным</a:t>
            </a:r>
            <a:r>
              <a:rPr lang="ru-RU" sz="1400" dirty="0" smtClean="0">
                <a:latin typeface="Arial Narrow" pitchFamily="34" charset="0"/>
              </a:rPr>
              <a:t> видам экономической деятельности </a:t>
            </a: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отражаются по основному или по соответствующим второстепенным видам </a:t>
            </a:r>
            <a:r>
              <a:rPr lang="ru-RU" sz="1400" dirty="0" smtClean="0">
                <a:latin typeface="Arial Narrow" pitchFamily="34" charset="0"/>
              </a:rPr>
              <a:t>экономической деятельности</a:t>
            </a:r>
            <a:endParaRPr lang="ru-RU" sz="14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63" y="3844010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10233666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. Не отражаются данные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639041" y="1321096"/>
            <a:ext cx="4851231" cy="42796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3104" y="1480334"/>
            <a:ext cx="6192424" cy="3884930"/>
          </a:xfrm>
        </p:spPr>
        <p:txBody>
          <a:bodyPr>
            <a:noAutofit/>
          </a:bodyPr>
          <a:lstStyle/>
          <a:p>
            <a:pPr marL="1588" indent="-158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по реализации другим юридическим или физическим лицам: </a:t>
            </a:r>
          </a:p>
          <a:p>
            <a:pPr marL="465137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сырья и материалов, включая материалы, полученные в результате разборки основных средств, покупных полуфабрикатов, комплектующих изделий, топлива, строительных материалов, инвентаря, спецодежды и спецоснастки, хозяйственных принадлежностей и прочих материалов, </a:t>
            </a:r>
            <a:r>
              <a:rPr lang="ru-RU" sz="1600" b="1" dirty="0">
                <a:latin typeface="Arial Narrow" pitchFamily="34" charset="0"/>
              </a:rPr>
              <a:t>приобретенных для собственных производственных нужд, но не использованных в процессе производства продукции (работ, услуг);</a:t>
            </a:r>
          </a:p>
          <a:p>
            <a:pPr marL="465137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брака, лома, отходов, полученных в результате производственной деятельности;</a:t>
            </a:r>
          </a:p>
          <a:p>
            <a:pPr marL="465137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материальных ценностей, приобретенных для общехозяйственных </a:t>
            </a:r>
            <a:br>
              <a:rPr lang="ru-RU" sz="1600" dirty="0">
                <a:latin typeface="Arial Narrow" pitchFamily="34" charset="0"/>
              </a:rPr>
            </a:br>
            <a:r>
              <a:rPr lang="ru-RU" sz="1600" dirty="0">
                <a:latin typeface="Arial Narrow" pitchFamily="34" charset="0"/>
              </a:rPr>
              <a:t>и управленческих нужд;</a:t>
            </a:r>
          </a:p>
          <a:p>
            <a:pPr marL="465137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b="1" dirty="0">
                <a:latin typeface="Arial Narrow" pitchFamily="34" charset="0"/>
              </a:rPr>
              <a:t>собственных основных средств.</a:t>
            </a: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08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63" y="382207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639041" y="2105025"/>
            <a:ext cx="4851231" cy="34037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3297" y="2606189"/>
            <a:ext cx="5372978" cy="240141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п.24 и п.24</a:t>
            </a:r>
            <a:r>
              <a:rPr lang="ru-RU" sz="1600" b="1" baseline="300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1 </a:t>
            </a:r>
            <a:r>
              <a:rPr lang="ru-RU" sz="1600" dirty="0" smtClean="0">
                <a:latin typeface="Arial Narrow" pitchFamily="34" charset="0"/>
              </a:rPr>
              <a:t>отдельно указано, какие данные отражаются </a:t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в графе 1 при осуществлении деятельности в области растениеводства и животноводства.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ч.2 п.24 </a:t>
            </a:r>
            <a:r>
              <a:rPr lang="ru-RU" sz="1600" dirty="0" smtClean="0">
                <a:latin typeface="Arial Narrow" pitchFamily="34" charset="0"/>
              </a:rPr>
              <a:t>уточнено – затраты на какие работы относятся </a:t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к незавершенному производству продукции растениеводства.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ч.2 п.24</a:t>
            </a:r>
            <a:r>
              <a:rPr lang="ru-RU" sz="1600" b="1" baseline="300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1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600" dirty="0" smtClean="0">
                <a:latin typeface="Arial Narrow" pitchFamily="34" charset="0"/>
              </a:rPr>
              <a:t>уточнено, что включается в стоимость продукции животноводства.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3965029" y="5491458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2724987" y="5559457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далее остановимся подробнее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Скругленный прямоугольник 4"/>
          <p:cNvSpPr/>
          <p:nvPr/>
        </p:nvSpPr>
        <p:spPr>
          <a:xfrm>
            <a:off x="2746981" y="1811676"/>
            <a:ext cx="3000375" cy="5652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>
              <a:buNone/>
              <a:tabLst/>
            </a:pP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По секции А внесены изменения </a:t>
            </a:r>
            <a:endParaRPr lang="ru-RU" sz="1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1" y="89237"/>
            <a:ext cx="5904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А «Сельское, лесное и рыбное хозяйство» </a:t>
            </a: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 </a:t>
            </a:r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01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по </a:t>
            </a:r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03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291584" y="353147"/>
            <a:ext cx="9144000" cy="570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08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63" y="3896346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17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639041" y="1321097"/>
            <a:ext cx="4851231" cy="42796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3297" y="1703858"/>
            <a:ext cx="6297096" cy="397766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При осуществлении деятельности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в области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растениеводства  </a:t>
            </a: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графе 1 отражается стоимость всей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произведенной в отчетном периоде </a:t>
            </a:r>
            <a:r>
              <a:rPr lang="ru-RU" sz="1600" dirty="0">
                <a:latin typeface="Arial Narrow" pitchFamily="34" charset="0"/>
              </a:rPr>
              <a:t>продукции:</a:t>
            </a:r>
          </a:p>
          <a:p>
            <a:pPr marL="3619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предназначенной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для реализации </a:t>
            </a:r>
            <a:r>
              <a:rPr lang="ru-RU" sz="1600" dirty="0">
                <a:latin typeface="Arial Narrow" pitchFamily="34" charset="0"/>
              </a:rPr>
              <a:t>другим юридическим или физическим лицам, выданной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пределах юридического лица </a:t>
            </a:r>
            <a:r>
              <a:rPr lang="ru-RU" sz="1600" dirty="0">
                <a:latin typeface="Arial Narrow" pitchFamily="34" charset="0"/>
              </a:rPr>
              <a:t>своим </a:t>
            </a:r>
            <a:r>
              <a:rPr lang="ru-RU" sz="1600" dirty="0" smtClean="0">
                <a:latin typeface="Arial Narrow" pitchFamily="34" charset="0"/>
              </a:rPr>
              <a:t>работникам</a:t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в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счет оплаты труда</a:t>
            </a:r>
            <a:r>
              <a:rPr lang="ru-RU" sz="1600" dirty="0">
                <a:latin typeface="Arial Narrow" pitchFamily="34" charset="0"/>
              </a:rPr>
              <a:t>, – в фактических отпускных ценах; </a:t>
            </a:r>
          </a:p>
          <a:p>
            <a:pPr marL="3619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переданной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для дальнейшего использования в пределах юридического лица при осуществлении видов экономической деятельности, не включенных в разделы с 01 по 03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smtClean="0">
                <a:latin typeface="Arial Narrow" pitchFamily="34" charset="0"/>
              </a:rPr>
              <a:t>ОКЭД, </a:t>
            </a:r>
            <a:r>
              <a:rPr lang="ru-RU" sz="1600" dirty="0">
                <a:latin typeface="Arial Narrow" pitchFamily="34" charset="0"/>
              </a:rPr>
              <a:t>– по себестоимости;</a:t>
            </a:r>
          </a:p>
          <a:p>
            <a:pPr marL="3619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предназначенной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для использования в пределах юридического лица на внутрихозяйственные нужды </a:t>
            </a:r>
            <a:r>
              <a:rPr lang="ru-RU" sz="1600" dirty="0">
                <a:latin typeface="Arial Narrow" pitchFamily="34" charset="0"/>
              </a:rPr>
              <a:t>(например, зерновые и кормовые культуры, предназначенные на кормовые и семенные цели), – по себестоимости.</a:t>
            </a: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3395990" y="5635914"/>
            <a:ext cx="3166736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растениеводство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4042209" y="5491458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96001" y="89237"/>
            <a:ext cx="5904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А «Сельское, лесное и рыбное хозяйство» </a:t>
            </a: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Группы 011, 012 и 013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291584" y="353147"/>
            <a:ext cx="9144000" cy="570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6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18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00" y="1542378"/>
            <a:ext cx="4789391" cy="370616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стоимость продукции растениеводства включается</a:t>
            </a:r>
            <a:r>
              <a:rPr lang="ru-RU" sz="1600" dirty="0">
                <a:latin typeface="Arial Narrow" pitchFamily="34" charset="0"/>
              </a:rPr>
              <a:t>:</a:t>
            </a:r>
          </a:p>
          <a:p>
            <a:pPr marL="361950" indent="-1809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стоимость сырых продуктов, полученных из урожая отчетного года (зерновых и зернобобовых культур, семян масличных культур, картофеля, свеклы сахарной, волокна льна-долгунца, кормовых культур, овощей, фруктов и ягод, посадочного материала (саженцев), цветочной продукции, грибов и прочих);</a:t>
            </a:r>
          </a:p>
          <a:p>
            <a:pPr marL="361950" indent="-1809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стоимость выращивания молодых многолетних насаждений;</a:t>
            </a:r>
          </a:p>
          <a:p>
            <a:pPr marL="361950" indent="-1809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изменение стоимости незавершенного производства продукции растениеводства (затраты на работы, произведенные в отчетном году под урожай будущего года (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сев озимых культур, вспашка зяби</a:t>
            </a:r>
            <a:r>
              <a:rPr lang="ru-RU" sz="1600" dirty="0">
                <a:latin typeface="Arial Narrow" pitchFamily="34" charset="0"/>
              </a:rPr>
              <a:t>)).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ru-RU" sz="14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0505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59324" y="1542377"/>
            <a:ext cx="4965926" cy="3889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Изменение стоимости незавершенного производства продукции растениеводства рассчитывается </a:t>
            </a:r>
            <a:r>
              <a:rPr lang="ru-RU" sz="1600" dirty="0">
                <a:latin typeface="Arial Narrow" pitchFamily="34" charset="0"/>
              </a:rPr>
              <a:t>следующим образом: </a:t>
            </a:r>
            <a:endParaRPr lang="ru-RU" sz="1600" dirty="0" smtClean="0">
              <a:latin typeface="Arial Narrow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Arial Narrow" pitchFamily="34" charset="0"/>
              </a:rPr>
              <a:t>из </a:t>
            </a:r>
            <a:r>
              <a:rPr lang="ru-RU" sz="1600" dirty="0">
                <a:latin typeface="Arial Narrow" pitchFamily="34" charset="0"/>
              </a:rPr>
              <a:t>затрат на незавершенное производство, произведенных в отчетном году под урожай будущего года, </a:t>
            </a:r>
            <a:endParaRPr lang="ru-RU" sz="1600" dirty="0" smtClean="0">
              <a:latin typeface="Arial Narrow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Arial Narrow" pitchFamily="34" charset="0"/>
              </a:rPr>
              <a:t>следует </a:t>
            </a:r>
            <a:r>
              <a:rPr lang="ru-RU" sz="1600" dirty="0">
                <a:latin typeface="Arial Narrow" pitchFamily="34" charset="0"/>
              </a:rPr>
              <a:t>вычесть </a:t>
            </a:r>
            <a:endParaRPr lang="ru-RU" sz="1600" dirty="0" smtClean="0">
              <a:latin typeface="Arial Narrow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Arial Narrow" pitchFamily="34" charset="0"/>
              </a:rPr>
              <a:t>затраты </a:t>
            </a:r>
            <a:r>
              <a:rPr lang="ru-RU" sz="1600" dirty="0">
                <a:latin typeface="Arial Narrow" pitchFamily="34" charset="0"/>
              </a:rPr>
              <a:t>на незавершенное производство, произведенные в предыдущем году под урожай отчетного года. </a:t>
            </a:r>
            <a:endParaRPr lang="ru-RU" sz="1600" dirty="0" smtClean="0">
              <a:latin typeface="Arial Narrow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Arial Narrow" pitchFamily="34" charset="0"/>
              </a:rPr>
              <a:t>Полученное </a:t>
            </a:r>
            <a:r>
              <a:rPr lang="ru-RU" sz="1600" dirty="0">
                <a:latin typeface="Arial Narrow" pitchFamily="34" charset="0"/>
              </a:rPr>
              <a:t>положительное или отрицательное число следует добавить к стоимости продукции растениеводства (например, рожь, рапс) по соответствующему виду экономической деятельности.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92599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err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незавершенка</a:t>
            </a: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– только две работы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596856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расчет </a:t>
            </a:r>
            <a:r>
              <a:rPr lang="ru-RU" sz="2000" dirty="0" err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незавершенки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96001" y="89237"/>
            <a:ext cx="5904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А «Сельское, лесное и рыбное хозяйство» </a:t>
            </a: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Группы 011, 012 и 013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31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26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63" y="3896346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19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639041" y="1321096"/>
            <a:ext cx="4851231" cy="42796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3297" y="1703858"/>
            <a:ext cx="6297096" cy="39776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При осуществлении деятельности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в области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животноводства </a:t>
            </a: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графе 1 отражается стоимость всей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произведенной в отчетном периоде </a:t>
            </a:r>
            <a:r>
              <a:rPr lang="ru-RU" sz="1600" dirty="0">
                <a:latin typeface="Arial Narrow" pitchFamily="34" charset="0"/>
              </a:rPr>
              <a:t>продукции:</a:t>
            </a:r>
          </a:p>
          <a:p>
            <a:pPr marL="361950" algn="just"/>
            <a:r>
              <a:rPr lang="ru-RU" sz="1600" dirty="0">
                <a:latin typeface="Arial Narrow" pitchFamily="34" charset="0"/>
              </a:rPr>
              <a:t>предназначенной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для реализации </a:t>
            </a:r>
            <a:r>
              <a:rPr lang="ru-RU" sz="1600" dirty="0">
                <a:latin typeface="Arial Narrow" pitchFamily="34" charset="0"/>
              </a:rPr>
              <a:t>другим юридическим или физическим лицам, выданной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пределах юридического лица</a:t>
            </a:r>
            <a:r>
              <a:rPr lang="ru-RU" sz="1600" dirty="0">
                <a:latin typeface="Arial Narrow" pitchFamily="34" charset="0"/>
              </a:rPr>
              <a:t> своим работникам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в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счет оплаты труда</a:t>
            </a:r>
            <a:r>
              <a:rPr lang="ru-RU" sz="1600" dirty="0">
                <a:latin typeface="Arial Narrow" pitchFamily="34" charset="0"/>
              </a:rPr>
              <a:t>, – в фактических отпускных ценах; </a:t>
            </a:r>
          </a:p>
          <a:p>
            <a:pPr marL="361950" algn="just"/>
            <a:r>
              <a:rPr lang="ru-RU" sz="1600" dirty="0">
                <a:latin typeface="Arial Narrow" pitchFamily="34" charset="0"/>
              </a:rPr>
              <a:t>переданной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для дальнейшего использования в пределах юридического лица при осуществлении видов экономической деятельности, не включенных в разделы с 01 по 03 </a:t>
            </a:r>
            <a:r>
              <a:rPr lang="ru-RU" sz="1600" dirty="0" smtClean="0">
                <a:latin typeface="Arial Narrow" pitchFamily="34" charset="0"/>
              </a:rPr>
              <a:t>ОКЭД, </a:t>
            </a:r>
            <a:r>
              <a:rPr lang="ru-RU" sz="1600" dirty="0">
                <a:latin typeface="Arial Narrow" pitchFamily="34" charset="0"/>
              </a:rPr>
              <a:t>– по себестоимости;</a:t>
            </a:r>
          </a:p>
          <a:p>
            <a:pPr marL="361950" algn="just"/>
            <a:r>
              <a:rPr lang="ru-RU" sz="1600" dirty="0">
                <a:latin typeface="Arial Narrow" pitchFamily="34" charset="0"/>
              </a:rPr>
              <a:t>предназначенной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для использования в пределах юридического лица на внутрихозяйственные нужды </a:t>
            </a:r>
            <a:r>
              <a:rPr lang="ru-RU" sz="1600" dirty="0">
                <a:latin typeface="Arial Narrow" pitchFamily="34" charset="0"/>
              </a:rPr>
              <a:t>(например, молоко на выпойку молодняка, яйца для инкубации), – по себестоимости.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3276639" y="563356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животноводство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96001" y="89237"/>
            <a:ext cx="5904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А «Сельское, лесное и рыбное хозяйство» </a:t>
            </a: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Группа 014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291584" y="353147"/>
            <a:ext cx="9144000" cy="570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77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798367" y="1673357"/>
            <a:ext cx="5297634" cy="39603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Начиная с отчета за январь-март 2025 г.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6471" y="1832306"/>
            <a:ext cx="5055071" cy="557967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Текст слайда</a:t>
            </a:r>
            <a:endParaRPr lang="ru-RU" sz="2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8144" y="5219173"/>
            <a:ext cx="1447534" cy="155475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6824750" y="1673357"/>
            <a:ext cx="5110236" cy="39603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7012238" y="1956476"/>
            <a:ext cx="4922748" cy="3425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750" dirty="0" smtClean="0">
                <a:latin typeface="Arial Narrow" pitchFamily="34" charset="0"/>
                <a:ea typeface="Roboto Condensed" panose="02000000000000000000" pitchFamily="2" charset="0"/>
              </a:rPr>
              <a:t>Форма 4-у и указания по ее заполнению </a:t>
            </a:r>
            <a:r>
              <a:rPr lang="ru-RU" sz="1750" b="1" dirty="0" smtClean="0">
                <a:latin typeface="Arial Narrow" pitchFamily="34" charset="0"/>
                <a:ea typeface="Roboto Condensed" panose="02000000000000000000" pitchFamily="2" charset="0"/>
              </a:rPr>
              <a:t>утверждены</a:t>
            </a:r>
            <a:r>
              <a:rPr lang="ru-RU" sz="1750" dirty="0" smtClean="0">
                <a:latin typeface="Arial Narrow" pitchFamily="34" charset="0"/>
                <a:ea typeface="Roboto Condensed" panose="02000000000000000000" pitchFamily="2" charset="0"/>
              </a:rPr>
              <a:t> постановлением Белстат </a:t>
            </a:r>
            <a:r>
              <a:rPr lang="ru-RU" sz="1750" b="1" dirty="0" smtClean="0">
                <a:latin typeface="Arial Narrow" pitchFamily="34" charset="0"/>
                <a:ea typeface="Roboto Condensed" panose="02000000000000000000" pitchFamily="2" charset="0"/>
              </a:rPr>
              <a:t>от 3 ноября 2023 г. № 144 </a:t>
            </a:r>
            <a:r>
              <a:rPr lang="ru-RU" sz="1750" dirty="0" smtClean="0">
                <a:latin typeface="Arial Narrow" pitchFamily="34" charset="0"/>
                <a:ea typeface="Roboto Condensed" panose="02000000000000000000" pitchFamily="2" charset="0"/>
              </a:rPr>
              <a:t/>
            </a:r>
            <a:br>
              <a:rPr lang="ru-RU" sz="1750" dirty="0" smtClean="0"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ru-RU" sz="1750" dirty="0" smtClean="0">
                <a:latin typeface="Arial Narrow" pitchFamily="34" charset="0"/>
                <a:ea typeface="Roboto Condensed" panose="02000000000000000000" pitchFamily="2" charset="0"/>
              </a:rPr>
              <a:t>«Об утверждении формы государственной статистической отчетности 4-у «Отчет о видах экономической деятельности организации» и указаний по ее заполнению»</a:t>
            </a:r>
          </a:p>
          <a:p>
            <a:pPr algn="l"/>
            <a:endParaRPr lang="ru-RU" sz="1750" dirty="0" smtClean="0">
              <a:latin typeface="Arial Narrow" pitchFamily="34" charset="0"/>
              <a:ea typeface="Roboto Condensed" panose="02000000000000000000" pitchFamily="2" charset="0"/>
            </a:endParaRPr>
          </a:p>
          <a:p>
            <a:pPr algn="l"/>
            <a:r>
              <a:rPr lang="ru-RU" sz="1750" dirty="0" smtClean="0">
                <a:latin typeface="Arial Narrow" pitchFamily="34" charset="0"/>
                <a:ea typeface="Roboto Condensed" panose="02000000000000000000" pitchFamily="2" charset="0"/>
              </a:rPr>
              <a:t>Постановлением Белстата </a:t>
            </a:r>
            <a:r>
              <a:rPr lang="ru-RU" sz="1750" b="1" dirty="0" smtClean="0">
                <a:latin typeface="Arial Narrow" pitchFamily="34" charset="0"/>
                <a:ea typeface="Roboto Condensed" panose="02000000000000000000" pitchFamily="2" charset="0"/>
              </a:rPr>
              <a:t>от 6 ноября 2024 г. № 115</a:t>
            </a:r>
            <a:br>
              <a:rPr lang="ru-RU" sz="1750" b="1" dirty="0" smtClean="0"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ru-RU" sz="1750" dirty="0" smtClean="0">
                <a:latin typeface="Arial Narrow" pitchFamily="34" charset="0"/>
                <a:ea typeface="Roboto Condensed" panose="02000000000000000000" pitchFamily="2" charset="0"/>
              </a:rPr>
              <a:t>«Об изменении постановления Национального статистического комитета от 3 ноября 2023 г. № 144» </a:t>
            </a:r>
            <a:r>
              <a:rPr lang="ru-RU" sz="1750" b="1" dirty="0" smtClean="0">
                <a:latin typeface="Arial Narrow" pitchFamily="34" charset="0"/>
                <a:ea typeface="Roboto Condensed" panose="02000000000000000000" pitchFamily="2" charset="0"/>
              </a:rPr>
              <a:t>внесены изменения в форму и указания по ее заполнению</a:t>
            </a:r>
            <a:endParaRPr lang="ru-RU" sz="1600" dirty="0"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5" t="14815" r="19145" b="14887"/>
          <a:stretch/>
        </p:blipFill>
        <p:spPr bwMode="auto">
          <a:xfrm>
            <a:off x="912667" y="1832306"/>
            <a:ext cx="5675067" cy="369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83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00" y="1542378"/>
            <a:ext cx="4789391" cy="370616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стоимость продукции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животноводства включается стоимость</a:t>
            </a:r>
            <a:r>
              <a:rPr lang="ru-RU" sz="1600" dirty="0" smtClean="0">
                <a:latin typeface="Arial Narrow" pitchFamily="34" charset="0"/>
              </a:rPr>
              <a:t>:</a:t>
            </a:r>
            <a:endParaRPr lang="ru-RU" sz="1600" dirty="0">
              <a:latin typeface="Arial Narrow" pitchFamily="34" charset="0"/>
            </a:endParaRPr>
          </a:p>
          <a:p>
            <a:pPr marL="285750" indent="-285750" algn="just"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выращивания сельскохозяйственных животных и птицы в отчетном периоде, то есть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стоимость приплода, прироста живой массы животных и птицы (без живой массы павшего поголовья), находящихся на выращивании и откорме;</a:t>
            </a:r>
          </a:p>
          <a:p>
            <a:pPr marL="285750" indent="-285750" algn="just"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сырых продуктов, полученных в результате выращивания и хозяйственного использования сельскохозяйственных животных и птицы (молока, яиц, меда, шерсти и других);</a:t>
            </a:r>
          </a:p>
          <a:p>
            <a:pPr marL="285750" indent="-285750" algn="just"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реализованного молодняка зверей пушных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клеточного разведения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на племенные цели.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ru-RU" sz="14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0505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59323" y="1593188"/>
            <a:ext cx="5146901" cy="3889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Прирост живой массы животных определяется:</a:t>
            </a:r>
          </a:p>
          <a:p>
            <a:pPr marL="361950" algn="just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Arial Narrow" pitchFamily="34" charset="0"/>
              </a:rPr>
              <a:t>ежемесячно путем взвешивания животных;</a:t>
            </a:r>
          </a:p>
          <a:p>
            <a:pPr marL="361950" algn="just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Arial Narrow" pitchFamily="34" charset="0"/>
              </a:rPr>
              <a:t>по возрастным группам молодняка и взрослым животным на откорме.</a:t>
            </a:r>
          </a:p>
          <a:p>
            <a:pPr algn="just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Arial Narrow" pitchFamily="34" charset="0"/>
              </a:rPr>
              <a:t>Ведомость </a:t>
            </a:r>
            <a:r>
              <a:rPr lang="ru-RU" sz="1400" dirty="0">
                <a:latin typeface="Arial Narrow" pitchFamily="34" charset="0"/>
              </a:rPr>
              <a:t>определения прироста живой массы (</a:t>
            </a:r>
            <a:r>
              <a:rPr lang="ru-RU" sz="1400" b="1" dirty="0">
                <a:latin typeface="Arial Narrow" pitchFamily="34" charset="0"/>
              </a:rPr>
              <a:t>форма 307-АПК</a:t>
            </a:r>
            <a:r>
              <a:rPr lang="ru-RU" sz="1400" dirty="0">
                <a:latin typeface="Arial Narrow" pitchFamily="34" charset="0"/>
              </a:rPr>
              <a:t>) </a:t>
            </a:r>
            <a:r>
              <a:rPr lang="ru-RU" sz="1400" dirty="0" smtClean="0">
                <a:latin typeface="Arial Narrow" pitchFamily="34" charset="0"/>
              </a:rPr>
              <a:t>предназначена для определения прироста живой массы за отчетный месяц по конкретным учетным группам скота. </a:t>
            </a:r>
            <a:endParaRPr lang="ru-RU" sz="1400" dirty="0">
              <a:latin typeface="Arial Narrow" pitchFamily="34" charset="0"/>
            </a:endParaRPr>
          </a:p>
          <a:p>
            <a:pPr algn="l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Arial Narrow" pitchFamily="34" charset="0"/>
              </a:rPr>
              <a:t>Прирост живой массы определяется по формуле: </a:t>
            </a:r>
            <a:br>
              <a:rPr lang="ru-RU" sz="1400" dirty="0" smtClean="0">
                <a:latin typeface="Arial Narrow" pitchFamily="34" charset="0"/>
              </a:rPr>
            </a:br>
            <a:r>
              <a:rPr lang="ru-RU" sz="1400" dirty="0" smtClean="0">
                <a:latin typeface="Arial Narrow" pitchFamily="34" charset="0"/>
              </a:rPr>
              <a:t>П </a:t>
            </a:r>
            <a:r>
              <a:rPr lang="ru-RU" sz="1400" dirty="0">
                <a:latin typeface="Arial Narrow" pitchFamily="34" charset="0"/>
              </a:rPr>
              <a:t>= </a:t>
            </a:r>
            <a:r>
              <a:rPr lang="ru-RU" sz="1400" dirty="0" err="1">
                <a:latin typeface="Arial Narrow" pitchFamily="34" charset="0"/>
              </a:rPr>
              <a:t>Мк</a:t>
            </a:r>
            <a:r>
              <a:rPr lang="ru-RU" sz="1400" dirty="0">
                <a:latin typeface="Arial Narrow" pitchFamily="34" charset="0"/>
              </a:rPr>
              <a:t> + </a:t>
            </a:r>
            <a:r>
              <a:rPr lang="ru-RU" sz="1400" dirty="0" err="1">
                <a:latin typeface="Arial Narrow" pitchFamily="34" charset="0"/>
              </a:rPr>
              <a:t>Мв</a:t>
            </a:r>
            <a:r>
              <a:rPr lang="ru-RU" sz="1400" dirty="0">
                <a:latin typeface="Arial Narrow" pitchFamily="34" charset="0"/>
              </a:rPr>
              <a:t> – Мп – </a:t>
            </a:r>
            <a:r>
              <a:rPr lang="ru-RU" sz="1400" dirty="0" err="1">
                <a:latin typeface="Arial Narrow" pitchFamily="34" charset="0"/>
              </a:rPr>
              <a:t>Мн</a:t>
            </a:r>
            <a:r>
              <a:rPr lang="ru-RU" sz="1400" dirty="0">
                <a:latin typeface="Arial Narrow" pitchFamily="34" charset="0"/>
              </a:rPr>
              <a:t>,</a:t>
            </a:r>
          </a:p>
          <a:p>
            <a:pPr marL="361950" algn="just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Arial Narrow" pitchFamily="34" charset="0"/>
              </a:rPr>
              <a:t>где </a:t>
            </a:r>
            <a:r>
              <a:rPr lang="ru-RU" sz="1400" dirty="0" err="1">
                <a:latin typeface="Arial Narrow" pitchFamily="34" charset="0"/>
              </a:rPr>
              <a:t>Мк</a:t>
            </a:r>
            <a:r>
              <a:rPr lang="ru-RU" sz="1400" dirty="0">
                <a:latin typeface="Arial Narrow" pitchFamily="34" charset="0"/>
              </a:rPr>
              <a:t> – живая масса поголовья животных на конец </a:t>
            </a:r>
            <a:r>
              <a:rPr lang="ru-RU" sz="1400" dirty="0" smtClean="0">
                <a:latin typeface="Arial Narrow" pitchFamily="34" charset="0"/>
              </a:rPr>
              <a:t>месяца,</a:t>
            </a:r>
            <a:endParaRPr lang="ru-RU" sz="1400" dirty="0">
              <a:latin typeface="Arial Narrow" pitchFamily="34" charset="0"/>
            </a:endParaRPr>
          </a:p>
          <a:p>
            <a:pPr marL="361950" algn="just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err="1">
                <a:latin typeface="Arial Narrow" pitchFamily="34" charset="0"/>
              </a:rPr>
              <a:t>Мв</a:t>
            </a:r>
            <a:r>
              <a:rPr lang="ru-RU" sz="1400" dirty="0">
                <a:latin typeface="Arial Narrow" pitchFamily="34" charset="0"/>
              </a:rPr>
              <a:t> – живая масса </a:t>
            </a:r>
            <a:r>
              <a:rPr lang="ru-RU" sz="1400" dirty="0" smtClean="0">
                <a:latin typeface="Arial Narrow" pitchFamily="34" charset="0"/>
              </a:rPr>
              <a:t>выбывшего поголовья, включая массу павших животных</a:t>
            </a:r>
          </a:p>
          <a:p>
            <a:pPr marL="361950" algn="just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Arial Narrow" pitchFamily="34" charset="0"/>
              </a:rPr>
              <a:t>Мп – живая масса поступившего поголовья</a:t>
            </a:r>
          </a:p>
          <a:p>
            <a:pPr marL="361950" algn="just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err="1" smtClean="0">
                <a:latin typeface="Arial Narrow" pitchFamily="34" charset="0"/>
              </a:rPr>
              <a:t>Мн</a:t>
            </a:r>
            <a:r>
              <a:rPr lang="ru-RU" sz="1400" dirty="0" smtClean="0">
                <a:latin typeface="Arial Narrow" pitchFamily="34" charset="0"/>
              </a:rPr>
              <a:t> – живая масса поголовья на начало месяца.</a:t>
            </a:r>
          </a:p>
          <a:p>
            <a:pPr algn="just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i="1" dirty="0" smtClean="0">
                <a:latin typeface="Arial Narrow" pitchFamily="34" charset="0"/>
              </a:rPr>
              <a:t>Для определения продукции выращивания скота необходимо из полученного прироста живой массы вычесть вес павших животных.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596856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прирост живой массы животных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96001" y="89237"/>
            <a:ext cx="5904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А «Сельское, лесное и рыбное хозяйство» </a:t>
            </a: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Группа 014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27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63" y="3896346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21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639041" y="1321096"/>
            <a:ext cx="4851231" cy="42796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3297" y="1703858"/>
            <a:ext cx="6297096" cy="3977663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Arial Narrow" pitchFamily="34" charset="0"/>
              </a:rPr>
              <a:t>При </a:t>
            </a:r>
            <a:r>
              <a:rPr lang="ru-RU" sz="1600" dirty="0">
                <a:latin typeface="Arial Narrow" pitchFamily="34" charset="0"/>
              </a:rPr>
              <a:t>осуществлении деятельности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области лесоводства и лесозаготовок </a:t>
            </a: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графе 1 отражается стоимость: </a:t>
            </a:r>
          </a:p>
          <a:p>
            <a:pPr marL="361950" algn="just"/>
            <a:r>
              <a:rPr lang="ru-RU" sz="1600" dirty="0">
                <a:latin typeface="Arial Narrow" pitchFamily="34" charset="0"/>
              </a:rPr>
              <a:t>продукции,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предназначенной для реализации </a:t>
            </a:r>
            <a:r>
              <a:rPr lang="ru-RU" sz="1600" dirty="0">
                <a:latin typeface="Arial Narrow" pitchFamily="34" charset="0"/>
              </a:rPr>
              <a:t>другим юридическим или физическим лицам, выданной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пределах юридического лица </a:t>
            </a:r>
            <a:r>
              <a:rPr lang="ru-RU" sz="1600" dirty="0">
                <a:latin typeface="Arial Narrow" pitchFamily="34" charset="0"/>
              </a:rPr>
              <a:t>своим работникам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счет оплаты труда</a:t>
            </a:r>
            <a:r>
              <a:rPr lang="ru-RU" sz="1600" dirty="0">
                <a:latin typeface="Arial Narrow" pitchFamily="34" charset="0"/>
              </a:rPr>
              <a:t>, – в фактических отпускных ценах;</a:t>
            </a:r>
          </a:p>
          <a:p>
            <a:pPr marL="361950" algn="just"/>
            <a:r>
              <a:rPr lang="ru-RU" sz="1600" dirty="0">
                <a:latin typeface="Arial Narrow" pitchFamily="34" charset="0"/>
              </a:rPr>
              <a:t>продукции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лесозаготовок, в пределах юридического лица переданной для дальнейшего использования при осуществлении видов экономической деятельности, не включенных в разделы с 01 по 03 </a:t>
            </a:r>
            <a:r>
              <a:rPr lang="ru-RU" sz="1600" dirty="0" smtClean="0">
                <a:latin typeface="Arial Narrow" pitchFamily="34" charset="0"/>
              </a:rPr>
              <a:t>ОКЭД, </a:t>
            </a:r>
            <a:r>
              <a:rPr lang="ru-RU" sz="1600" dirty="0">
                <a:latin typeface="Arial Narrow" pitchFamily="34" charset="0"/>
              </a:rPr>
              <a:t>– по себестоимости;</a:t>
            </a:r>
          </a:p>
          <a:p>
            <a:pPr marL="361950" algn="just"/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оказанных услуг </a:t>
            </a:r>
            <a:r>
              <a:rPr lang="ru-RU" sz="1600" dirty="0">
                <a:latin typeface="Arial Narrow" pitchFamily="34" charset="0"/>
              </a:rPr>
              <a:t>другим юридическим или физическим лицам – в фактических отпускных ценах.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3965029" y="5491458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3138814" y="563591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лесоводство и лесозаготовки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096001" y="89237"/>
            <a:ext cx="5904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А «Сельское, лесное и рыбное хозяйство» </a:t>
            </a: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02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291584" y="353147"/>
            <a:ext cx="9144000" cy="570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71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63" y="3896346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639041" y="1321096"/>
            <a:ext cx="4851231" cy="42796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3296" y="1513795"/>
            <a:ext cx="6696953" cy="3977663"/>
          </a:xfrm>
        </p:spPr>
        <p:txBody>
          <a:bodyPr>
            <a:noAutofit/>
          </a:bodyPr>
          <a:lstStyle/>
          <a:p>
            <a:pPr algn="just"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Arial Narrow" pitchFamily="34" charset="0"/>
              </a:rPr>
              <a:t>При </a:t>
            </a:r>
            <a:r>
              <a:rPr lang="ru-RU" sz="1600" dirty="0">
                <a:latin typeface="Arial Narrow" pitchFamily="34" charset="0"/>
              </a:rPr>
              <a:t>осуществлении деятельности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области рыболовства </a:t>
            </a:r>
            <a:r>
              <a:rPr lang="ru-RU" sz="1600" dirty="0" smtClean="0">
                <a:latin typeface="Arial Narrow" pitchFamily="34" charset="0"/>
              </a:rPr>
              <a:t>в</a:t>
            </a:r>
            <a:r>
              <a:rPr lang="en-US" sz="1600" dirty="0">
                <a:latin typeface="Arial Narrow" pitchFamily="34" charset="0"/>
              </a:rPr>
              <a:t> </a:t>
            </a:r>
            <a:r>
              <a:rPr lang="ru-RU" sz="1600" dirty="0">
                <a:latin typeface="Arial Narrow" pitchFamily="34" charset="0"/>
              </a:rPr>
              <a:t>графе 1 отражается </a:t>
            </a:r>
            <a:r>
              <a:rPr lang="ru-RU" sz="1600" dirty="0" smtClean="0">
                <a:latin typeface="Arial Narrow" pitchFamily="34" charset="0"/>
              </a:rPr>
              <a:t>стоимость: </a:t>
            </a:r>
          </a:p>
          <a:p>
            <a:pPr marL="466725" indent="-285750" algn="just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 smtClean="0">
                <a:latin typeface="Arial Narrow" pitchFamily="34" charset="0"/>
              </a:rPr>
              <a:t>улова </a:t>
            </a:r>
            <a:r>
              <a:rPr lang="ru-RU" sz="1600" dirty="0">
                <a:latin typeface="Arial Narrow" pitchFamily="34" charset="0"/>
              </a:rPr>
              <a:t>(сбора) живых водных организмов (в том числе растений),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выловленных (собранных)</a:t>
            </a:r>
            <a:r>
              <a:rPr lang="ru-RU" sz="1600" dirty="0">
                <a:latin typeface="Arial Narrow" pitchFamily="34" charset="0"/>
              </a:rPr>
              <a:t> в естественных или искусственных водоемах: </a:t>
            </a:r>
          </a:p>
          <a:p>
            <a:pPr marL="714375" algn="just"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>
                <a:latin typeface="Arial Narrow" pitchFamily="34" charset="0"/>
              </a:rPr>
              <a:t>предназначенных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для реализации </a:t>
            </a:r>
            <a:r>
              <a:rPr lang="ru-RU" sz="1600" dirty="0">
                <a:latin typeface="Arial Narrow" pitchFamily="34" charset="0"/>
              </a:rPr>
              <a:t>другим юридическим или физическим лицам, выданных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пределах юридического лица</a:t>
            </a:r>
            <a:r>
              <a:rPr lang="ru-RU" sz="1600" dirty="0">
                <a:latin typeface="Arial Narrow" pitchFamily="34" charset="0"/>
              </a:rPr>
              <a:t> своим работникам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в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счет оплаты труда</a:t>
            </a:r>
            <a:r>
              <a:rPr lang="ru-RU" sz="1600" dirty="0">
                <a:latin typeface="Arial Narrow" pitchFamily="34" charset="0"/>
              </a:rPr>
              <a:t>, – в фактических отпускных ценах;</a:t>
            </a:r>
          </a:p>
          <a:p>
            <a:pPr marL="714375" algn="just"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>
                <a:latin typeface="Arial Narrow" pitchFamily="34" charset="0"/>
              </a:rPr>
              <a:t>переданных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для дальнейшего использования в пределах юридического лица при осуществлении видов экономической деятельности, не включенных в разделы с 01 по 03 </a:t>
            </a:r>
            <a:r>
              <a:rPr lang="ru-RU" sz="1600" dirty="0" smtClean="0">
                <a:latin typeface="Arial Narrow" pitchFamily="34" charset="0"/>
              </a:rPr>
              <a:t>ОКЭД, </a:t>
            </a:r>
            <a:r>
              <a:rPr lang="ru-RU" sz="1600" dirty="0">
                <a:latin typeface="Arial Narrow" pitchFamily="34" charset="0"/>
              </a:rPr>
              <a:t>– по </a:t>
            </a:r>
            <a:r>
              <a:rPr lang="ru-RU" sz="1600" dirty="0" smtClean="0">
                <a:latin typeface="Arial Narrow" pitchFamily="34" charset="0"/>
              </a:rPr>
              <a:t>себестоимости</a:t>
            </a:r>
          </a:p>
          <a:p>
            <a:pPr marL="466725" indent="-285750" algn="just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оказанных услуг </a:t>
            </a:r>
            <a:r>
              <a:rPr lang="ru-RU" sz="1600" dirty="0">
                <a:latin typeface="Arial Narrow" pitchFamily="34" charset="0"/>
              </a:rPr>
              <a:t>другим юридическим или физическим лицам в области рыболовства – </a:t>
            </a: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фактических отпускных ценах. </a:t>
            </a:r>
          </a:p>
          <a:p>
            <a:pPr marL="714375" algn="just"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endParaRPr lang="ru-RU" sz="16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3276639" y="5635914"/>
            <a:ext cx="3752811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рыболовство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7490272" y="4603186"/>
            <a:ext cx="4107763" cy="1328881"/>
          </a:xfrm>
          <a:prstGeom prst="rect">
            <a:avLst/>
          </a:prstGeom>
          <a:ln w="6350">
            <a:solidFill>
              <a:srgbClr val="008080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Arial Narrow" pitchFamily="34" charset="0"/>
              </a:rPr>
              <a:t>Деятельность по оказанию услуг другим юридическим или физическим лицам, связанных с </a:t>
            </a: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любительской рыбной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ловлей</a:t>
            </a:r>
            <a:r>
              <a:rPr lang="ru-RU" sz="1400" dirty="0" smtClean="0">
                <a:latin typeface="Arial Narrow" pitchFamily="34" charset="0"/>
              </a:rPr>
              <a:t>, не</a:t>
            </a:r>
            <a:r>
              <a:rPr lang="ru-RU" sz="1400" dirty="0">
                <a:latin typeface="Arial Narrow" pitchFamily="34" charset="0"/>
              </a:rPr>
              <a:t> классифицируется в группе 031 </a:t>
            </a:r>
            <a:r>
              <a:rPr lang="ru-RU" sz="1400" dirty="0" smtClean="0">
                <a:latin typeface="Arial Narrow" pitchFamily="34" charset="0"/>
              </a:rPr>
              <a:t>ОКЭД. </a:t>
            </a:r>
            <a:r>
              <a:rPr lang="ru-RU" sz="1400" dirty="0">
                <a:latin typeface="Arial Narrow" pitchFamily="34" charset="0"/>
              </a:rPr>
              <a:t>Данные о такой деятельности отражаются по </a:t>
            </a: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подклассу 93190 </a:t>
            </a:r>
            <a:r>
              <a:rPr lang="ru-RU" sz="1400" dirty="0">
                <a:latin typeface="Arial Narrow" pitchFamily="34" charset="0"/>
              </a:rPr>
              <a:t>ОКРБ 005-2011.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96001" y="89237"/>
            <a:ext cx="5904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А «Сельское, лесное и рыбное хозяйство» </a:t>
            </a: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Группа 031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291584" y="353147"/>
            <a:ext cx="9144000" cy="570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9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63" y="3896346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639041" y="1321096"/>
            <a:ext cx="4851231" cy="42796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3296" y="1513795"/>
            <a:ext cx="7176107" cy="3977663"/>
          </a:xfrm>
        </p:spPr>
        <p:txBody>
          <a:bodyPr>
            <a:noAutofit/>
          </a:bodyPr>
          <a:lstStyle/>
          <a:p>
            <a:pPr algn="just"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Arial Narrow" pitchFamily="34" charset="0"/>
              </a:rPr>
              <a:t>При </a:t>
            </a:r>
            <a:r>
              <a:rPr lang="ru-RU" sz="1600" dirty="0">
                <a:latin typeface="Arial Narrow" pitchFamily="34" charset="0"/>
              </a:rPr>
              <a:t>осуществлении деятельности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области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рыбоводства </a:t>
            </a:r>
            <a:r>
              <a:rPr lang="ru-RU" sz="1600" dirty="0" smtClean="0">
                <a:latin typeface="Arial Narrow" pitchFamily="34" charset="0"/>
              </a:rPr>
              <a:t>в</a:t>
            </a:r>
            <a:r>
              <a:rPr lang="en-US" sz="1600" dirty="0">
                <a:latin typeface="Arial Narrow" pitchFamily="34" charset="0"/>
              </a:rPr>
              <a:t> </a:t>
            </a:r>
            <a:r>
              <a:rPr lang="ru-RU" sz="1600" dirty="0">
                <a:latin typeface="Arial Narrow" pitchFamily="34" charset="0"/>
              </a:rPr>
              <a:t>графе 1 отражается </a:t>
            </a:r>
            <a:r>
              <a:rPr lang="ru-RU" sz="1600" dirty="0" smtClean="0">
                <a:latin typeface="Arial Narrow" pitchFamily="34" charset="0"/>
              </a:rPr>
              <a:t>стоимость: </a:t>
            </a:r>
          </a:p>
          <a:p>
            <a:pPr marL="466725" indent="-285750" algn="just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 smtClean="0">
                <a:latin typeface="Arial Narrow" pitchFamily="34" charset="0"/>
              </a:rPr>
              <a:t>улова </a:t>
            </a:r>
            <a:r>
              <a:rPr lang="ru-RU" sz="1600" dirty="0">
                <a:latin typeface="Arial Narrow" pitchFamily="34" charset="0"/>
              </a:rPr>
              <a:t>(сбора) живых водных организмов (в том числе растений),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выращенных</a:t>
            </a:r>
            <a:r>
              <a:rPr lang="ru-RU" sz="1600" dirty="0" smtClean="0">
                <a:latin typeface="Arial Narrow" pitchFamily="34" charset="0"/>
              </a:rPr>
              <a:t> и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выловленных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(собранных)</a:t>
            </a:r>
            <a:r>
              <a:rPr lang="ru-RU" sz="1600" dirty="0">
                <a:latin typeface="Arial Narrow" pitchFamily="34" charset="0"/>
              </a:rPr>
              <a:t> в естественных или искусственных водоемах: </a:t>
            </a:r>
          </a:p>
          <a:p>
            <a:pPr marL="714375" algn="just"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>
                <a:latin typeface="Arial Narrow" pitchFamily="34" charset="0"/>
              </a:rPr>
              <a:t>предназначенных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для реализации </a:t>
            </a:r>
            <a:r>
              <a:rPr lang="ru-RU" sz="1600" dirty="0">
                <a:latin typeface="Arial Narrow" pitchFamily="34" charset="0"/>
              </a:rPr>
              <a:t>другим юридическим или физическим лицам, выданных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пределах юридического лица</a:t>
            </a:r>
            <a:r>
              <a:rPr lang="ru-RU" sz="1600" dirty="0">
                <a:latin typeface="Arial Narrow" pitchFamily="34" charset="0"/>
              </a:rPr>
              <a:t> своим работникам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в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счет оплаты труда</a:t>
            </a:r>
            <a:r>
              <a:rPr lang="ru-RU" sz="1600" dirty="0">
                <a:latin typeface="Arial Narrow" pitchFamily="34" charset="0"/>
              </a:rPr>
              <a:t>, – в фактических отпускных ценах;</a:t>
            </a:r>
          </a:p>
          <a:p>
            <a:pPr marL="714375" algn="just"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>
                <a:latin typeface="Arial Narrow" pitchFamily="34" charset="0"/>
              </a:rPr>
              <a:t>переданных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для дальнейшего использования в пределах юридического лица при осуществлении видов экономической деятельности, не включенных в разделы с 01 по 03 </a:t>
            </a:r>
            <a:r>
              <a:rPr lang="ru-RU" sz="1600" dirty="0" smtClean="0">
                <a:latin typeface="Arial Narrow" pitchFamily="34" charset="0"/>
              </a:rPr>
              <a:t>ОКЭД, </a:t>
            </a:r>
            <a:r>
              <a:rPr lang="ru-RU" sz="1600" dirty="0">
                <a:latin typeface="Arial Narrow" pitchFamily="34" charset="0"/>
              </a:rPr>
              <a:t>– по </a:t>
            </a:r>
            <a:r>
              <a:rPr lang="ru-RU" sz="1600" dirty="0" smtClean="0">
                <a:latin typeface="Arial Narrow" pitchFamily="34" charset="0"/>
              </a:rPr>
              <a:t>себестоимости;</a:t>
            </a:r>
          </a:p>
          <a:p>
            <a:pPr marL="466725" indent="-285750" algn="just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выращенного и реализованного рыбопосадочного материала </a:t>
            </a:r>
            <a:r>
              <a:rPr lang="ru-RU" sz="1600" dirty="0">
                <a:latin typeface="Arial Narrow" pitchFamily="34" charset="0"/>
              </a:rPr>
              <a:t>(мальки, сеголетки, годовики, двухлетки и тому подобное) – в фактических отпускных ценах;</a:t>
            </a:r>
          </a:p>
          <a:p>
            <a:pPr marL="466725" indent="-285750" algn="just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оказанных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услуг </a:t>
            </a:r>
            <a:r>
              <a:rPr lang="ru-RU" sz="1600" dirty="0">
                <a:latin typeface="Arial Narrow" pitchFamily="34" charset="0"/>
              </a:rPr>
              <a:t>другим юридическим или физическим лицам в области рыболовства – </a:t>
            </a: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фактических отпускных ценах. </a:t>
            </a:r>
          </a:p>
          <a:p>
            <a:pPr marL="714375" algn="just"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endParaRPr lang="ru-RU" sz="16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3276639" y="5635914"/>
            <a:ext cx="3752811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рыбоводство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96001" y="89237"/>
            <a:ext cx="5904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А «Сельское, лесное и рыбное хозяйство» </a:t>
            </a: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Группа 032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291584" y="353147"/>
            <a:ext cx="9144000" cy="570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9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00" y="1542378"/>
            <a:ext cx="4955400" cy="370616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C6600"/>
              </a:buClr>
            </a:pP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графе 1 отражается стоимость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произведенной готовой продукции, выполненных работ и оказанных услуг собственными силами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организации. </a:t>
            </a:r>
            <a:endParaRPr lang="ru-RU" sz="1600" b="1" dirty="0">
              <a:solidFill>
                <a:srgbClr val="008080"/>
              </a:solidFill>
              <a:latin typeface="Arial Narrow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C6600"/>
              </a:buClr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Готовая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продукция </a:t>
            </a:r>
            <a:r>
              <a:rPr lang="ru-RU" sz="1600" dirty="0">
                <a:latin typeface="Arial Narrow" pitchFamily="34" charset="0"/>
              </a:rPr>
              <a:t>– это изделия и полуфабрикаты</a:t>
            </a:r>
            <a:r>
              <a:rPr lang="ru-RU" sz="1600" dirty="0" smtClean="0">
                <a:latin typeface="Arial Narrow" pitchFamily="34" charset="0"/>
              </a:rPr>
              <a:t>,</a:t>
            </a:r>
          </a:p>
          <a:p>
            <a:pPr marL="361950" algn="just">
              <a:spcBef>
                <a:spcPts val="0"/>
              </a:spcBef>
              <a:spcAft>
                <a:spcPts val="600"/>
              </a:spcAft>
              <a:buClr>
                <a:srgbClr val="CC6600"/>
              </a:buClr>
            </a:pPr>
            <a:r>
              <a:rPr lang="ru-RU" sz="1600" dirty="0" smtClean="0">
                <a:latin typeface="Arial Narrow" pitchFamily="34" charset="0"/>
              </a:rPr>
              <a:t>полностью </a:t>
            </a:r>
            <a:r>
              <a:rPr lang="ru-RU" sz="1600" dirty="0">
                <a:latin typeface="Arial Narrow" pitchFamily="34" charset="0"/>
              </a:rPr>
              <a:t>законченные обработкой, </a:t>
            </a:r>
            <a:endParaRPr lang="ru-RU" sz="1600" dirty="0" smtClean="0">
              <a:latin typeface="Arial Narrow" pitchFamily="34" charset="0"/>
            </a:endParaRPr>
          </a:p>
          <a:p>
            <a:pPr marL="361950" algn="just">
              <a:spcBef>
                <a:spcPts val="0"/>
              </a:spcBef>
              <a:spcAft>
                <a:spcPts val="600"/>
              </a:spcAft>
              <a:buClr>
                <a:srgbClr val="CC6600"/>
              </a:buClr>
            </a:pPr>
            <a:r>
              <a:rPr lang="ru-RU" sz="1600" dirty="0" smtClean="0">
                <a:latin typeface="Arial Narrow" pitchFamily="34" charset="0"/>
              </a:rPr>
              <a:t>соответствующие </a:t>
            </a:r>
            <a:r>
              <a:rPr lang="ru-RU" sz="1600" dirty="0">
                <a:latin typeface="Arial Narrow" pitchFamily="34" charset="0"/>
              </a:rPr>
              <a:t>требованиям стандартов, технических условий, в том числе по комплектности, или иных технических нормативных правовых актов, предусмотренным договором, </a:t>
            </a:r>
            <a:endParaRPr lang="ru-RU" sz="1600" dirty="0" smtClean="0">
              <a:latin typeface="Arial Narrow" pitchFamily="34" charset="0"/>
            </a:endParaRPr>
          </a:p>
          <a:p>
            <a:pPr marL="361950" algn="just">
              <a:spcBef>
                <a:spcPts val="0"/>
              </a:spcBef>
              <a:spcAft>
                <a:spcPts val="600"/>
              </a:spcAft>
              <a:buClr>
                <a:srgbClr val="CC6600"/>
              </a:buClr>
            </a:pPr>
            <a:r>
              <a:rPr lang="ru-RU" sz="1600" dirty="0" smtClean="0">
                <a:latin typeface="Arial Narrow" pitchFamily="34" charset="0"/>
              </a:rPr>
              <a:t>принятые </a:t>
            </a:r>
            <a:r>
              <a:rPr lang="ru-RU" sz="1600" dirty="0">
                <a:latin typeface="Arial Narrow" pitchFamily="34" charset="0"/>
              </a:rPr>
              <a:t>на склад готовой продукции или заказчиком (покупателем) </a:t>
            </a:r>
            <a:endParaRPr lang="ru-RU" sz="1600" dirty="0" smtClean="0">
              <a:latin typeface="Arial Narrow" pitchFamily="34" charset="0"/>
            </a:endParaRPr>
          </a:p>
          <a:p>
            <a:pPr marL="361950" algn="just">
              <a:spcBef>
                <a:spcPts val="0"/>
              </a:spcBef>
              <a:spcAft>
                <a:spcPts val="600"/>
              </a:spcAft>
              <a:buClr>
                <a:srgbClr val="CC6600"/>
              </a:buClr>
            </a:pPr>
            <a:r>
              <a:rPr lang="ru-RU" sz="1600" dirty="0" smtClean="0">
                <a:latin typeface="Arial Narrow" pitchFamily="34" charset="0"/>
              </a:rPr>
              <a:t>и </a:t>
            </a:r>
            <a:r>
              <a:rPr lang="ru-RU" sz="1600" dirty="0">
                <a:latin typeface="Arial Narrow" pitchFamily="34" charset="0"/>
              </a:rPr>
              <a:t>снабженные сертификатом или другим документом, удостоверяющим их </a:t>
            </a:r>
            <a:r>
              <a:rPr lang="ru-RU" sz="1600" dirty="0" smtClean="0">
                <a:latin typeface="Arial Narrow" pitchFamily="34" charset="0"/>
              </a:rPr>
              <a:t>качество. </a:t>
            </a:r>
            <a:endParaRPr lang="ru-RU" sz="1600" dirty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ru-RU" sz="14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0505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02527" y="2124442"/>
            <a:ext cx="4789451" cy="2749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CC6600"/>
              </a:buClr>
            </a:pPr>
            <a:r>
              <a:rPr lang="ru-RU" sz="1600" dirty="0" smtClean="0">
                <a:latin typeface="Arial Narrow" pitchFamily="34" charset="0"/>
              </a:rPr>
              <a:t>Объем </a:t>
            </a:r>
            <a:r>
              <a:rPr lang="ru-RU" sz="1600" dirty="0">
                <a:latin typeface="Arial Narrow" pitchFamily="34" charset="0"/>
              </a:rPr>
              <a:t>промышленного производства определяется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без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стоимости внутризаводского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оборота.</a:t>
            </a:r>
            <a:endParaRPr lang="ru-RU" sz="1600" b="1" dirty="0">
              <a:solidFill>
                <a:srgbClr val="C00000"/>
              </a:solidFill>
              <a:latin typeface="Arial Narrow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CC6600"/>
              </a:buClr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Внутризаводской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оборот </a:t>
            </a:r>
            <a:r>
              <a:rPr lang="ru-RU" sz="1600" dirty="0">
                <a:latin typeface="Arial Narrow" pitchFamily="34" charset="0"/>
              </a:rPr>
              <a:t>– это стоимость той части изготовленных организацией готовых изделий и полуфабрикатов, которые в пределах </a:t>
            </a:r>
            <a:r>
              <a:rPr lang="ru-RU" sz="1600" dirty="0" smtClean="0">
                <a:latin typeface="Arial Narrow" pitchFamily="34" charset="0"/>
              </a:rPr>
              <a:t>юридического лица </a:t>
            </a:r>
            <a:r>
              <a:rPr lang="ru-RU" sz="1600" b="1" dirty="0">
                <a:latin typeface="Arial Narrow" pitchFamily="34" charset="0"/>
              </a:rPr>
              <a:t>направлены </a:t>
            </a:r>
            <a:r>
              <a:rPr lang="ru-RU" sz="1600" dirty="0">
                <a:latin typeface="Arial Narrow" pitchFamily="34" charset="0"/>
              </a:rPr>
              <a:t>на собственные промышленно-производственные нужды и стоимость которых в дальнейшем </a:t>
            </a:r>
            <a:r>
              <a:rPr lang="ru-RU" sz="1600" b="1" dirty="0">
                <a:latin typeface="Arial Narrow" pitchFamily="34" charset="0"/>
              </a:rPr>
              <a:t>учитывается в себестоимости конечной промышленной </a:t>
            </a:r>
            <a:r>
              <a:rPr lang="ru-RU" sz="1600" b="1" dirty="0" smtClean="0">
                <a:latin typeface="Arial Narrow" pitchFamily="34" charset="0"/>
              </a:rPr>
              <a:t>продукции.</a:t>
            </a:r>
            <a:endParaRPr lang="ru-RU" sz="1600" b="1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596856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внутризаводской оборот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848818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готовая продукция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5625712" y="76201"/>
            <a:ext cx="6155922" cy="817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Секции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В «Горнодобывающая 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промышленность»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, С «Обрабатывающая промышленность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/>
            </a:r>
            <a:b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D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«Снабжение электроэнергией, газом, паром, горячей водой и кондиционированным воздухом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b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E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«Водоснабжение; сбор, обработка и удаление отходов, деятельность по ликвидации загрязнений» </a:t>
            </a:r>
            <a:endParaRPr lang="ru-RU" sz="1100" b="1" dirty="0" smtClean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sz="18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с 05 по 39 </a:t>
            </a:r>
            <a:r>
              <a:rPr lang="ru-RU" sz="18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  <a:endParaRPr lang="ru-RU" sz="1800" b="1" dirty="0">
              <a:solidFill>
                <a:srgbClr val="99FFC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82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199" y="1542378"/>
            <a:ext cx="5079226" cy="370616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Моментом включения</a:t>
            </a:r>
            <a:r>
              <a:rPr lang="ru-RU" sz="1600" dirty="0">
                <a:latin typeface="Arial Narrow" pitchFamily="34" charset="0"/>
              </a:rPr>
              <a:t> произведенной продукции, выполненных работ, оказанных услуг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состав готовой </a:t>
            </a:r>
            <a:r>
              <a:rPr lang="ru-RU" sz="1600" dirty="0">
                <a:latin typeface="Arial Narrow" pitchFamily="34" charset="0"/>
              </a:rPr>
              <a:t>продукции (работ, услуг) является: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для продукции, </a:t>
            </a:r>
            <a:r>
              <a:rPr lang="ru-RU" sz="1600" u="sng" dirty="0">
                <a:latin typeface="Arial Narrow" pitchFamily="34" charset="0"/>
              </a:rPr>
              <a:t>сданной на склад готовой продукции</a:t>
            </a:r>
            <a:r>
              <a:rPr lang="ru-RU" sz="1600" dirty="0">
                <a:latin typeface="Arial Narrow" pitchFamily="34" charset="0"/>
              </a:rPr>
              <a:t>, </a:t>
            </a:r>
            <a:r>
              <a:rPr lang="ru-RU" sz="1600" dirty="0" smtClean="0">
                <a:latin typeface="Arial Narrow" pitchFamily="34" charset="0"/>
              </a:rPr>
              <a:t>–дата</a:t>
            </a:r>
            <a:r>
              <a:rPr lang="ru-RU" sz="1600" dirty="0">
                <a:latin typeface="Arial Narrow" pitchFamily="34" charset="0"/>
              </a:rPr>
              <a:t>, указанная на первичном учетном документе, подтверждающем передачу продукции на склад;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для продукции, </a:t>
            </a:r>
            <a:r>
              <a:rPr lang="ru-RU" sz="1600" u="sng" dirty="0">
                <a:latin typeface="Arial Narrow" pitchFamily="34" charset="0"/>
              </a:rPr>
              <a:t>подлежащей сдаче заказчику (покупателю) на месте</a:t>
            </a:r>
            <a:r>
              <a:rPr lang="ru-RU" sz="1600" dirty="0">
                <a:latin typeface="Arial Narrow" pitchFamily="34" charset="0"/>
              </a:rPr>
              <a:t> согласно заключенному договору, – дата подписания заказчиком (покупателем) акта приема-передачи. </a:t>
            </a:r>
            <a:r>
              <a:rPr lang="ru-RU" sz="1600" i="1" dirty="0">
                <a:latin typeface="Arial Narrow" pitchFamily="34" charset="0"/>
              </a:rPr>
              <a:t>Продукция, не оформленная актом приема-передачи, остается в составе незавершенного производства и в состав готовой продукции не включается</a:t>
            </a:r>
            <a:r>
              <a:rPr lang="ru-RU" sz="1600" dirty="0" smtClean="0">
                <a:latin typeface="Arial Narrow" pitchFamily="34" charset="0"/>
              </a:rPr>
              <a:t>;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0505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417018" y="1495792"/>
            <a:ext cx="5012982" cy="3958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для продукции, согласно техническим условиям и заключенному договору </a:t>
            </a:r>
            <a:r>
              <a:rPr lang="ru-RU" sz="1600" u="sng" dirty="0">
                <a:latin typeface="Arial Narrow" pitchFamily="34" charset="0"/>
              </a:rPr>
              <a:t>признающейся готовой только после осуществления установки (монтажа</a:t>
            </a:r>
            <a:r>
              <a:rPr lang="ru-RU" sz="1600" dirty="0">
                <a:latin typeface="Arial Narrow" pitchFamily="34" charset="0"/>
              </a:rPr>
              <a:t>), – дата подписания заказчиком акта выполненных работ по установке (монтажу);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u="sng" dirty="0">
                <a:latin typeface="Arial Narrow" pitchFamily="34" charset="0"/>
              </a:rPr>
              <a:t>при отсутствии </a:t>
            </a:r>
            <a:r>
              <a:rPr lang="ru-RU" sz="1600" dirty="0">
                <a:latin typeface="Arial Narrow" pitchFamily="34" charset="0"/>
              </a:rPr>
              <a:t>в организации </a:t>
            </a:r>
            <a:r>
              <a:rPr lang="ru-RU" sz="1600" u="sng" dirty="0">
                <a:latin typeface="Arial Narrow" pitchFamily="34" charset="0"/>
              </a:rPr>
              <a:t>склада готовой продукции </a:t>
            </a:r>
            <a:r>
              <a:rPr lang="ru-RU" sz="1600" dirty="0">
                <a:latin typeface="Arial Narrow" pitchFamily="34" charset="0"/>
              </a:rPr>
              <a:t>– дата отгрузки продукции заказчику (покупателю);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 smtClean="0">
                <a:latin typeface="Arial Narrow" pitchFamily="34" charset="0"/>
              </a:rPr>
              <a:t>для </a:t>
            </a:r>
            <a:r>
              <a:rPr lang="ru-RU" sz="1600" u="sng" dirty="0">
                <a:latin typeface="Arial Narrow" pitchFamily="34" charset="0"/>
              </a:rPr>
              <a:t>бестарного хранения муки, крупы, </a:t>
            </a:r>
            <a:r>
              <a:rPr lang="ru-RU" sz="1600" dirty="0">
                <a:latin typeface="Arial Narrow" pitchFamily="34" charset="0"/>
              </a:rPr>
              <a:t>комбикормов, доломита </a:t>
            </a:r>
            <a:r>
              <a:rPr lang="ru-RU" sz="1600" dirty="0" err="1">
                <a:latin typeface="Arial Narrow" pitchFamily="34" charset="0"/>
              </a:rPr>
              <a:t>некальцинированного</a:t>
            </a:r>
            <a:r>
              <a:rPr lang="ru-RU" sz="1600" dirty="0">
                <a:latin typeface="Arial Narrow" pitchFamily="34" charset="0"/>
              </a:rPr>
              <a:t> и тому подобного – дата оформления приемо-сдаточных и других первичных учетных документов о поступлении продукции в бункеры готовой продукции;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для </a:t>
            </a:r>
            <a:r>
              <a:rPr lang="ru-RU" sz="1600" u="sng" dirty="0">
                <a:latin typeface="Arial Narrow" pitchFamily="34" charset="0"/>
              </a:rPr>
              <a:t>выполненных работ, оказанных услуг </a:t>
            </a:r>
            <a:r>
              <a:rPr lang="ru-RU" sz="1600" dirty="0">
                <a:latin typeface="Arial Narrow" pitchFamily="34" charset="0"/>
              </a:rPr>
              <a:t>– дата подписания заказчиком акта выполненных работ (оказанных услуг).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848818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момент включения в состав готовой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5625712" y="76201"/>
            <a:ext cx="6155922" cy="817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Секции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В «Горнодобывающая 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промышленность»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, С «Обрабатывающая промышленность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/>
            </a:r>
            <a:b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D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«Снабжение электроэнергией, газом, паром, горячей водой и кондиционированным воздухом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b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E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«Водоснабжение; сбор, обработка и удаление отходов, деятельность по ликвидации загрязнений» </a:t>
            </a:r>
            <a:endParaRPr lang="ru-RU" sz="1100" b="1" dirty="0" smtClean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sz="18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с 05 по 39 </a:t>
            </a:r>
            <a:r>
              <a:rPr lang="ru-RU" sz="18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  <a:endParaRPr lang="ru-RU" sz="1800" b="1" dirty="0">
              <a:solidFill>
                <a:srgbClr val="99FFC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1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63" y="3896346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639041" y="1321096"/>
            <a:ext cx="4851231" cy="42796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57839" y="1713820"/>
            <a:ext cx="6192129" cy="364840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В ч.4 п.30 </a:t>
            </a:r>
            <a:r>
              <a:rPr lang="ru-RU" sz="1600" dirty="0" smtClean="0">
                <a:latin typeface="Arial Narrow" pitchFamily="34" charset="0"/>
              </a:rPr>
              <a:t>включены разъяснения о включении продукции (работ, услуг) </a:t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в состав готовой </a:t>
            </a:r>
            <a:r>
              <a:rPr lang="ru-RU" sz="1600" dirty="0">
                <a:latin typeface="Arial Narrow" pitchFamily="34" charset="0"/>
              </a:rPr>
              <a:t>для организации с двухсменным </a:t>
            </a:r>
            <a:r>
              <a:rPr lang="ru-RU" sz="1600" dirty="0" smtClean="0">
                <a:latin typeface="Arial Narrow" pitchFamily="34" charset="0"/>
              </a:rPr>
              <a:t>(трехсменным) режимом работы.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latin typeface="Arial Narrow" pitchFamily="34" charset="0"/>
              </a:rPr>
              <a:t>Для </a:t>
            </a:r>
            <a:r>
              <a:rPr lang="ru-RU" sz="1600" dirty="0">
                <a:latin typeface="Arial Narrow" pitchFamily="34" charset="0"/>
              </a:rPr>
              <a:t>организации с двухсменным режимом работы, при котором вторая смена заканчивается после 24 часов, а также при трехсменном режиме работы организации, когда по графику первой сменой считается утренняя смена, может быть установлен порядок, </a:t>
            </a:r>
            <a:endParaRPr lang="ru-RU" sz="16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latin typeface="Arial Narrow" pitchFamily="34" charset="0"/>
              </a:rPr>
              <a:t>при </a:t>
            </a:r>
            <a:r>
              <a:rPr lang="ru-RU" sz="1600" dirty="0">
                <a:latin typeface="Arial Narrow" pitchFamily="34" charset="0"/>
              </a:rPr>
              <a:t>котором произведенная продукция (работы, услуги) отражается в составе готовой продукции (работ, услуг) за отчетный период, </a:t>
            </a:r>
            <a:endParaRPr lang="ru-RU" sz="16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latin typeface="Arial Narrow" pitchFamily="34" charset="0"/>
              </a:rPr>
              <a:t>если </a:t>
            </a:r>
            <a:r>
              <a:rPr lang="ru-RU" sz="1600" dirty="0">
                <a:latin typeface="Arial Narrow" pitchFamily="34" charset="0"/>
              </a:rPr>
              <a:t>она изготовлена (выполнена, оказана), принята в установленном порядке и сдана на склад готовой продукции, заказчику (покупателю) или отгружена и оформлена соответствующими документами </a:t>
            </a:r>
            <a:r>
              <a:rPr lang="ru-RU" sz="1600" b="1" dirty="0">
                <a:latin typeface="Arial Narrow" pitchFamily="34" charset="0"/>
              </a:rPr>
              <a:t>до 8 часов утра первого числа следующего за отчетным периодом месяца</a:t>
            </a:r>
            <a:r>
              <a:rPr lang="ru-RU" sz="1600" dirty="0">
                <a:latin typeface="Arial Narrow" pitchFamily="34" charset="0"/>
              </a:rPr>
              <a:t>.</a:t>
            </a:r>
          </a:p>
          <a:p>
            <a:pPr marL="714375" algn="just">
              <a:lnSpc>
                <a:spcPts val="1700"/>
              </a:lnSpc>
              <a:spcBef>
                <a:spcPts val="0"/>
              </a:spcBef>
              <a:spcAft>
                <a:spcPts val="1200"/>
              </a:spcAft>
            </a:pPr>
            <a:endParaRPr lang="ru-RU" sz="16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2957839" y="5669156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Момент включения в состав готовой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5625712" y="76201"/>
            <a:ext cx="6155922" cy="817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Секции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В «Горнодобывающая 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промышленность»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, С «Обрабатывающая промышленность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/>
            </a:r>
            <a:b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D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«Снабжение электроэнергией, газом, паром, горячей водой и кондиционированным воздухом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b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E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«Водоснабжение; сбор, обработка и удаление отходов, деятельность по ликвидации загрязнений» </a:t>
            </a:r>
            <a:endParaRPr lang="ru-RU" sz="1100" b="1" dirty="0" smtClean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sz="18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с 05 по 39 </a:t>
            </a:r>
            <a:r>
              <a:rPr lang="ru-RU" sz="18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  <a:endParaRPr lang="ru-RU" sz="1800" b="1" dirty="0">
              <a:solidFill>
                <a:srgbClr val="99FFC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4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47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27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00" y="1427835"/>
            <a:ext cx="5079226" cy="381091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CC6600"/>
              </a:buClr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В объем промышленного производства включается стоимость</a:t>
            </a:r>
            <a:r>
              <a:rPr lang="ru-RU" sz="1400" dirty="0">
                <a:latin typeface="Arial Narrow" pitchFamily="34" charset="0"/>
              </a:rPr>
              <a:t>: 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>
                <a:latin typeface="Arial Narrow" pitchFamily="34" charset="0"/>
              </a:rPr>
              <a:t>готовых изделий, произведенных всеми структурными подразделениями организации</a:t>
            </a:r>
            <a:r>
              <a:rPr lang="ru-RU" sz="1400" dirty="0" smtClean="0">
                <a:latin typeface="Arial Narrow" pitchFamily="34" charset="0"/>
              </a:rPr>
              <a:t>,:</a:t>
            </a:r>
            <a:endParaRPr lang="en-US" sz="1400" dirty="0">
              <a:latin typeface="Arial Narrow" pitchFamily="34" charset="0"/>
            </a:endParaRPr>
          </a:p>
          <a:p>
            <a:pPr marL="809625" algn="just">
              <a:spcBef>
                <a:spcPts val="0"/>
              </a:spcBef>
              <a:spcAft>
                <a:spcPts val="600"/>
              </a:spcAft>
              <a:tabLst>
                <a:tab pos="895350" algn="l"/>
              </a:tabLst>
            </a:pPr>
            <a:r>
              <a:rPr lang="ru-RU" sz="1400" dirty="0" smtClean="0">
                <a:latin typeface="Arial Narrow" pitchFamily="34" charset="0"/>
              </a:rPr>
              <a:t>-	</a:t>
            </a:r>
            <a:r>
              <a:rPr lang="ru-RU" sz="1400" b="1" dirty="0" smtClean="0">
                <a:latin typeface="Arial Narrow" pitchFamily="34" charset="0"/>
              </a:rPr>
              <a:t>предназначенных </a:t>
            </a:r>
            <a:r>
              <a:rPr lang="ru-RU" sz="1400" b="1" dirty="0">
                <a:latin typeface="Arial Narrow" pitchFamily="34" charset="0"/>
              </a:rPr>
              <a:t>для реализации </a:t>
            </a:r>
            <a:r>
              <a:rPr lang="ru-RU" sz="1400" dirty="0">
                <a:latin typeface="Arial Narrow" pitchFamily="34" charset="0"/>
              </a:rPr>
              <a:t>другим юридическим </a:t>
            </a:r>
            <a:r>
              <a:rPr lang="ru-RU" sz="1400" dirty="0" smtClean="0">
                <a:latin typeface="Arial Narrow" pitchFamily="34" charset="0"/>
              </a:rPr>
              <a:t>	или </a:t>
            </a:r>
            <a:r>
              <a:rPr lang="ru-RU" sz="1400" dirty="0">
                <a:latin typeface="Arial Narrow" pitchFamily="34" charset="0"/>
              </a:rPr>
              <a:t>физическим лицам, </a:t>
            </a:r>
            <a:endParaRPr lang="en-US" sz="1400" dirty="0">
              <a:latin typeface="Arial Narrow" pitchFamily="34" charset="0"/>
            </a:endParaRPr>
          </a:p>
          <a:p>
            <a:pPr marL="895350" indent="-85725" algn="just">
              <a:spcBef>
                <a:spcPts val="0"/>
              </a:spcBef>
              <a:spcAft>
                <a:spcPts val="600"/>
              </a:spcAft>
              <a:tabLst>
                <a:tab pos="895350" algn="l"/>
              </a:tabLst>
            </a:pPr>
            <a:r>
              <a:rPr lang="ru-RU" sz="1400" dirty="0" smtClean="0">
                <a:latin typeface="Arial Narrow" pitchFamily="34" charset="0"/>
              </a:rPr>
              <a:t>-	в </a:t>
            </a:r>
            <a:r>
              <a:rPr lang="ru-RU" sz="1400" dirty="0">
                <a:latin typeface="Arial Narrow" pitchFamily="34" charset="0"/>
              </a:rPr>
              <a:t>пределах юридического лица </a:t>
            </a:r>
            <a:r>
              <a:rPr lang="ru-RU" sz="1400" b="1" dirty="0">
                <a:latin typeface="Arial Narrow" pitchFamily="34" charset="0"/>
              </a:rPr>
              <a:t>переданных для </a:t>
            </a:r>
            <a:r>
              <a:rPr lang="ru-RU" sz="1400" b="1" dirty="0" smtClean="0">
                <a:latin typeface="Arial Narrow" pitchFamily="34" charset="0"/>
              </a:rPr>
              <a:t>	дальнейшего </a:t>
            </a:r>
            <a:r>
              <a:rPr lang="ru-RU" sz="1400" b="1" dirty="0">
                <a:latin typeface="Arial Narrow" pitchFamily="34" charset="0"/>
              </a:rPr>
              <a:t>использования при осуществлении видов </a:t>
            </a:r>
            <a:r>
              <a:rPr lang="ru-RU" sz="1400" b="1" dirty="0" smtClean="0">
                <a:latin typeface="Arial Narrow" pitchFamily="34" charset="0"/>
              </a:rPr>
              <a:t>	экономической </a:t>
            </a:r>
            <a:r>
              <a:rPr lang="ru-RU" sz="1400" b="1" dirty="0">
                <a:latin typeface="Arial Narrow" pitchFamily="34" charset="0"/>
              </a:rPr>
              <a:t>деятельности, </a:t>
            </a:r>
            <a:r>
              <a:rPr lang="ru-RU" sz="1400" b="1" dirty="0" smtClean="0">
                <a:latin typeface="Arial Narrow" pitchFamily="34" charset="0"/>
              </a:rPr>
              <a:t>не </a:t>
            </a:r>
            <a:r>
              <a:rPr lang="ru-RU" sz="1400" b="1" dirty="0">
                <a:latin typeface="Arial Narrow" pitchFamily="34" charset="0"/>
              </a:rPr>
              <a:t>включенных в разделы с </a:t>
            </a:r>
            <a:r>
              <a:rPr lang="ru-RU" sz="1400" b="1" dirty="0" smtClean="0">
                <a:latin typeface="Arial Narrow" pitchFamily="34" charset="0"/>
              </a:rPr>
              <a:t>	05 </a:t>
            </a:r>
            <a:r>
              <a:rPr lang="ru-RU" sz="1400" b="1" dirty="0">
                <a:latin typeface="Arial Narrow" pitchFamily="34" charset="0"/>
              </a:rPr>
              <a:t>по 39</a:t>
            </a:r>
            <a:r>
              <a:rPr lang="ru-RU" sz="1400" dirty="0">
                <a:latin typeface="Arial Narrow" pitchFamily="34" charset="0"/>
              </a:rPr>
              <a:t> ОКЭД,  </a:t>
            </a:r>
          </a:p>
          <a:p>
            <a:pPr marL="809625" algn="just">
              <a:spcBef>
                <a:spcPts val="0"/>
              </a:spcBef>
              <a:spcAft>
                <a:spcPts val="600"/>
              </a:spcAft>
              <a:tabLst>
                <a:tab pos="895350" algn="l"/>
              </a:tabLst>
            </a:pPr>
            <a:r>
              <a:rPr lang="ru-RU" sz="1400" dirty="0" smtClean="0">
                <a:latin typeface="Arial Narrow" pitchFamily="34" charset="0"/>
              </a:rPr>
              <a:t>-	в </a:t>
            </a:r>
            <a:r>
              <a:rPr lang="ru-RU" sz="1400" dirty="0">
                <a:latin typeface="Arial Narrow" pitchFamily="34" charset="0"/>
              </a:rPr>
              <a:t>пределах юридического лица </a:t>
            </a:r>
            <a:r>
              <a:rPr lang="ru-RU" sz="1400" b="1" dirty="0">
                <a:latin typeface="Arial Narrow" pitchFamily="34" charset="0"/>
              </a:rPr>
              <a:t>выданных</a:t>
            </a:r>
            <a:r>
              <a:rPr lang="ru-RU" sz="1400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400" dirty="0">
                <a:latin typeface="Arial Narrow" pitchFamily="34" charset="0"/>
              </a:rPr>
              <a:t>своим </a:t>
            </a:r>
            <a:r>
              <a:rPr lang="ru-RU" sz="1400" dirty="0" smtClean="0">
                <a:latin typeface="Arial Narrow" pitchFamily="34" charset="0"/>
              </a:rPr>
              <a:t>	работникам </a:t>
            </a:r>
            <a:r>
              <a:rPr lang="ru-RU" sz="1400" b="1" dirty="0">
                <a:latin typeface="Arial Narrow" pitchFamily="34" charset="0"/>
              </a:rPr>
              <a:t>в счет оплаты труда</a:t>
            </a:r>
            <a:r>
              <a:rPr lang="ru-RU" sz="1400" dirty="0">
                <a:latin typeface="Arial Narrow" pitchFamily="34" charset="0"/>
              </a:rPr>
              <a:t>, </a:t>
            </a:r>
            <a:endParaRPr lang="en-US" sz="1400" dirty="0">
              <a:latin typeface="Arial Narrow" pitchFamily="34" charset="0"/>
            </a:endParaRPr>
          </a:p>
          <a:p>
            <a:pPr marL="809625" algn="just">
              <a:spcBef>
                <a:spcPts val="0"/>
              </a:spcBef>
              <a:spcAft>
                <a:spcPts val="600"/>
              </a:spcAft>
              <a:tabLst>
                <a:tab pos="895350" algn="l"/>
              </a:tabLst>
            </a:pPr>
            <a:r>
              <a:rPr lang="ru-RU" sz="1400" dirty="0" smtClean="0">
                <a:latin typeface="Arial Narrow" pitchFamily="34" charset="0"/>
              </a:rPr>
              <a:t>-	в </a:t>
            </a:r>
            <a:r>
              <a:rPr lang="ru-RU" sz="1400" dirty="0">
                <a:latin typeface="Arial Narrow" pitchFamily="34" charset="0"/>
              </a:rPr>
              <a:t>пределах юридического лица </a:t>
            </a:r>
            <a:r>
              <a:rPr lang="ru-RU" sz="1400" b="1" dirty="0">
                <a:latin typeface="Arial Narrow" pitchFamily="34" charset="0"/>
              </a:rPr>
              <a:t>зачисленных в состав </a:t>
            </a:r>
            <a:r>
              <a:rPr lang="ru-RU" sz="1400" b="1" dirty="0" smtClean="0">
                <a:latin typeface="Arial Narrow" pitchFamily="34" charset="0"/>
              </a:rPr>
              <a:t>	собственных </a:t>
            </a:r>
            <a:r>
              <a:rPr lang="ru-RU" sz="1400" b="1" dirty="0">
                <a:latin typeface="Arial Narrow" pitchFamily="34" charset="0"/>
              </a:rPr>
              <a:t>основных средств, 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>
                <a:latin typeface="Arial Narrow" pitchFamily="34" charset="0"/>
              </a:rPr>
              <a:t>полуфабрикатов собственного производства и продукции вспомогательных производств (ремонтных цехов и участков и тому подобного), </a:t>
            </a:r>
            <a:r>
              <a:rPr lang="ru-RU" sz="1400" b="1" dirty="0">
                <a:latin typeface="Arial Narrow" pitchFamily="34" charset="0"/>
              </a:rPr>
              <a:t>реализованных </a:t>
            </a:r>
            <a:r>
              <a:rPr lang="ru-RU" sz="1400" dirty="0">
                <a:latin typeface="Arial Narrow" pitchFamily="34" charset="0"/>
              </a:rPr>
              <a:t>другим юридическим или физическим лицам; 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0505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417018" y="1495792"/>
            <a:ext cx="5012982" cy="3958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>
                <a:latin typeface="Arial Narrow" pitchFamily="34" charset="0"/>
              </a:rPr>
              <a:t>электрической и тепловой энергии (пара и горячей воды),: </a:t>
            </a:r>
          </a:p>
          <a:p>
            <a:pPr marL="809625" algn="just">
              <a:spcBef>
                <a:spcPts val="0"/>
              </a:spcBef>
              <a:spcAft>
                <a:spcPts val="600"/>
              </a:spcAft>
              <a:tabLst>
                <a:tab pos="895350" algn="l"/>
              </a:tabLst>
            </a:pPr>
            <a:r>
              <a:rPr lang="ru-RU" sz="1400" dirty="0" smtClean="0">
                <a:latin typeface="Arial Narrow" pitchFamily="34" charset="0"/>
              </a:rPr>
              <a:t>-	</a:t>
            </a:r>
            <a:r>
              <a:rPr lang="ru-RU" sz="1400" b="1" dirty="0" smtClean="0">
                <a:latin typeface="Arial Narrow" pitchFamily="34" charset="0"/>
              </a:rPr>
              <a:t>отпущенной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>
                <a:latin typeface="Arial Narrow" pitchFamily="34" charset="0"/>
              </a:rPr>
              <a:t>другим юридическим или физическим </a:t>
            </a:r>
            <a:r>
              <a:rPr lang="ru-RU" sz="1400" dirty="0" smtClean="0">
                <a:latin typeface="Arial Narrow" pitchFamily="34" charset="0"/>
              </a:rPr>
              <a:t>	лицам</a:t>
            </a:r>
            <a:r>
              <a:rPr lang="ru-RU" sz="1400" dirty="0">
                <a:latin typeface="Arial Narrow" pitchFamily="34" charset="0"/>
              </a:rPr>
              <a:t>,</a:t>
            </a:r>
          </a:p>
          <a:p>
            <a:pPr marL="895350" indent="-85725" algn="just">
              <a:spcBef>
                <a:spcPts val="0"/>
              </a:spcBef>
              <a:spcAft>
                <a:spcPts val="600"/>
              </a:spcAft>
              <a:tabLst>
                <a:tab pos="895350" algn="l"/>
              </a:tabLst>
            </a:pPr>
            <a:r>
              <a:rPr lang="ru-RU" sz="1400" dirty="0" smtClean="0">
                <a:latin typeface="Arial Narrow" pitchFamily="34" charset="0"/>
              </a:rPr>
              <a:t>-	в </a:t>
            </a:r>
            <a:r>
              <a:rPr lang="ru-RU" sz="1400" dirty="0">
                <a:latin typeface="Arial Narrow" pitchFamily="34" charset="0"/>
              </a:rPr>
              <a:t>пределах юридического лица </a:t>
            </a:r>
            <a:r>
              <a:rPr lang="ru-RU" sz="1400" b="1" dirty="0">
                <a:latin typeface="Arial Narrow" pitchFamily="34" charset="0"/>
              </a:rPr>
              <a:t>отпущенной для </a:t>
            </a:r>
            <a:r>
              <a:rPr lang="ru-RU" sz="1400" b="1" dirty="0" smtClean="0">
                <a:latin typeface="Arial Narrow" pitchFamily="34" charset="0"/>
              </a:rPr>
              <a:t> 	дальнейшего </a:t>
            </a:r>
            <a:r>
              <a:rPr lang="ru-RU" sz="1400" b="1" dirty="0">
                <a:latin typeface="Arial Narrow" pitchFamily="34" charset="0"/>
              </a:rPr>
              <a:t>использования при осуществлении видов </a:t>
            </a:r>
            <a:r>
              <a:rPr lang="ru-RU" sz="1400" b="1" dirty="0" smtClean="0">
                <a:latin typeface="Arial Narrow" pitchFamily="34" charset="0"/>
              </a:rPr>
              <a:t>	экономической </a:t>
            </a:r>
            <a:r>
              <a:rPr lang="ru-RU" sz="1400" b="1" dirty="0">
                <a:latin typeface="Arial Narrow" pitchFamily="34" charset="0"/>
              </a:rPr>
              <a:t>деятельности, </a:t>
            </a:r>
            <a:r>
              <a:rPr lang="ru-RU" sz="1400" b="1" dirty="0" smtClean="0">
                <a:latin typeface="Arial Narrow" pitchFamily="34" charset="0"/>
              </a:rPr>
              <a:t>не </a:t>
            </a:r>
            <a:r>
              <a:rPr lang="ru-RU" sz="1400" b="1" dirty="0">
                <a:latin typeface="Arial Narrow" pitchFamily="34" charset="0"/>
              </a:rPr>
              <a:t>включенных в разделы </a:t>
            </a:r>
            <a:r>
              <a:rPr lang="ru-RU" sz="1400" b="1" dirty="0" smtClean="0">
                <a:latin typeface="Arial Narrow" pitchFamily="34" charset="0"/>
              </a:rPr>
              <a:t>	с </a:t>
            </a:r>
            <a:r>
              <a:rPr lang="ru-RU" sz="1400" b="1" dirty="0">
                <a:latin typeface="Arial Narrow" pitchFamily="34" charset="0"/>
              </a:rPr>
              <a:t>05 по 39 </a:t>
            </a:r>
            <a:r>
              <a:rPr lang="ru-RU" sz="1400" dirty="0">
                <a:latin typeface="Arial Narrow" pitchFamily="34" charset="0"/>
              </a:rPr>
              <a:t>ОКЭД, 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  <a:tabLst>
                <a:tab pos="984250" algn="l"/>
              </a:tabLst>
            </a:pPr>
            <a:r>
              <a:rPr lang="ru-RU" sz="1400" dirty="0">
                <a:latin typeface="Arial Narrow" pitchFamily="34" charset="0"/>
              </a:rPr>
              <a:t>выполненных работ, оказанных услуг другим юридическим или физическим лицам;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>
                <a:latin typeface="Arial Narrow" pitchFamily="34" charset="0"/>
              </a:rPr>
              <a:t>тары, произведенной для отгрузки другим юридическим или физическим лицам (</a:t>
            </a:r>
            <a:r>
              <a:rPr lang="ru-RU" sz="1400" i="1" dirty="0">
                <a:latin typeface="Arial Narrow" pitchFamily="34" charset="0"/>
              </a:rPr>
              <a:t>подробнее о включении стоимости тары в объем промышленного производства - в абзаце 6 </a:t>
            </a:r>
            <a:r>
              <a:rPr lang="ru-RU" sz="1400" i="1" dirty="0" smtClean="0">
                <a:latin typeface="Arial Narrow" pitchFamily="34" charset="0"/>
              </a:rPr>
              <a:t>ч.7 </a:t>
            </a:r>
            <a:r>
              <a:rPr lang="ru-RU" sz="1400" i="1" dirty="0">
                <a:latin typeface="Arial Narrow" pitchFamily="34" charset="0"/>
              </a:rPr>
              <a:t>п.30</a:t>
            </a:r>
            <a:r>
              <a:rPr lang="ru-RU" sz="1400" dirty="0">
                <a:latin typeface="Arial Narrow" pitchFamily="34" charset="0"/>
              </a:rPr>
              <a:t>);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>
                <a:latin typeface="Arial Narrow" pitchFamily="34" charset="0"/>
              </a:rPr>
              <a:t>работ по ремонту тары заказчика с включением стоимости израсходованных на ремонт материалов организации. </a:t>
            </a:r>
            <a:r>
              <a:rPr lang="ru-RU" sz="1400" dirty="0" smtClean="0">
                <a:latin typeface="Arial Narrow" pitchFamily="34" charset="0"/>
              </a:rPr>
              <a:t/>
            </a:r>
            <a:br>
              <a:rPr lang="ru-RU" sz="1400" dirty="0" smtClean="0">
                <a:latin typeface="Arial Narrow" pitchFamily="34" charset="0"/>
              </a:rPr>
            </a:br>
            <a:r>
              <a:rPr lang="ru-RU" sz="1400" i="1" dirty="0" smtClean="0">
                <a:solidFill>
                  <a:srgbClr val="C00000"/>
                </a:solidFill>
                <a:latin typeface="Arial Narrow" pitchFamily="34" charset="0"/>
              </a:rPr>
              <a:t>Стоимость </a:t>
            </a:r>
            <a:r>
              <a:rPr lang="ru-RU" sz="1400" i="1" dirty="0">
                <a:solidFill>
                  <a:srgbClr val="C00000"/>
                </a:solidFill>
                <a:latin typeface="Arial Narrow" pitchFamily="34" charset="0"/>
              </a:rPr>
              <a:t>ремонтируемой тары, а также материалов заказчика, израсходованных на ремонт тары, в объем промышленного производства не включается.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848818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включается в объем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5625712" y="76201"/>
            <a:ext cx="6155922" cy="817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Секции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В «Горнодобывающая 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промышленность»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, С «Обрабатывающая промышленность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/>
            </a:r>
            <a:b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D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«Снабжение электроэнергией, газом, паром, горячей водой и кондиционированным воздухом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b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E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«Водоснабжение; сбор, обработка и удаление отходов, деятельность по ликвидации загрязнений» </a:t>
            </a:r>
            <a:endParaRPr lang="ru-RU" sz="1100" b="1" dirty="0" smtClean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sz="18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с 05 по 39 </a:t>
            </a:r>
            <a:r>
              <a:rPr lang="ru-RU" sz="18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  <a:endParaRPr lang="ru-RU" sz="1800" b="1" dirty="0">
              <a:solidFill>
                <a:srgbClr val="99FFC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00" y="1815437"/>
            <a:ext cx="5079226" cy="315781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CC6600"/>
              </a:buClr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В объем промышленного производства </a:t>
            </a: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не включается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стоимость</a:t>
            </a:r>
            <a:r>
              <a:rPr lang="ru-RU" sz="1400" dirty="0">
                <a:latin typeface="Arial Narrow" pitchFamily="34" charset="0"/>
              </a:rPr>
              <a:t>: 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>
                <a:latin typeface="Arial Narrow" pitchFamily="34" charset="0"/>
              </a:rPr>
              <a:t>стоимость продукции и полуфабрикатов собственного производства, </a:t>
            </a:r>
            <a:r>
              <a:rPr lang="ru-RU" sz="1400" b="1" dirty="0">
                <a:latin typeface="Arial Narrow" pitchFamily="34" charset="0"/>
              </a:rPr>
              <a:t>не соответствующих требованиям стандартов</a:t>
            </a:r>
            <a:r>
              <a:rPr lang="ru-RU" sz="1400" dirty="0">
                <a:latin typeface="Arial Narrow" pitchFamily="34" charset="0"/>
              </a:rPr>
              <a:t>, технических условий или иных технических нормативных правовых актов, предусмотренным договором, даже если они реализованы другим юридическим или физическим лицам;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>
                <a:latin typeface="Arial Narrow" pitchFamily="34" charset="0"/>
              </a:rPr>
              <a:t>стоимость </a:t>
            </a:r>
            <a:r>
              <a:rPr lang="ru-RU" sz="1400" b="1" dirty="0">
                <a:latin typeface="Arial Narrow" pitchFamily="34" charset="0"/>
              </a:rPr>
              <a:t>товарно-материальных ценностей, приобретенных в качестве товаров для реализации </a:t>
            </a:r>
            <a:r>
              <a:rPr lang="ru-RU" sz="1400" dirty="0">
                <a:latin typeface="Arial Narrow" pitchFamily="34" charset="0"/>
              </a:rPr>
              <a:t>(их приобретение учитывается на счете бухгалтерского учета 41 «Товары»), а также стоимость </a:t>
            </a:r>
            <a:r>
              <a:rPr lang="ru-RU" sz="1400" b="1" dirty="0">
                <a:latin typeface="Arial Narrow" pitchFamily="34" charset="0"/>
              </a:rPr>
              <a:t>проданных излишков сырья и материалов</a:t>
            </a:r>
            <a:r>
              <a:rPr lang="ru-RU" sz="1400" dirty="0">
                <a:latin typeface="Arial Narrow" pitchFamily="34" charset="0"/>
              </a:rPr>
              <a:t>, приобретение которых учитывалось на счетах бухгалтерского учета производственных запасов;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0505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408417" y="1802161"/>
            <a:ext cx="5012982" cy="3375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>
                <a:latin typeface="Arial Narrow" pitchFamily="34" charset="0"/>
              </a:rPr>
              <a:t>стоимость продукции собственного производства, </a:t>
            </a:r>
            <a:r>
              <a:rPr lang="ru-RU" sz="1400" b="1" dirty="0">
                <a:latin typeface="Arial Narrow" pitchFamily="34" charset="0"/>
              </a:rPr>
              <a:t>подлежащей лабораторному анализу или выборочным испытаниям</a:t>
            </a:r>
            <a:r>
              <a:rPr lang="ru-RU" sz="1400" dirty="0">
                <a:latin typeface="Arial Narrow" pitchFamily="34" charset="0"/>
              </a:rPr>
              <a:t>, </a:t>
            </a:r>
            <a:r>
              <a:rPr lang="ru-RU" sz="1400" b="1" dirty="0">
                <a:latin typeface="Arial Narrow" pitchFamily="34" charset="0"/>
              </a:rPr>
              <a:t>в тех случаях,</a:t>
            </a:r>
            <a:r>
              <a:rPr lang="ru-RU" sz="1400" dirty="0">
                <a:latin typeface="Arial Narrow" pitchFamily="34" charset="0"/>
              </a:rPr>
              <a:t> когда согласно требованиям стандартов или технических условий испытания проходит </a:t>
            </a:r>
            <a:r>
              <a:rPr lang="ru-RU" sz="1400" b="1" dirty="0">
                <a:latin typeface="Arial Narrow" pitchFamily="34" charset="0"/>
              </a:rPr>
              <a:t>не вся продукция, </a:t>
            </a:r>
            <a:r>
              <a:rPr lang="ru-RU" sz="1400" b="1" dirty="0" smtClean="0">
                <a:latin typeface="Arial Narrow" pitchFamily="34" charset="0"/>
              </a:rPr>
              <a:t/>
            </a:r>
            <a:br>
              <a:rPr lang="ru-RU" sz="1400" b="1" dirty="0" smtClean="0">
                <a:latin typeface="Arial Narrow" pitchFamily="34" charset="0"/>
              </a:rPr>
            </a:br>
            <a:r>
              <a:rPr lang="ru-RU" sz="1400" b="1" dirty="0" smtClean="0">
                <a:latin typeface="Arial Narrow" pitchFamily="34" charset="0"/>
              </a:rPr>
              <a:t>а </a:t>
            </a:r>
            <a:r>
              <a:rPr lang="ru-RU" sz="1400" b="1" dirty="0">
                <a:latin typeface="Arial Narrow" pitchFamily="34" charset="0"/>
              </a:rPr>
              <a:t>только ее часть.</a:t>
            </a:r>
            <a:r>
              <a:rPr lang="ru-RU" sz="1400" dirty="0">
                <a:latin typeface="Arial Narrow" pitchFamily="34" charset="0"/>
              </a:rPr>
              <a:t> Если после проведения лабораторного анализа или испытаний продукция предназначается для реализации, то она подлежит включению в объем промышленного производства в том отчетном периоде, когда закончен лабораторный анализ или испытания при соблюдении остальных требований готовности продукции;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>
                <a:latin typeface="Arial Narrow" pitchFamily="34" charset="0"/>
              </a:rPr>
              <a:t>стоимость изделий, </a:t>
            </a:r>
            <a:r>
              <a:rPr lang="ru-RU" sz="1400" b="1" dirty="0">
                <a:latin typeface="Arial Narrow" pitchFamily="34" charset="0"/>
              </a:rPr>
              <a:t>приобретаемых для комплектации </a:t>
            </a:r>
            <a:r>
              <a:rPr lang="ru-RU" sz="1400" dirty="0">
                <a:latin typeface="Arial Narrow" pitchFamily="34" charset="0"/>
              </a:rPr>
              <a:t>выпускаемой продукции, не требующих затрат по их обработке или сборке и </a:t>
            </a:r>
            <a:r>
              <a:rPr lang="ru-RU" sz="1400" b="1" dirty="0">
                <a:latin typeface="Arial Narrow" pitchFamily="34" charset="0"/>
              </a:rPr>
              <a:t>стоимость которых не учитывается в себестоимости </a:t>
            </a:r>
            <a:r>
              <a:rPr lang="ru-RU" sz="1400" dirty="0">
                <a:latin typeface="Arial Narrow" pitchFamily="34" charset="0"/>
              </a:rPr>
              <a:t>конечной промышленной продукции, </a:t>
            </a:r>
            <a:r>
              <a:rPr lang="ru-RU" sz="1400" b="1" dirty="0">
                <a:latin typeface="Arial Narrow" pitchFamily="34" charset="0"/>
              </a:rPr>
              <a:t>а подлежит возмещению покупателями отдельно. 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848818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 включается в объем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5625712" y="76201"/>
            <a:ext cx="6155922" cy="817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Секции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В «Горнодобывающая 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промышленность»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, С «Обрабатывающая промышленность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/>
            </a:r>
            <a:b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D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«Снабжение электроэнергией, газом, паром, горячей водой и кондиционированным воздухом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b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E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«Водоснабжение; сбор, обработка и удаление отходов, деятельность по ликвидации загрязнений» </a:t>
            </a:r>
            <a:endParaRPr lang="ru-RU" sz="1100" b="1" dirty="0" smtClean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sz="18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с 05 по 39 </a:t>
            </a:r>
            <a:r>
              <a:rPr lang="ru-RU" sz="18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  <a:endParaRPr lang="ru-RU" sz="1800" b="1" dirty="0">
              <a:solidFill>
                <a:srgbClr val="99FFC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1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4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63" y="3896346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29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639041" y="1321096"/>
            <a:ext cx="4851231" cy="42796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57839" y="1713820"/>
            <a:ext cx="6192129" cy="364840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Стоимостная оценка объема промышленного производства осуществляется в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фактических отпускных ценах (ценах отгрузки), сформированных на условиях франко-станция отправления.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Если на продукцию применяются только цены, сформированные на условиях франко-станция назначения, то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стоимость транспортировки продукции от станции отправления до станции назначения исключается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из объема промышленного производства, </a:t>
            </a:r>
            <a:r>
              <a:rPr lang="ru-RU" sz="1600" dirty="0">
                <a:solidFill>
                  <a:srgbClr val="C00000"/>
                </a:solidFill>
                <a:latin typeface="Arial Narrow" pitchFamily="34" charset="0"/>
              </a:rPr>
              <a:t>кроме случаев, когда доставка осуществляется собственными силами организации и при этом стоимость доставки не формируется индивидуально под каждый договор и не выделена в договоре отдельно.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Если на продукцию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применяются только цены, сформированные на условиях франко-склад изготовителя, </a:t>
            </a:r>
            <a:r>
              <a:rPr lang="ru-RU" sz="1600" dirty="0">
                <a:latin typeface="Arial Narrow" pitchFamily="34" charset="0"/>
              </a:rPr>
              <a:t>то объем промышленного производства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отражается по этим ценам.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2957839" y="5669156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стоимостная оценка объема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625712" y="76201"/>
            <a:ext cx="6155922" cy="817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Секции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В «Горнодобывающая 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промышленность»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, С «Обрабатывающая промышленность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/>
            </a:r>
            <a:b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D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«Снабжение электроэнергией, газом, паром, горячей водой и кондиционированным воздухом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b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E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«Водоснабжение; сбор, обработка и удаление отходов, деятельность по ликвидации загрязнений» </a:t>
            </a:r>
            <a:endParaRPr lang="ru-RU" sz="1100" b="1" dirty="0" smtClean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sz="18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с 05 по 39 </a:t>
            </a:r>
            <a:r>
              <a:rPr lang="ru-RU" sz="18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  <a:endParaRPr lang="ru-RU" sz="1800" b="1" dirty="0">
              <a:solidFill>
                <a:srgbClr val="99FFC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0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482908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Круг респондентов изменен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</a:t>
            </a:r>
            <a:fld id="{68C3057A-BA4D-45AA-90F2-64A70DA8D4D3}" type="slidenum">
              <a:rPr lang="ru-RU" sz="1800" b="1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fld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5528" y="2086152"/>
            <a:ext cx="1195284" cy="103041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20893" y="1267002"/>
            <a:ext cx="4851231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894" y="1658412"/>
            <a:ext cx="4965011" cy="3561119"/>
          </a:xfrm>
        </p:spPr>
        <p:txBody>
          <a:bodyPr>
            <a:noAutofit/>
          </a:bodyPr>
          <a:lstStyle/>
          <a:p>
            <a:pPr marL="215900" indent="-215900" algn="l">
              <a:lnSpc>
                <a:spcPct val="100000"/>
              </a:lnSpc>
              <a:spcBef>
                <a:spcPts val="600"/>
              </a:spcBef>
            </a:pPr>
            <a:r>
              <a:rPr lang="en-US" sz="1400" b="1" dirty="0">
                <a:latin typeface="Arial Narrow" pitchFamily="34" charset="0"/>
              </a:rPr>
              <a:t>1. </a:t>
            </a:r>
            <a:r>
              <a:rPr lang="ru-RU" sz="1400" b="1" dirty="0">
                <a:latin typeface="Arial Narrow" pitchFamily="34" charset="0"/>
              </a:rPr>
              <a:t>коммерческие организации:</a:t>
            </a:r>
            <a:endParaRPr lang="en-US" sz="1400" b="1" dirty="0">
              <a:latin typeface="Arial Narrow" pitchFamily="34" charset="0"/>
            </a:endParaRPr>
          </a:p>
          <a:p>
            <a:pPr marL="250825" algn="l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1400" dirty="0">
                <a:latin typeface="Arial Narrow" pitchFamily="34" charset="0"/>
              </a:rPr>
              <a:t>не являющиеся субъектами малого предпринимательства;</a:t>
            </a:r>
          </a:p>
          <a:p>
            <a:pPr marL="250825" algn="l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1400" dirty="0">
                <a:latin typeface="Arial Narrow" pitchFamily="34" charset="0"/>
              </a:rPr>
              <a:t>малые организации, подчиненные (входящие в состав) государственным органам (организациям), а также акции (доли в уставных фондах) которых находятся в государственной собственности и переданы в управление государственным органам (организациям)</a:t>
            </a:r>
          </a:p>
          <a:p>
            <a:pPr marL="215900" indent="-215900" algn="l">
              <a:lnSpc>
                <a:spcPct val="100000"/>
              </a:lnSpc>
              <a:spcBef>
                <a:spcPts val="600"/>
              </a:spcBef>
            </a:pPr>
            <a:r>
              <a:rPr lang="en-US" sz="1400" b="1" dirty="0">
                <a:latin typeface="Arial Narrow" pitchFamily="34" charset="0"/>
              </a:rPr>
              <a:t>2. </a:t>
            </a:r>
            <a:r>
              <a:rPr lang="ru-RU" sz="1400" b="1" dirty="0">
                <a:latin typeface="Arial Narrow" pitchFamily="34" charset="0"/>
              </a:rPr>
              <a:t>некоммерческие организации, </a:t>
            </a:r>
            <a:r>
              <a:rPr lang="ru-RU" sz="1400" dirty="0">
                <a:latin typeface="Arial Narrow" pitchFamily="34" charset="0"/>
              </a:rPr>
              <a:t>осуществляющие </a:t>
            </a:r>
            <a:r>
              <a:rPr lang="ru-RU" sz="1400" dirty="0" smtClean="0">
                <a:latin typeface="Arial Narrow" pitchFamily="34" charset="0"/>
              </a:rPr>
              <a:t>производство продукции </a:t>
            </a:r>
            <a:r>
              <a:rPr lang="ru-RU" sz="1400" dirty="0">
                <a:latin typeface="Arial Narrow" pitchFamily="34" charset="0"/>
              </a:rPr>
              <a:t>(работ, услуг) для реализации другим юридическим или физическим лицам, </a:t>
            </a:r>
            <a:r>
              <a:rPr lang="ru-RU" sz="1400" dirty="0" smtClean="0">
                <a:latin typeface="Arial Narrow" pitchFamily="34" charset="0"/>
              </a:rPr>
              <a:t>со </a:t>
            </a:r>
            <a:r>
              <a:rPr lang="ru-RU" sz="1400" dirty="0">
                <a:latin typeface="Arial Narrow" pitchFamily="34" charset="0"/>
              </a:rPr>
              <a:t>средней численностью работников за календарный год, предшествующий отчетному, 16 человек и более </a:t>
            </a:r>
          </a:p>
          <a:p>
            <a:pPr marL="215900" indent="-215900" algn="l">
              <a:lnSpc>
                <a:spcPct val="100000"/>
              </a:lnSpc>
              <a:spcBef>
                <a:spcPts val="600"/>
              </a:spcBef>
            </a:pPr>
            <a:r>
              <a:rPr lang="en-US" sz="1400" b="1" dirty="0">
                <a:latin typeface="Arial Narrow" pitchFamily="34" charset="0"/>
              </a:rPr>
              <a:t>3. </a:t>
            </a:r>
            <a:r>
              <a:rPr lang="ru-RU" sz="1400" b="1" dirty="0">
                <a:latin typeface="Arial Narrow" pitchFamily="34" charset="0"/>
              </a:rPr>
              <a:t>обособленные подразделения юридических лиц </a:t>
            </a:r>
            <a:r>
              <a:rPr lang="ru-RU" sz="1400" dirty="0">
                <a:latin typeface="Arial Narrow" pitchFamily="34" charset="0"/>
              </a:rPr>
              <a:t>(кроме </a:t>
            </a:r>
            <a:r>
              <a:rPr lang="ru-RU" sz="1400" dirty="0" smtClean="0">
                <a:latin typeface="Arial Narrow" pitchFamily="34" charset="0"/>
              </a:rPr>
              <a:t>страховых организаций</a:t>
            </a:r>
            <a:r>
              <a:rPr lang="ru-RU" sz="1400" dirty="0">
                <a:latin typeface="Arial Narrow" pitchFamily="34" charset="0"/>
              </a:rPr>
              <a:t>), перечисленных в пунктах 1 и </a:t>
            </a:r>
            <a:r>
              <a:rPr lang="ru-RU" sz="1400" dirty="0" smtClean="0">
                <a:latin typeface="Arial Narrow" pitchFamily="34" charset="0"/>
              </a:rPr>
              <a:t>2</a:t>
            </a:r>
            <a:endParaRPr lang="ru-RU" sz="14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162204"/>
            <a:ext cx="4213633" cy="49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В отчете за январь-декабрь 2024 г.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759" y="3521186"/>
            <a:ext cx="4859482" cy="217447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555924" y="1267002"/>
            <a:ext cx="4851231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761247" y="1702349"/>
            <a:ext cx="4965011" cy="3561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 algn="l">
              <a:lnSpc>
                <a:spcPct val="100000"/>
              </a:lnSpc>
              <a:spcBef>
                <a:spcPts val="600"/>
              </a:spcBef>
            </a:pPr>
            <a:r>
              <a:rPr lang="ru-RU" sz="1400" b="1" dirty="0">
                <a:latin typeface="Arial Narrow" pitchFamily="34" charset="0"/>
              </a:rPr>
              <a:t>1. коммерческие организации: </a:t>
            </a:r>
          </a:p>
          <a:p>
            <a:pPr marL="250825" algn="l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1400" dirty="0">
                <a:latin typeface="Arial Narrow" pitchFamily="34" charset="0"/>
              </a:rPr>
              <a:t>подчиненные (входящие в состав) государственным органам (организациям), а также акции (доли в уставных фондах) которых находятся в государственной собственности и переданы в управление государственным органам (организациям);</a:t>
            </a:r>
          </a:p>
          <a:p>
            <a:pPr marL="250825" algn="l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1400" dirty="0">
                <a:latin typeface="Arial Narrow" pitchFamily="34" charset="0"/>
              </a:rPr>
              <a:t>являющиеся участниками холдингов;</a:t>
            </a:r>
          </a:p>
          <a:p>
            <a:pPr marL="250825" algn="l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1400" dirty="0">
                <a:latin typeface="Arial Narrow" pitchFamily="34" charset="0"/>
              </a:rPr>
              <a:t>без ведомственной подчиненности со средней численностью работников за предыдущий год 50 человек и более;</a:t>
            </a:r>
          </a:p>
          <a:p>
            <a:pPr marL="215900" indent="-215900" algn="l">
              <a:lnSpc>
                <a:spcPct val="100000"/>
              </a:lnSpc>
              <a:spcBef>
                <a:spcPts val="600"/>
              </a:spcBef>
            </a:pPr>
            <a:r>
              <a:rPr lang="ru-RU" sz="1400" b="1" dirty="0">
                <a:latin typeface="Arial Narrow" pitchFamily="34" charset="0"/>
              </a:rPr>
              <a:t>2. некоммерческие организации </a:t>
            </a:r>
            <a:r>
              <a:rPr lang="ru-RU" sz="1400" dirty="0">
                <a:latin typeface="Arial Narrow" pitchFamily="34" charset="0"/>
              </a:rPr>
              <a:t>со средней численностью работников за предыдущий год 50 человек и более, осуществляющие предпринимательскую деятельность</a:t>
            </a:r>
          </a:p>
          <a:p>
            <a:pPr marL="215900" indent="-215900" algn="l">
              <a:lnSpc>
                <a:spcPct val="100000"/>
              </a:lnSpc>
              <a:spcBef>
                <a:spcPts val="600"/>
              </a:spcBef>
            </a:pPr>
            <a:r>
              <a:rPr lang="ru-RU" sz="1400" b="1" dirty="0">
                <a:latin typeface="Arial Narrow" pitchFamily="34" charset="0"/>
              </a:rPr>
              <a:t>3. обособленные подразделения юридических лиц </a:t>
            </a:r>
            <a:r>
              <a:rPr lang="ru-RU" sz="1400" dirty="0">
                <a:latin typeface="Arial Narrow" pitchFamily="34" charset="0"/>
              </a:rPr>
              <a:t>(кроме страховых организаций), перечисленных в пункте 1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В отчете за январь-март 2025 г.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Скругленный прямоугольник 4"/>
          <p:cNvSpPr/>
          <p:nvPr/>
        </p:nvSpPr>
        <p:spPr>
          <a:xfrm>
            <a:off x="3935813" y="5785519"/>
            <a:ext cx="5877817" cy="981075"/>
          </a:xfrm>
          <a:prstGeom prst="rect">
            <a:avLst/>
          </a:prstGeom>
          <a:noFill/>
          <a:ln w="28575">
            <a:solidFill>
              <a:srgbClr val="00808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defTabSz="889000">
              <a:spcBef>
                <a:spcPct val="0"/>
              </a:spcBef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  <a:ea typeface="Roboto Condensed" panose="02000000000000000000" pitchFamily="2" charset="0"/>
              </a:rPr>
              <a:t> Отчет не представляют:</a:t>
            </a:r>
          </a:p>
          <a:p>
            <a:pPr marL="180975">
              <a:spcBef>
                <a:spcPts val="200"/>
              </a:spcBef>
            </a:pPr>
            <a:r>
              <a:rPr lang="ru-RU" sz="1400" dirty="0">
                <a:solidFill>
                  <a:schemeClr val="tx1"/>
                </a:solidFill>
                <a:latin typeface="Arial Narrow" pitchFamily="34" charset="0"/>
              </a:rPr>
              <a:t>банки, открытое акционерное общество «Банк развития Республики Беларусь», небанковские кредитно-финансовые организации;</a:t>
            </a:r>
          </a:p>
          <a:p>
            <a:pPr marL="180975">
              <a:spcBef>
                <a:spcPts val="200"/>
              </a:spcBef>
            </a:pPr>
            <a:r>
              <a:rPr lang="ru-RU" sz="1400" dirty="0">
                <a:solidFill>
                  <a:schemeClr val="tx1"/>
                </a:solidFill>
                <a:latin typeface="Arial Narrow" pitchFamily="34" charset="0"/>
              </a:rPr>
              <a:t>крестьянские (фермерские) хозяйства.</a:t>
            </a:r>
          </a:p>
        </p:txBody>
      </p:sp>
    </p:spTree>
    <p:extLst>
      <p:ext uri="{BB962C8B-B14F-4D97-AF65-F5344CB8AC3E}">
        <p14:creationId xmlns:p14="http://schemas.microsoft.com/office/powerpoint/2010/main" val="387558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30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00" y="1815436"/>
            <a:ext cx="5079226" cy="3362327"/>
          </a:xfrm>
        </p:spPr>
        <p:txBody>
          <a:bodyPr>
            <a:noAutofit/>
          </a:bodyPr>
          <a:lstStyle/>
          <a:p>
            <a:pPr marL="85725" algn="just">
              <a:spcBef>
                <a:spcPts val="1200"/>
              </a:spcBef>
            </a:pPr>
            <a:r>
              <a:rPr lang="ru-RU" sz="1600" dirty="0" smtClean="0">
                <a:latin typeface="Arial Narrow" pitchFamily="34" charset="0"/>
              </a:rPr>
              <a:t>Организация</a:t>
            </a:r>
            <a:r>
              <a:rPr lang="ru-RU" sz="1600" dirty="0">
                <a:latin typeface="Arial Narrow" pitchFamily="34" charset="0"/>
              </a:rPr>
              <a:t>,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являющаяся собственником сырья, материалов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, </a:t>
            </a:r>
            <a:r>
              <a:rPr lang="ru-RU" sz="1600" dirty="0">
                <a:latin typeface="Arial Narrow" pitchFamily="34" charset="0"/>
              </a:rPr>
              <a:t>переданных в переработку (обработку) другому юридическому лицу или индивидуальному предпринимателю в целях выполнения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всего процесса </a:t>
            </a:r>
            <a:r>
              <a:rPr lang="ru-RU" sz="1600" dirty="0">
                <a:latin typeface="Arial Narrow" pitchFamily="34" charset="0"/>
              </a:rPr>
              <a:t>производства продукции, получившая обратно готовую продукцию и реализующая ее от своего имени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без дополнительной переработки (обработки),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не включает </a:t>
            </a:r>
            <a:r>
              <a:rPr lang="ru-RU" sz="1600" dirty="0">
                <a:latin typeface="Arial Narrow" pitchFamily="34" charset="0"/>
              </a:rPr>
              <a:t>стоимость этой продукции в объем промышленного производства.</a:t>
            </a:r>
          </a:p>
          <a:p>
            <a:pPr marL="85725" algn="l">
              <a:spcBef>
                <a:spcPts val="1200"/>
              </a:spcBef>
            </a:pPr>
            <a:r>
              <a:rPr lang="ru-RU" sz="1600" i="1" dirty="0" smtClean="0">
                <a:latin typeface="Arial Narrow" pitchFamily="34" charset="0"/>
              </a:rPr>
              <a:t>(даже </a:t>
            </a:r>
            <a:r>
              <a:rPr lang="ru-RU" sz="1600" i="1" dirty="0">
                <a:latin typeface="Arial Narrow" pitchFamily="34" charset="0"/>
              </a:rPr>
              <a:t>если была сортировка, упаковка, проверка качества, наклейка </a:t>
            </a:r>
            <a:r>
              <a:rPr lang="ru-RU" sz="1600" i="1" dirty="0" smtClean="0">
                <a:latin typeface="Arial Narrow" pitchFamily="34" charset="0"/>
              </a:rPr>
              <a:t>этикеток)</a:t>
            </a:r>
          </a:p>
          <a:p>
            <a:pPr marL="85725" algn="l">
              <a:spcBef>
                <a:spcPts val="1200"/>
              </a:spcBef>
            </a:pPr>
            <a:endParaRPr lang="ru-RU" sz="1600" i="1" dirty="0">
              <a:latin typeface="Arial Narrow" pitchFamily="34" charset="0"/>
            </a:endParaRPr>
          </a:p>
          <a:p>
            <a:pPr marL="85725" algn="l">
              <a:spcBef>
                <a:spcPts val="600"/>
              </a:spcBef>
            </a:pPr>
            <a:r>
              <a:rPr lang="ru-RU" sz="1600" dirty="0">
                <a:latin typeface="Arial Narrow" pitchFamily="34" charset="0"/>
              </a:rPr>
              <a:t>Данные о такой деятельности отражаются по соответствующим подклассам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разделов 46 и 47 </a:t>
            </a:r>
            <a:r>
              <a:rPr lang="ru-RU" sz="1600" dirty="0" smtClean="0">
                <a:latin typeface="Arial Narrow" pitchFamily="34" charset="0"/>
              </a:rPr>
              <a:t>ОКЭД.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0505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408417" y="1802161"/>
            <a:ext cx="5012982" cy="3375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800"/>
              </a:spcBef>
            </a:pPr>
            <a:r>
              <a:rPr lang="ru-RU" sz="1600" dirty="0" smtClean="0">
                <a:latin typeface="Arial Narrow" pitchFamily="34" charset="0"/>
              </a:rPr>
              <a:t>Организация</a:t>
            </a:r>
            <a:r>
              <a:rPr lang="ru-RU" sz="1600" dirty="0">
                <a:latin typeface="Arial Narrow" pitchFamily="34" charset="0"/>
              </a:rPr>
              <a:t>,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являющаяся собственником сырья, материалов</a:t>
            </a:r>
            <a:r>
              <a:rPr lang="ru-RU" sz="1600" dirty="0">
                <a:latin typeface="Arial Narrow" pitchFamily="34" charset="0"/>
              </a:rPr>
              <a:t>, переданных в переработку (обработку) другому юридическому лицу или индивидуальному предпринимателю в целях выполнения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части процесса </a:t>
            </a:r>
            <a:r>
              <a:rPr lang="ru-RU" sz="1600" dirty="0">
                <a:latin typeface="Arial Narrow" pitchFamily="34" charset="0"/>
              </a:rPr>
              <a:t>производства продукции,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включает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в объем промышленного производства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стоимость готовой продукции за вычетом стоимости оказанных услуг </a:t>
            </a:r>
            <a:r>
              <a:rPr lang="ru-RU" sz="1600" dirty="0">
                <a:latin typeface="Arial Narrow" pitchFamily="34" charset="0"/>
              </a:rPr>
              <a:t>другим юридическим лицом или индивидуальным предпринимателем по переработке (обработке) этого сырья, </a:t>
            </a:r>
            <a:r>
              <a:rPr lang="ru-RU" sz="1600" dirty="0" smtClean="0">
                <a:latin typeface="Arial Narrow" pitchFamily="34" charset="0"/>
              </a:rPr>
              <a:t>материалов. 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848818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весь процесс производства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633023" y="552782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часть процесса производства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5625712" y="76201"/>
            <a:ext cx="6155922" cy="817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Секции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В «Горнодобывающая 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промышленность»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, С «Обрабатывающая промышленность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/>
            </a:r>
            <a:b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D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«Снабжение электроэнергией, газом, паром, горячей водой и кондиционированным воздухом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b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E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«Водоснабжение; сбор, обработка и удаление отходов, деятельность по ликвидации загрязнений» </a:t>
            </a:r>
            <a:endParaRPr lang="ru-RU" sz="1100" b="1" dirty="0" smtClean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sz="18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с 05 по 39 </a:t>
            </a:r>
            <a:r>
              <a:rPr lang="ru-RU" sz="18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  <a:endParaRPr lang="ru-RU" sz="1800" b="1" dirty="0">
              <a:solidFill>
                <a:srgbClr val="99FFC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1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31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2105026"/>
            <a:ext cx="4851231" cy="3349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450" y="2570182"/>
            <a:ext cx="4679175" cy="2282163"/>
          </a:xfrm>
        </p:spPr>
        <p:txBody>
          <a:bodyPr>
            <a:noAutofit/>
          </a:bodyPr>
          <a:lstStyle/>
          <a:p>
            <a:pPr algn="just"/>
            <a:r>
              <a:rPr lang="x-none" sz="1600">
                <a:latin typeface="Arial Narrow" pitchFamily="34" charset="0"/>
              </a:rPr>
              <a:t>Данные о возвращенной бракованной продукции, подвергшейся доработке, не исключаются из объема промышленного производства. </a:t>
            </a:r>
            <a:endParaRPr lang="en-US" sz="1600" dirty="0" smtClean="0">
              <a:latin typeface="Arial Narrow" pitchFamily="34" charset="0"/>
            </a:endParaRPr>
          </a:p>
          <a:p>
            <a:pPr algn="just"/>
            <a:r>
              <a:rPr lang="x-none" sz="1600" smtClean="0">
                <a:latin typeface="Arial Narrow" pitchFamily="34" charset="0"/>
              </a:rPr>
              <a:t>Если </a:t>
            </a:r>
            <a:r>
              <a:rPr lang="x-none" sz="1600">
                <a:latin typeface="Arial Narrow" pitchFamily="34" charset="0"/>
              </a:rPr>
              <a:t>в результате доработки продукции увеличилась ее отпускная цена, то в объем промышленного производства включается разница между новой ценой доработанной продукции и ценой до ее доработки.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2190751"/>
            <a:ext cx="4851231" cy="3297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475047" y="2576216"/>
            <a:ext cx="4731422" cy="2276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x-none" sz="1600">
                <a:latin typeface="Arial Narrow" pitchFamily="34" charset="0"/>
              </a:rPr>
              <a:t>Данные о возвращенной бракованной продукции,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произведенной в отчетном периоде </a:t>
            </a:r>
            <a:r>
              <a:rPr lang="ru-RU" sz="1600" dirty="0">
                <a:latin typeface="Arial Narrow" pitchFamily="34" charset="0"/>
              </a:rPr>
              <a:t>и </a:t>
            </a:r>
            <a:r>
              <a:rPr lang="x-none" sz="1600">
                <a:latin typeface="Arial Narrow" pitchFamily="34" charset="0"/>
              </a:rPr>
              <a:t>подвергшейся доработке, не исключаются из объема промышленного производства. </a:t>
            </a:r>
            <a:endParaRPr lang="en-US" sz="1600" dirty="0" smtClean="0">
              <a:latin typeface="Arial Narrow" pitchFamily="34" charset="0"/>
            </a:endParaRPr>
          </a:p>
          <a:p>
            <a:pPr algn="just"/>
            <a:r>
              <a:rPr lang="x-none" sz="1600" smtClean="0">
                <a:latin typeface="Arial Narrow" pitchFamily="34" charset="0"/>
              </a:rPr>
              <a:t>Если </a:t>
            </a:r>
            <a:r>
              <a:rPr lang="x-none" sz="1600">
                <a:latin typeface="Arial Narrow" pitchFamily="34" charset="0"/>
              </a:rPr>
              <a:t>в результате доработки продукции увеличилась ее отпускная цена, то в объем промышленного производства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до</a:t>
            </a:r>
            <a:r>
              <a:rPr lang="x-none" sz="1600" b="1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включается</a:t>
            </a:r>
            <a:r>
              <a:rPr lang="x-none" sz="1600">
                <a:latin typeface="Arial Narrow" pitchFamily="34" charset="0"/>
              </a:rPr>
              <a:t> разница между новой ценой доработанной продукции и ценой до ее доработки.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848818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в Указаниях за январь-декабрь 2024 г.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633023" y="552782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в </a:t>
            </a: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Указаниях за январь-март 2025 </a:t>
            </a:r>
            <a:r>
              <a:rPr lang="ru-RU" sz="2000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г.</a:t>
            </a:r>
          </a:p>
        </p:txBody>
      </p:sp>
      <p:sp>
        <p:nvSpPr>
          <p:cNvPr id="31" name="Скругленный прямоугольник 4"/>
          <p:cNvSpPr/>
          <p:nvPr/>
        </p:nvSpPr>
        <p:spPr>
          <a:xfrm>
            <a:off x="607199" y="1445768"/>
            <a:ext cx="11060925" cy="7449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ea typeface="Roboto Condensed" panose="02000000000000000000" pitchFamily="2" charset="0"/>
              </a:rPr>
              <a:t>В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Roboto Condensed" panose="02000000000000000000" pitchFamily="2" charset="0"/>
              </a:rPr>
              <a:t>ч.13 п.30 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ea typeface="Roboto Condensed" panose="02000000000000000000" pitchFamily="2" charset="0"/>
              </a:rPr>
              <a:t>уточнен порядок включения в объем промышленного производства возвращенной бракованной продукции</a:t>
            </a:r>
            <a:endParaRPr lang="ru-RU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5625712" y="76201"/>
            <a:ext cx="6155922" cy="817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Секции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В «Горнодобывающая 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промышленность»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, С «Обрабатывающая промышленность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/>
            </a:r>
            <a:b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D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«Снабжение электроэнергией, газом, паром, горячей водой и кондиционированным воздухом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b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E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«Водоснабжение; сбор, обработка и удаление отходов, деятельность по ликвидации загрязнений» </a:t>
            </a:r>
            <a:endParaRPr lang="ru-RU" sz="1100" b="1" dirty="0" smtClean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sz="18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с 05 по 39 </a:t>
            </a:r>
            <a:r>
              <a:rPr lang="ru-RU" sz="18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  <a:endParaRPr lang="ru-RU" sz="1800" b="1" dirty="0">
              <a:solidFill>
                <a:srgbClr val="99FFC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1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2105026"/>
            <a:ext cx="4851231" cy="3349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450" y="2570182"/>
            <a:ext cx="4679175" cy="2592022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latin typeface="Arial Narrow" pitchFamily="34" charset="0"/>
              </a:rPr>
              <a:t>Данные о готовой продукции, сданной на склад готовой продукции в предыдущих отчетных периодах и возвращенной в отчетном периоде в цех на доработку,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результате которой не был изготовлен другой вид продукции, </a:t>
            </a:r>
            <a:r>
              <a:rPr lang="ru-RU" sz="1600" i="1" dirty="0">
                <a:latin typeface="Arial Narrow" pitchFamily="34" charset="0"/>
              </a:rPr>
              <a:t>не исключаются из объема промышленного производства. </a:t>
            </a:r>
            <a:endParaRPr lang="ru-RU" sz="1600" i="1" dirty="0" smtClean="0">
              <a:latin typeface="Arial Narrow" pitchFamily="34" charset="0"/>
            </a:endParaRPr>
          </a:p>
          <a:p>
            <a:pPr algn="just"/>
            <a:r>
              <a:rPr lang="ru-RU" sz="1600" i="1" dirty="0" smtClean="0">
                <a:latin typeface="Arial Narrow" pitchFamily="34" charset="0"/>
              </a:rPr>
              <a:t>Если </a:t>
            </a:r>
            <a:r>
              <a:rPr lang="ru-RU" sz="1600" i="1" dirty="0">
                <a:latin typeface="Arial Narrow" pitchFamily="34" charset="0"/>
              </a:rPr>
              <a:t>в результате доработки продукции увеличилась ее отпускная цена, то в объем промышленного производства включается разница между новой ценой доработанной продукции и ценой до ее доработки.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2190751"/>
            <a:ext cx="4851231" cy="3297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475047" y="2576216"/>
            <a:ext cx="4731422" cy="2585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>
                <a:latin typeface="Arial Narrow" pitchFamily="34" charset="0"/>
              </a:rPr>
              <a:t>Данные о готовой продукции, сданной на склад готовой продукции в предыдущих отчетных периодах и возвращенной в отчетном периоде в цех на доработку,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результате которой не был изготовлен другой вид продукции,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включаются в объем промышленного производства как разница между новой ценой доработанной продукции и ценой до ее доработки.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848818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в Указаниях за январь-декабрь 2024 г.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633023" y="552782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в </a:t>
            </a: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Указаниях за январь-март 2025 </a:t>
            </a:r>
            <a:r>
              <a:rPr lang="ru-RU" sz="2000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г.</a:t>
            </a:r>
          </a:p>
        </p:txBody>
      </p:sp>
      <p:sp>
        <p:nvSpPr>
          <p:cNvPr id="31" name="Скругленный прямоугольник 4"/>
          <p:cNvSpPr/>
          <p:nvPr/>
        </p:nvSpPr>
        <p:spPr>
          <a:xfrm>
            <a:off x="607199" y="1445768"/>
            <a:ext cx="11060925" cy="7449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ea typeface="Roboto Condensed" panose="02000000000000000000" pitchFamily="2" charset="0"/>
              </a:rPr>
              <a:t>В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Roboto Condensed" panose="02000000000000000000" pitchFamily="2" charset="0"/>
              </a:rPr>
              <a:t>ч.14 п.30 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ea typeface="Roboto Condensed" panose="02000000000000000000" pitchFamily="2" charset="0"/>
              </a:rPr>
              <a:t>уточнен порядок включения в объем промышленного производства готовой продукции, </a:t>
            </a:r>
            <a:br>
              <a:rPr lang="ru-RU" sz="1600" dirty="0" smtClean="0">
                <a:solidFill>
                  <a:schemeClr val="tx1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ea typeface="Roboto Condensed" panose="02000000000000000000" pitchFamily="2" charset="0"/>
              </a:rPr>
              <a:t>сданной на склад готовой продукции в предыдущих отчетных периодах и возвращенной в отчетном периоде в цех на доработку</a:t>
            </a:r>
            <a:endParaRPr lang="ru-RU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5625712" y="76201"/>
            <a:ext cx="6155922" cy="817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Секции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В «Горнодобывающая 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промышленность»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, С «Обрабатывающая промышленность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/>
            </a:r>
            <a:b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D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«Снабжение электроэнергией, газом, паром, горячей водой и кондиционированным воздухом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b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E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«Водоснабжение; сбор, обработка и удаление отходов, деятельность по ликвидации загрязнений» </a:t>
            </a:r>
            <a:endParaRPr lang="ru-RU" sz="1100" b="1" dirty="0" smtClean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sz="18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с 05 по 39 </a:t>
            </a:r>
            <a:r>
              <a:rPr lang="ru-RU" sz="18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  <a:endParaRPr lang="ru-RU" sz="1800" b="1" dirty="0">
              <a:solidFill>
                <a:srgbClr val="99FFC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4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2105026"/>
            <a:ext cx="4851231" cy="3349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450" y="2570182"/>
            <a:ext cx="4679175" cy="2592022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latin typeface="Arial Narrow" pitchFamily="34" charset="0"/>
              </a:rPr>
              <a:t>В случае колебания цен на дату сдачи на склад готовой продукции используется средневзвешенная цена отгрузки на данную продукцию </a:t>
            </a:r>
            <a:r>
              <a:rPr lang="ru-RU" sz="1600" i="1" dirty="0">
                <a:latin typeface="Arial Narrow" pitchFamily="34" charset="0"/>
              </a:rPr>
              <a:t>в месяце </a:t>
            </a:r>
            <a:r>
              <a:rPr lang="ru-RU" sz="1600" dirty="0">
                <a:latin typeface="Arial Narrow" pitchFamily="34" charset="0"/>
              </a:rPr>
              <a:t>ее производства. При отсутствии отгрузки данной продукции в месяце ее производства используется </a:t>
            </a:r>
            <a:r>
              <a:rPr lang="ru-RU" sz="1600" i="1" dirty="0">
                <a:latin typeface="Arial Narrow" pitchFamily="34" charset="0"/>
              </a:rPr>
              <a:t>цена последней отгрузки в отчетном периоде</a:t>
            </a:r>
            <a:r>
              <a:rPr lang="ru-RU" sz="1600" dirty="0">
                <a:latin typeface="Arial Narrow" pitchFamily="34" charset="0"/>
              </a:rPr>
              <a:t> на данную продукцию, но не ниже фактической себестоимости.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2190751"/>
            <a:ext cx="4851231" cy="3297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475047" y="2576216"/>
            <a:ext cx="4731422" cy="2585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>
                <a:latin typeface="Arial Narrow" pitchFamily="34" charset="0"/>
              </a:rPr>
              <a:t>В случае колебания цен на дату сдачи на склад готовой продукции используется средневзвешенная цена отгрузки на данную продукцию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за месяц </a:t>
            </a:r>
            <a:r>
              <a:rPr lang="ru-RU" sz="1600" dirty="0">
                <a:latin typeface="Arial Narrow" pitchFamily="34" charset="0"/>
              </a:rPr>
              <a:t>ее производства, а в случае отсутствия отгрузки –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цена последней отгрузки</a:t>
            </a:r>
            <a:r>
              <a:rPr lang="ru-RU" sz="1600" dirty="0">
                <a:latin typeface="Arial Narrow" pitchFamily="34" charset="0"/>
              </a:rPr>
              <a:t> на данную продукцию, но не ниже фактической себестоимости.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848818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в Указаниях за январь-декабрь 2024 г.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633023" y="552782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в </a:t>
            </a: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Указаниях за январь-март 2025 </a:t>
            </a:r>
            <a:r>
              <a:rPr lang="ru-RU" sz="2000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г.</a:t>
            </a:r>
          </a:p>
        </p:txBody>
      </p:sp>
      <p:sp>
        <p:nvSpPr>
          <p:cNvPr id="31" name="Скругленный прямоугольник 4"/>
          <p:cNvSpPr/>
          <p:nvPr/>
        </p:nvSpPr>
        <p:spPr>
          <a:xfrm>
            <a:off x="607199" y="1445768"/>
            <a:ext cx="11060925" cy="7449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ea typeface="Roboto Condensed" panose="02000000000000000000" pitchFamily="2" charset="0"/>
              </a:rPr>
              <a:t>В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Roboto Condensed" panose="02000000000000000000" pitchFamily="2" charset="0"/>
              </a:rPr>
              <a:t>ч.24 п.30 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ea typeface="Roboto Condensed" panose="02000000000000000000" pitchFamily="2" charset="0"/>
              </a:rPr>
              <a:t>уточнен порядок включения в объем промышленного производства готовой продукции </a:t>
            </a:r>
            <a:br>
              <a:rPr lang="ru-RU" sz="1600" dirty="0" smtClean="0">
                <a:solidFill>
                  <a:schemeClr val="tx1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ea typeface="Roboto Condensed" panose="02000000000000000000" pitchFamily="2" charset="0"/>
              </a:rPr>
              <a:t>в случае колебания цен на дату сдачи на склад готовой продукции</a:t>
            </a:r>
            <a:endParaRPr lang="ru-RU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5625712" y="76201"/>
            <a:ext cx="6155922" cy="817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Секции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В «Горнодобывающая 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промышленность»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, С «Обрабатывающая промышленность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/>
            </a:r>
            <a:b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D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«Снабжение электроэнергией, газом, паром, горячей водой и кондиционированным воздухом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b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E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«Водоснабжение; сбор, обработка и удаление отходов, деятельность по ликвидации загрязнений» </a:t>
            </a:r>
            <a:endParaRPr lang="ru-RU" sz="1100" b="1" dirty="0" smtClean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sz="18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с 05 по 39 </a:t>
            </a:r>
            <a:r>
              <a:rPr lang="ru-RU" sz="18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  <a:endParaRPr lang="ru-RU" sz="1800" b="1" dirty="0">
              <a:solidFill>
                <a:srgbClr val="99FFC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2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2576216"/>
            <a:ext cx="4851231" cy="28784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3226" y="3046643"/>
            <a:ext cx="4679175" cy="229688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Arial Narrow" pitchFamily="34" charset="0"/>
              </a:rPr>
              <a:t>…включается </a:t>
            </a:r>
            <a:r>
              <a:rPr lang="ru-RU" sz="1600" dirty="0">
                <a:latin typeface="Arial Narrow" pitchFamily="34" charset="0"/>
              </a:rPr>
              <a:t>в объем промышленного производства по средневзвешенной цене отгрузки на аналогичную продукцию (работы, услуги) </a:t>
            </a:r>
            <a:r>
              <a:rPr lang="ru-RU" sz="1600" i="1" dirty="0">
                <a:latin typeface="Arial Narrow" pitchFamily="34" charset="0"/>
              </a:rPr>
              <a:t>в месяце </a:t>
            </a:r>
            <a:r>
              <a:rPr lang="ru-RU" sz="1600" dirty="0">
                <a:latin typeface="Arial Narrow" pitchFamily="34" charset="0"/>
              </a:rPr>
              <a:t>ее производства (их выполнения, оказания). При отсутствии отгрузки аналогичной продукции (работ, услуг) в месяце ее производства (их выполнения, оказания) используется </a:t>
            </a:r>
            <a:r>
              <a:rPr lang="ru-RU" sz="1600" i="1" dirty="0">
                <a:latin typeface="Arial Narrow" pitchFamily="34" charset="0"/>
              </a:rPr>
              <a:t>цена последней отгрузки в отчетном периоде </a:t>
            </a:r>
            <a:r>
              <a:rPr lang="ru-RU" sz="1600" dirty="0">
                <a:latin typeface="Arial Narrow" pitchFamily="34" charset="0"/>
              </a:rPr>
              <a:t>на аналогичную продукцию (работы, услуги), но не ниже фактической себестоимости. 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2576215"/>
            <a:ext cx="4851231" cy="29119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475047" y="3076574"/>
            <a:ext cx="4731422" cy="2085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 smtClean="0">
                <a:latin typeface="Arial Narrow" pitchFamily="34" charset="0"/>
              </a:rPr>
              <a:t>…включается </a:t>
            </a:r>
            <a:r>
              <a:rPr lang="ru-RU" sz="1600" dirty="0">
                <a:latin typeface="Arial Narrow" pitchFamily="34" charset="0"/>
              </a:rPr>
              <a:t>в объем промышленного производства по средневзвешенной цене отгрузки на аналогичную продукцию (работы, услуги)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за месяц </a:t>
            </a:r>
            <a:r>
              <a:rPr lang="ru-RU" sz="1600" dirty="0">
                <a:latin typeface="Arial Narrow" pitchFamily="34" charset="0"/>
              </a:rPr>
              <a:t>ее производства (их выполнения, оказания), а в случае отсутствия отгрузки –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по цене последней отгрузки </a:t>
            </a:r>
            <a:r>
              <a:rPr lang="ru-RU" sz="1600" dirty="0">
                <a:latin typeface="Arial Narrow" pitchFamily="34" charset="0"/>
              </a:rPr>
              <a:t>на аналогичную продукцию (работы, услуги), но не ниже фактической себестоимости. 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848818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в Указаниях за январь-декабрь 2024 г.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633023" y="552782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в </a:t>
            </a: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Указаниях за январь-март 2025 </a:t>
            </a:r>
            <a:r>
              <a:rPr lang="ru-RU" sz="2000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г.</a:t>
            </a:r>
          </a:p>
        </p:txBody>
      </p:sp>
      <p:sp>
        <p:nvSpPr>
          <p:cNvPr id="31" name="Скругленный прямоугольник 4"/>
          <p:cNvSpPr/>
          <p:nvPr/>
        </p:nvSpPr>
        <p:spPr>
          <a:xfrm>
            <a:off x="352425" y="1445769"/>
            <a:ext cx="11677650" cy="11304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ea typeface="Roboto Condensed" panose="02000000000000000000" pitchFamily="2" charset="0"/>
              </a:rPr>
              <a:t>В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Roboto Condensed" panose="02000000000000000000" pitchFamily="2" charset="0"/>
              </a:rPr>
              <a:t>ч.27 п.30 </a:t>
            </a:r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уточнен порядок включения в объем промышленного производства готовой продукции (работ, услуг), </a:t>
            </a:r>
            <a:endParaRPr lang="ru-RU" sz="16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переданной </a:t>
            </a:r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(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выполненных, оказанных) </a:t>
            </a:r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другим юридическим или физическим лицам безвозмездно, 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в</a:t>
            </a:r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 пределах юридического лица 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переданной </a:t>
            </a:r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для дальнейшего использования при осуществлении видов экономической деятельности, не включенных в разделы с 05 по 39 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ОКЭД, выданная </a:t>
            </a:r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своим работникам в счет оплаты труда, зачисленная в состав собственных основных 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средств</a:t>
            </a:r>
            <a:endParaRPr lang="ru-RU" sz="1600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5625712" y="76201"/>
            <a:ext cx="6155922" cy="817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Секции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В «Горнодобывающая 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промышленность»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, С «Обрабатывающая промышленность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/>
            </a:r>
            <a:b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D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«Снабжение электроэнергией, газом, паром, горячей водой и кондиционированным воздухом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b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E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«Водоснабжение; сбор, обработка и удаление отходов, деятельность по ликвидации загрязнений» </a:t>
            </a:r>
            <a:endParaRPr lang="ru-RU" sz="1100" b="1" dirty="0" smtClean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sz="18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с 05 по 39 </a:t>
            </a:r>
            <a:r>
              <a:rPr lang="ru-RU" sz="18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  <a:endParaRPr lang="ru-RU" sz="1800" b="1" dirty="0">
              <a:solidFill>
                <a:srgbClr val="99FFC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9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63" y="3896346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639041" y="2876550"/>
            <a:ext cx="4851231" cy="27241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57839" y="3181349"/>
            <a:ext cx="6417797" cy="211454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600" dirty="0">
                <a:latin typeface="Arial Narrow" pitchFamily="34" charset="0"/>
              </a:rPr>
              <a:t>Деятельность по реализации компримированного природного газа на автомобильных газонаполнительных компрессорных станциях непосредственно путем заправки в автотранспортные средства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качестве моторного топлива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не классифицируется в разделе 35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ОКЭД. </a:t>
            </a:r>
          </a:p>
          <a:p>
            <a:pPr algn="just">
              <a:lnSpc>
                <a:spcPct val="100000"/>
              </a:lnSpc>
            </a:pPr>
            <a:r>
              <a:rPr lang="ru-RU" sz="1600" dirty="0" smtClean="0">
                <a:latin typeface="Arial Narrow" pitchFamily="34" charset="0"/>
              </a:rPr>
              <a:t>Данные </a:t>
            </a:r>
            <a:r>
              <a:rPr lang="ru-RU" sz="1600" dirty="0">
                <a:latin typeface="Arial Narrow" pitchFamily="34" charset="0"/>
              </a:rPr>
              <a:t>о такой деятельности в объем промышленного производства не включаются, а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отражаются в подклассе 47300 </a:t>
            </a:r>
            <a:r>
              <a:rPr lang="ru-RU" sz="1600" dirty="0" smtClean="0">
                <a:latin typeface="Arial Narrow" pitchFamily="34" charset="0"/>
              </a:rPr>
              <a:t>ОКЭД.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352425" y="1445769"/>
            <a:ext cx="11677650" cy="11304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ea typeface="Roboto Condensed" panose="02000000000000000000" pitchFamily="2" charset="0"/>
              </a:rPr>
              <a:t>В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Roboto Condensed" panose="02000000000000000000" pitchFamily="2" charset="0"/>
              </a:rPr>
              <a:t>ч.44 п.30 </a:t>
            </a:r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приведены разъяснения об отражении объема производства продукции (работ, услуг) </a:t>
            </a:r>
            <a:endParaRPr lang="ru-RU" sz="16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при </a:t>
            </a:r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осуществлении деятельности по реализации компримированного природного газа </a:t>
            </a:r>
            <a:endParaRPr lang="ru-RU" sz="16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на </a:t>
            </a:r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автомобильных газонаполнительных компрессорных станциях </a:t>
            </a:r>
            <a:endParaRPr lang="ru-RU" sz="1600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625712" y="76201"/>
            <a:ext cx="6155922" cy="817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Секции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В «Горнодобывающая 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промышленность»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, С «Обрабатывающая промышленность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/>
            </a:r>
            <a:b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D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«Снабжение электроэнергией, газом, паром, горячей водой и кондиционированным воздухом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b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E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«Водоснабжение; сбор, обработка и удаление отходов, деятельность по ликвидации загрязнений» </a:t>
            </a:r>
            <a:endParaRPr lang="ru-RU" sz="1100" b="1" dirty="0" smtClean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sz="18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с 05 по 39 </a:t>
            </a:r>
            <a:r>
              <a:rPr lang="ru-RU" sz="18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  <a:endParaRPr lang="ru-RU" sz="1800" b="1" dirty="0">
              <a:solidFill>
                <a:srgbClr val="99FFC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91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2576216"/>
            <a:ext cx="4851231" cy="28784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3226" y="2576215"/>
            <a:ext cx="4679175" cy="2767310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latin typeface="Arial Narrow" pitchFamily="34" charset="0"/>
              </a:rPr>
              <a:t>Данные об </a:t>
            </a:r>
            <a:r>
              <a:rPr lang="ru-RU" sz="1600" b="1" dirty="0">
                <a:latin typeface="Arial Narrow" pitchFamily="34" charset="0"/>
              </a:rPr>
              <a:t>опытных образцах</a:t>
            </a:r>
            <a:r>
              <a:rPr lang="ru-RU" sz="1600" dirty="0">
                <a:latin typeface="Arial Narrow" pitchFamily="34" charset="0"/>
              </a:rPr>
              <a:t>, являющихся конечным этапом выполнения </a:t>
            </a:r>
            <a:r>
              <a:rPr lang="ru-RU" sz="1600" dirty="0" smtClean="0">
                <a:latin typeface="Arial Narrow" pitchFamily="34" charset="0"/>
              </a:rPr>
              <a:t>НИОКТР, </a:t>
            </a:r>
            <a:r>
              <a:rPr lang="ru-RU" sz="1600" dirty="0">
                <a:latin typeface="Arial Narrow" pitchFamily="34" charset="0"/>
              </a:rPr>
              <a:t>имущественные права на которые принадлежат организации, включаются в объем промышленного производства только при наличии документов, подтверждающих их соответствие требованиям стандартов, сертификатов или других документов, удостоверяющих их качество. </a:t>
            </a:r>
            <a:endParaRPr lang="ru-RU" sz="1600" dirty="0" smtClean="0">
              <a:latin typeface="Arial Narrow" pitchFamily="34" charset="0"/>
            </a:endParaRPr>
          </a:p>
          <a:p>
            <a:pPr algn="just"/>
            <a:r>
              <a:rPr lang="ru-RU" sz="1600" i="1" dirty="0" smtClean="0">
                <a:solidFill>
                  <a:srgbClr val="C00000"/>
                </a:solidFill>
                <a:latin typeface="Arial Narrow" pitchFamily="34" charset="0"/>
              </a:rPr>
              <a:t>При </a:t>
            </a:r>
            <a:r>
              <a:rPr lang="ru-RU" sz="1600" i="1" dirty="0">
                <a:solidFill>
                  <a:srgbClr val="C00000"/>
                </a:solidFill>
                <a:latin typeface="Arial Narrow" pitchFamily="34" charset="0"/>
              </a:rPr>
              <a:t>этом осуществление научной и технической деятельности в разделе I отдельно не отражается. 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2576215"/>
            <a:ext cx="4851231" cy="29119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475047" y="2595267"/>
            <a:ext cx="4731422" cy="2495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>
                <a:latin typeface="Arial Narrow" pitchFamily="34" charset="0"/>
              </a:rPr>
              <a:t>Данные об опытных образцах, являющихся конечным этапом выполнения </a:t>
            </a:r>
            <a:r>
              <a:rPr lang="ru-RU" sz="1600" dirty="0" smtClean="0">
                <a:latin typeface="Arial Narrow" pitchFamily="34" charset="0"/>
              </a:rPr>
              <a:t>НИОКТР, </a:t>
            </a:r>
            <a:r>
              <a:rPr lang="ru-RU" sz="1600" dirty="0">
                <a:latin typeface="Arial Narrow" pitchFamily="34" charset="0"/>
              </a:rPr>
              <a:t>имущественные права на которые принадлежат организации, включаются в объем промышленного производства только при наличии документов, подтверждающих их соответствие требованиям стандартов, сертификатов или других документов, удостоверяющих их качество. 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848818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в Указаниях за январь-декабрь 2024 г.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633023" y="552782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в </a:t>
            </a: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Указаниях за январь-март 2025 </a:t>
            </a:r>
            <a:r>
              <a:rPr lang="ru-RU" sz="2000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г.</a:t>
            </a:r>
          </a:p>
        </p:txBody>
      </p:sp>
      <p:sp>
        <p:nvSpPr>
          <p:cNvPr id="31" name="Скругленный прямоугольник 4"/>
          <p:cNvSpPr/>
          <p:nvPr/>
        </p:nvSpPr>
        <p:spPr>
          <a:xfrm>
            <a:off x="352425" y="1445769"/>
            <a:ext cx="11677650" cy="5652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ea typeface="Roboto Condensed" panose="02000000000000000000" pitchFamily="2" charset="0"/>
              </a:rPr>
              <a:t>В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Roboto Condensed" panose="02000000000000000000" pitchFamily="2" charset="0"/>
              </a:rPr>
              <a:t>ч.10 п.30</a:t>
            </a: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изменен порядок отражения объема производства продукции (работ, услуг) организацией, </a:t>
            </a:r>
            <a:endParaRPr lang="ru-RU" sz="16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выполнявшей </a:t>
            </a:r>
            <a:r>
              <a:rPr lang="ru-RU" sz="1600" dirty="0" smtClean="0">
                <a:solidFill>
                  <a:schemeClr val="dk1"/>
                </a:solidFill>
                <a:latin typeface="Arial Narrow" pitchFamily="34" charset="0"/>
              </a:rPr>
              <a:t>научно-исследователь­ские, опытно-кон­структорские </a:t>
            </a:r>
            <a:r>
              <a:rPr lang="ru-RU" sz="1600" dirty="0">
                <a:solidFill>
                  <a:schemeClr val="dk1"/>
                </a:solidFill>
                <a:latin typeface="Arial Narrow" pitchFamily="34" charset="0"/>
              </a:rPr>
              <a:t>и </a:t>
            </a:r>
            <a:r>
              <a:rPr lang="ru-RU" sz="1600" dirty="0" smtClean="0">
                <a:solidFill>
                  <a:schemeClr val="dk1"/>
                </a:solidFill>
                <a:latin typeface="Arial Narrow" pitchFamily="34" charset="0"/>
              </a:rPr>
              <a:t>опытно-техноло­гические работы (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НИОКТР)</a:t>
            </a:r>
            <a:endParaRPr lang="ru-RU" sz="1600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5625712" y="76201"/>
            <a:ext cx="6155922" cy="817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Секции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В «Горнодобывающая 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промышленность»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, С «Обрабатывающая промышленность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/>
            </a:r>
            <a:b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D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«Снабжение электроэнергией, газом, паром, горячей водой и кондиционированным воздухом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b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E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«Водоснабжение; сбор, обработка и удаление отходов, деятельность по ликвидации загрязнений» </a:t>
            </a:r>
            <a:endParaRPr lang="ru-RU" sz="1100" b="1" dirty="0" smtClean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sz="18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с 05 по 39 </a:t>
            </a:r>
            <a:r>
              <a:rPr lang="ru-RU" sz="18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  <a:endParaRPr lang="ru-RU" sz="1800" b="1" dirty="0">
              <a:solidFill>
                <a:srgbClr val="99FFC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20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37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2576216"/>
            <a:ext cx="4851231" cy="28784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3226" y="2576215"/>
            <a:ext cx="4679175" cy="2767310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latin typeface="Arial Narrow" pitchFamily="34" charset="0"/>
              </a:rPr>
              <a:t>Организация, выполняющая НИОКТР, отражает стоимость НИОКТР (их этапов), выполненных только собственными силами (без учета стоимости работ, выполненных соисполнителями) по договорам на выполнение НИОКТР, принятых заказчиком по актам сдачи-приемки НИОКТР (их этапов), оформленным в установленном порядке. </a:t>
            </a:r>
          </a:p>
          <a:p>
            <a:pPr algn="just"/>
            <a:r>
              <a:rPr lang="ru-RU" sz="1600" i="1" dirty="0">
                <a:latin typeface="Arial Narrow" pitchFamily="34" charset="0"/>
              </a:rPr>
              <a:t>При осуществлении научной и технической деятельности по строке 11 в графе 1 не отражается стоимость НИОКТР, если имущественные права на результаты НИОКТР принадлежат организации.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2576215"/>
            <a:ext cx="4851231" cy="29119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475047" y="2595267"/>
            <a:ext cx="4731422" cy="2495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>
                <a:latin typeface="Arial Narrow" pitchFamily="34" charset="0"/>
              </a:rPr>
              <a:t>Организация, выполняющая НИОКТР, отражает стоимость НИОКТР (их этапов) без учета стоимости работ, выполненных соисполнителями по договорам на выполнение НИОКТР, принятых заказчиком по актам сдачи-приемки НИОКТР (их этапов), оформленным в установленном порядке,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вне зависимости принадлежат имущественные права на результаты НИОКТР принадлежат организации или нет.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848818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в Указаниях за январь-декабрь 2024 г.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633023" y="552782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в </a:t>
            </a: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Указаниях за январь-март 2025 </a:t>
            </a:r>
            <a:r>
              <a:rPr lang="ru-RU" sz="2000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г.</a:t>
            </a:r>
          </a:p>
        </p:txBody>
      </p:sp>
      <p:sp>
        <p:nvSpPr>
          <p:cNvPr id="31" name="Скругленный прямоугольник 4"/>
          <p:cNvSpPr/>
          <p:nvPr/>
        </p:nvSpPr>
        <p:spPr>
          <a:xfrm>
            <a:off x="352425" y="1445769"/>
            <a:ext cx="11677650" cy="5652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ea typeface="Roboto Condensed" panose="02000000000000000000" pitchFamily="2" charset="0"/>
              </a:rPr>
              <a:t>В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Roboto Condensed" panose="02000000000000000000" pitchFamily="2" charset="0"/>
              </a:rPr>
              <a:t>ч.2 п.41</a:t>
            </a: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изменен порядок отражения объема производства продукции (работ, услуг) организацией, </a:t>
            </a:r>
            <a:endParaRPr lang="ru-RU" sz="16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выполнявшей </a:t>
            </a:r>
            <a:r>
              <a:rPr lang="ru-RU" sz="1600" dirty="0" smtClean="0">
                <a:solidFill>
                  <a:schemeClr val="dk1"/>
                </a:solidFill>
                <a:latin typeface="Arial Narrow" pitchFamily="34" charset="0"/>
              </a:rPr>
              <a:t>научно-исследователь­ские, опытно-кон­структорские </a:t>
            </a:r>
            <a:r>
              <a:rPr lang="ru-RU" sz="1600" dirty="0">
                <a:solidFill>
                  <a:schemeClr val="dk1"/>
                </a:solidFill>
                <a:latin typeface="Arial Narrow" pitchFamily="34" charset="0"/>
              </a:rPr>
              <a:t>и </a:t>
            </a:r>
            <a:r>
              <a:rPr lang="ru-RU" sz="1600" dirty="0" smtClean="0">
                <a:solidFill>
                  <a:schemeClr val="dk1"/>
                </a:solidFill>
                <a:latin typeface="Arial Narrow" pitchFamily="34" charset="0"/>
              </a:rPr>
              <a:t>опытно-техноло­гические работы (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НИОКТР)</a:t>
            </a:r>
            <a:endParaRPr lang="ru-RU" sz="1600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139631" y="89237"/>
            <a:ext cx="6861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М «Профессиональная, научная и техническая деятельность» </a:t>
            </a:r>
            <a:endParaRPr lang="ru-RU" sz="1400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 </a:t>
            </a:r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69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по </a:t>
            </a:r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75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33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48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38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447800"/>
            <a:ext cx="4851231" cy="40068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3226" y="1989150"/>
            <a:ext cx="4679175" cy="2924175"/>
          </a:xfrm>
        </p:spPr>
        <p:txBody>
          <a:bodyPr>
            <a:noAutofit/>
          </a:bodyPr>
          <a:lstStyle/>
          <a:p>
            <a:pPr marL="285750" indent="-285750" algn="just">
              <a:spcBef>
                <a:spcPts val="12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данные отражаются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без учета </a:t>
            </a:r>
            <a:r>
              <a:rPr lang="ru-RU" sz="1600" dirty="0">
                <a:latin typeface="Arial Narrow" pitchFamily="34" charset="0"/>
              </a:rPr>
              <a:t>стоимости работ, выполненных привлеченными организациями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по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договору субподряда</a:t>
            </a:r>
          </a:p>
          <a:p>
            <a:pPr marL="285750" indent="-285750" algn="just">
              <a:spcBef>
                <a:spcPts val="12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стоимость выполненных собственными силами работ по строительству отражается по соответствующим подклассам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секции </a:t>
            </a:r>
            <a:r>
              <a:rPr lang="en-US" sz="1600" b="1" dirty="0">
                <a:solidFill>
                  <a:srgbClr val="008080"/>
                </a:solidFill>
                <a:latin typeface="Arial Narrow" pitchFamily="34" charset="0"/>
              </a:rPr>
              <a:t>F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исходя из предмета договора подряда</a:t>
            </a:r>
            <a:r>
              <a:rPr lang="ru-RU" sz="1600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на основании данных акта сдачи-приемки выполненных строительных и иных специальных монтажных работ и других первичных учетных и иных документов, оформленных в установленном </a:t>
            </a:r>
            <a:r>
              <a:rPr lang="ru-RU" sz="1600" dirty="0" smtClean="0">
                <a:latin typeface="Arial Narrow" pitchFamily="34" charset="0"/>
              </a:rPr>
              <a:t>порядке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596857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447801"/>
            <a:ext cx="4851231" cy="40403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475047" y="1834122"/>
            <a:ext cx="4873727" cy="3371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12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если выполняется 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весь комплекс строительных работ при строительстве зданий</a:t>
            </a:r>
            <a:r>
              <a:rPr lang="ru-RU" sz="1600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(от сноса старого здания и рытья котлована до покраски крыши нового здания),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то </a:t>
            </a:r>
            <a:r>
              <a:rPr lang="ru-RU" sz="1600" dirty="0">
                <a:latin typeface="Arial Narrow" pitchFamily="34" charset="0"/>
              </a:rPr>
              <a:t>указывается 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подкласс 41200</a:t>
            </a:r>
          </a:p>
          <a:p>
            <a:pPr marL="285750" indent="-285750" algn="just">
              <a:spcBef>
                <a:spcPts val="12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 smtClean="0">
                <a:latin typeface="Arial Narrow" pitchFamily="34" charset="0"/>
              </a:rPr>
              <a:t>если </a:t>
            </a:r>
            <a:r>
              <a:rPr lang="ru-RU" sz="1600" dirty="0">
                <a:latin typeface="Arial Narrow" pitchFamily="34" charset="0"/>
              </a:rPr>
              <a:t>выполняются 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общестроительные работы на объектах гражданского строительства </a:t>
            </a:r>
            <a:r>
              <a:rPr lang="ru-RU" sz="1600" dirty="0">
                <a:latin typeface="Arial Narrow" pitchFamily="34" charset="0"/>
              </a:rPr>
              <a:t>(автомобильные и железные дороги, метро, мосты, тоннели, трубопроводы, линии электропередач и телекоммуникаций, прочие инженерные сооружения), то указывается 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соответствующий подкласс раздела 42 </a:t>
            </a:r>
          </a:p>
          <a:p>
            <a:pPr marL="285750" indent="-285750" algn="just">
              <a:spcBef>
                <a:spcPts val="12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если выполняются 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специальные строительные </a:t>
            </a:r>
            <a:r>
              <a:rPr lang="ru-RU" sz="1600" dirty="0" smtClean="0">
                <a:solidFill>
                  <a:srgbClr val="008080"/>
                </a:solidFill>
                <a:latin typeface="Arial Narrow" pitchFamily="34" charset="0"/>
              </a:rPr>
              <a:t>работы,</a:t>
            </a:r>
            <a:r>
              <a:rPr lang="en-US" sz="16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то указывается 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соответствующий подкласс раздела 43 </a:t>
            </a:r>
            <a:endParaRPr lang="ru-RU" sz="1600" i="1" dirty="0">
              <a:solidFill>
                <a:srgbClr val="008080"/>
              </a:solidFill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399" y="3190640"/>
            <a:ext cx="4635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7629525" y="89237"/>
            <a:ext cx="4371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</a:t>
            </a:r>
            <a:r>
              <a:rPr lang="en-US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F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Строительство» </a:t>
            </a:r>
            <a:endParaRPr lang="ru-RU" sz="1400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 </a:t>
            </a:r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41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по </a:t>
            </a:r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43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30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39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2010994"/>
            <a:ext cx="4851231" cy="34436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3227" y="2867025"/>
            <a:ext cx="4602166" cy="20463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600" dirty="0">
                <a:latin typeface="Arial Narrow" pitchFamily="34" charset="0"/>
              </a:rPr>
              <a:t>по подклассу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41100</a:t>
            </a:r>
            <a:r>
              <a:rPr lang="ru-RU" sz="1600" b="1" dirty="0"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организация, осуществляющая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только функции заказчика при строительстве зданий и реализующая в дальнейшем здание </a:t>
            </a:r>
            <a:r>
              <a:rPr lang="ru-RU" sz="1600" dirty="0">
                <a:latin typeface="Arial Narrow" pitchFamily="34" charset="0"/>
              </a:rPr>
              <a:t>(часть здания) другим юридическим или физическим </a:t>
            </a:r>
            <a:r>
              <a:rPr lang="ru-RU" sz="1600" dirty="0" smtClean="0">
                <a:latin typeface="Arial Narrow" pitchFamily="34" charset="0"/>
              </a:rPr>
              <a:t>лицам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596857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2010994"/>
            <a:ext cx="4851231" cy="34771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475048" y="2876550"/>
            <a:ext cx="4731422" cy="2329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buClr>
                <a:srgbClr val="008080"/>
              </a:buClr>
            </a:pPr>
            <a:r>
              <a:rPr lang="ru-RU" sz="1600" dirty="0">
                <a:latin typeface="Arial Narrow" pitchFamily="34" charset="0"/>
              </a:rPr>
              <a:t>по подклассу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41200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организация строительства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(</a:t>
            </a:r>
            <a:r>
              <a:rPr lang="ru-RU" sz="1600" i="1" dirty="0">
                <a:latin typeface="Arial Narrow" pitchFamily="34" charset="0"/>
              </a:rPr>
              <a:t>т.е. основной вид экономической деятельности классифицируется в секции </a:t>
            </a:r>
            <a:r>
              <a:rPr lang="en-US" sz="1600" i="1" dirty="0">
                <a:latin typeface="Arial Narrow" pitchFamily="34" charset="0"/>
              </a:rPr>
              <a:t>F</a:t>
            </a:r>
            <a:r>
              <a:rPr lang="ru-RU" sz="1600" i="1" dirty="0" smtClean="0">
                <a:latin typeface="Arial Narrow" pitchFamily="34" charset="0"/>
              </a:rPr>
              <a:t>, за </a:t>
            </a:r>
            <a:r>
              <a:rPr lang="ru-RU" sz="1600" i="1" dirty="0">
                <a:latin typeface="Arial Narrow" pitchFamily="34" charset="0"/>
              </a:rPr>
              <a:t>исключением подклассов 41100 и 439</a:t>
            </a:r>
            <a:r>
              <a:rPr lang="ru-RU" sz="1600" dirty="0">
                <a:latin typeface="Arial Narrow" pitchFamily="34" charset="0"/>
              </a:rPr>
              <a:t>92), осуществляющая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функции застройщика при строительстве зданий и реализующая в дальнейшем здание </a:t>
            </a:r>
            <a:r>
              <a:rPr lang="ru-RU" sz="1600" dirty="0">
                <a:latin typeface="Arial Narrow" pitchFamily="34" charset="0"/>
              </a:rPr>
              <a:t>(часть здания) другим юридическим или физическим лицам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Скругленный прямоугольник 4"/>
          <p:cNvSpPr/>
          <p:nvPr/>
        </p:nvSpPr>
        <p:spPr>
          <a:xfrm>
            <a:off x="352425" y="1445769"/>
            <a:ext cx="11677650" cy="5652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182563" indent="0" algn="ctr">
              <a:buNone/>
              <a:tabLst/>
            </a:pPr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Разницу между продажной и сформированной (фактической) стоимостью здания (части здания) отражает в графе 1:</a:t>
            </a:r>
            <a:endParaRPr lang="ru-RU" sz="1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629525" y="89237"/>
            <a:ext cx="4371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</a:t>
            </a:r>
            <a:r>
              <a:rPr lang="en-US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F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Строительство» </a:t>
            </a:r>
            <a:endParaRPr lang="ru-RU" sz="1400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 </a:t>
            </a:r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41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по </a:t>
            </a:r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43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31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482908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712486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ОБЩИЕ ПОЛОЖЕНИЯ. Правила представления формы 4-у. Территория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98836" y="1275428"/>
            <a:ext cx="4851231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8818" y="2016299"/>
            <a:ext cx="4885232" cy="269223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Arial Narrow" pitchFamily="34" charset="0"/>
              </a:rPr>
              <a:t>Данные по обособленным подразделениям организации, находящимся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за пределами территории </a:t>
            </a:r>
            <a:r>
              <a:rPr lang="ru-RU" sz="1600" dirty="0">
                <a:latin typeface="Arial Narrow" pitchFamily="34" charset="0"/>
              </a:rPr>
              <a:t>Республики Беларусь,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в отчете не отражаются.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162204"/>
            <a:ext cx="4213633" cy="49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Подразделение за пределами страны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759" y="3521186"/>
            <a:ext cx="4859482" cy="2174476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Подразделение на одной территории 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00525" y="1285349"/>
            <a:ext cx="4851231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633024" y="1989484"/>
            <a:ext cx="4965011" cy="2830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0" algn="l"/>
              </a:tabLst>
              <a:defRPr/>
            </a:pPr>
            <a:r>
              <a:rPr lang="ru-RU" sz="1600" dirty="0">
                <a:latin typeface="Arial Narrow" pitchFamily="34" charset="0"/>
              </a:rPr>
              <a:t>Организация, в структуру которой входят </a:t>
            </a:r>
            <a:r>
              <a:rPr lang="ru-RU" sz="1600" dirty="0" smtClean="0">
                <a:latin typeface="Arial Narrow" pitchFamily="34" charset="0"/>
              </a:rPr>
              <a:t>только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подразделения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, расположенные на одной с ней территории, и нет подразделений, расположенных на другой территории</a:t>
            </a:r>
            <a:r>
              <a:rPr lang="ru-RU" sz="1600" dirty="0">
                <a:latin typeface="Arial Narrow" pitchFamily="34" charset="0"/>
              </a:rPr>
              <a:t>, </a:t>
            </a:r>
          </a:p>
          <a:p>
            <a:pPr marL="361950" algn="just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0" algn="l"/>
              </a:tabLst>
              <a:defRPr/>
            </a:pPr>
            <a:r>
              <a:rPr lang="ru-RU" sz="1600" dirty="0">
                <a:latin typeface="Arial Narrow" pitchFamily="34" charset="0"/>
              </a:rPr>
              <a:t>представляет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один отчет</a:t>
            </a:r>
            <a:r>
              <a:rPr lang="ru-RU" sz="1600" dirty="0">
                <a:latin typeface="Arial Narrow" pitchFamily="34" charset="0"/>
              </a:rPr>
              <a:t>, включая данные по этим подразделениям; </a:t>
            </a:r>
          </a:p>
          <a:p>
            <a:pPr marL="361950" algn="just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0" algn="l"/>
              </a:tabLst>
              <a:defRPr/>
            </a:pPr>
            <a:r>
              <a:rPr lang="ru-RU" sz="1600" dirty="0">
                <a:latin typeface="Arial Narrow" pitchFamily="34" charset="0"/>
              </a:rPr>
              <a:t>в графе 3 «Территория нахождения структурного подразделения» указывается место нахождения организации.</a:t>
            </a:r>
            <a:endParaRPr lang="ru-RU" sz="1600" dirty="0">
              <a:latin typeface="Arial Narrow" pitchFamily="34" charset="0"/>
              <a:cs typeface="Arial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600" i="1" dirty="0">
              <a:latin typeface="Arial Narrow" pitchFamily="34" charset="0"/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2560223" y="5736333"/>
            <a:ext cx="6973192" cy="310743"/>
          </a:xfrm>
          <a:prstGeom prst="rect">
            <a:avLst/>
          </a:prstGeom>
          <a:solidFill>
            <a:srgbClr val="468C7D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</a:pPr>
            <a:r>
              <a:rPr lang="ru-RU" sz="1400" b="1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Территория (место нахождения) - </a:t>
            </a:r>
            <a:r>
              <a:rPr lang="ru-RU" sz="1400" dirty="0" smtClean="0">
                <a:latin typeface="Arial Narrow" pitchFamily="34" charset="0"/>
              </a:rPr>
              <a:t>район области, город областного подчинения, город Минск</a:t>
            </a:r>
            <a:endParaRPr lang="ru-RU" sz="1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08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40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504950"/>
            <a:ext cx="4851231" cy="39497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6170" y="1721363"/>
            <a:ext cx="4602166" cy="32274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Организация строительства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отражает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графе </a:t>
            </a:r>
            <a:r>
              <a:rPr lang="ru-RU" sz="1600" dirty="0" smtClean="0">
                <a:latin typeface="Arial Narrow" pitchFamily="34" charset="0"/>
              </a:rPr>
              <a:t>1</a:t>
            </a:r>
          </a:p>
          <a:p>
            <a:pPr algn="just">
              <a:lnSpc>
                <a:spcPct val="100000"/>
              </a:lnSpc>
            </a:pPr>
            <a:r>
              <a:rPr lang="ru-RU" sz="1600" dirty="0" smtClean="0">
                <a:latin typeface="Arial Narrow" pitchFamily="34" charset="0"/>
              </a:rPr>
              <a:t>по </a:t>
            </a:r>
            <a:r>
              <a:rPr lang="ru-RU" sz="1600" dirty="0">
                <a:latin typeface="Arial Narrow" pitchFamily="34" charset="0"/>
              </a:rPr>
              <a:t>соответствующим подклассам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секции С</a:t>
            </a:r>
            <a:r>
              <a:rPr lang="ru-RU" sz="1600" dirty="0">
                <a:latin typeface="Arial Narrow" pitchFamily="34" charset="0"/>
              </a:rPr>
              <a:t> «Обрабатывающая промышленность» </a:t>
            </a:r>
            <a:r>
              <a:rPr lang="ru-RU" sz="1600" dirty="0" smtClean="0">
                <a:latin typeface="Arial Narrow" pitchFamily="34" charset="0"/>
              </a:rPr>
              <a:t>ОКЭД </a:t>
            </a:r>
          </a:p>
          <a:p>
            <a:pPr algn="just">
              <a:lnSpc>
                <a:spcPct val="100000"/>
              </a:lnSpc>
            </a:pPr>
            <a:r>
              <a:rPr lang="ru-RU" sz="1600" dirty="0" smtClean="0">
                <a:latin typeface="Arial Narrow" pitchFamily="34" charset="0"/>
              </a:rPr>
              <a:t>стоимость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материалов, произведенных в подсобных производствах</a:t>
            </a:r>
            <a:r>
              <a:rPr lang="ru-RU" sz="1600" dirty="0">
                <a:latin typeface="Arial Narrow" pitchFamily="34" charset="0"/>
              </a:rPr>
              <a:t> данной организации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использованных </a:t>
            </a:r>
            <a:r>
              <a:rPr lang="ru-RU" sz="1600" dirty="0">
                <a:latin typeface="Arial Narrow" pitchFamily="34" charset="0"/>
              </a:rPr>
              <a:t>при выполнении работ по строительству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пределах юридического лица</a:t>
            </a:r>
            <a:r>
              <a:rPr lang="ru-RU" sz="1600" dirty="0">
                <a:latin typeface="Arial Narrow" pitchFamily="34" charset="0"/>
              </a:rPr>
              <a:t>. </a:t>
            </a:r>
            <a:endParaRPr lang="ru-RU" sz="1600" dirty="0" smtClean="0">
              <a:latin typeface="Arial Narrow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1600" dirty="0" smtClean="0">
                <a:latin typeface="Arial Narrow" pitchFamily="34" charset="0"/>
              </a:rPr>
              <a:t>Стоимость </a:t>
            </a:r>
            <a:r>
              <a:rPr lang="ru-RU" sz="1600" dirty="0">
                <a:latin typeface="Arial Narrow" pitchFamily="34" charset="0"/>
              </a:rPr>
              <a:t>этих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материалов не исключается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из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стоимости подрядных работ</a:t>
            </a:r>
            <a:r>
              <a:rPr lang="ru-RU" sz="1600" dirty="0">
                <a:latin typeface="Arial Narrow" pitchFamily="34" charset="0"/>
              </a:rPr>
              <a:t>, выполненных собственными силами.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596857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504950"/>
            <a:ext cx="4851231" cy="39832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31542" y="1721363"/>
            <a:ext cx="4731422" cy="3012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Организация, не являющаяся организацией строительства</a:t>
            </a:r>
            <a:r>
              <a:rPr lang="ru-RU" sz="1600" dirty="0">
                <a:latin typeface="Arial Narrow" pitchFamily="34" charset="0"/>
              </a:rPr>
              <a:t>, </a:t>
            </a:r>
            <a:r>
              <a:rPr lang="ru-RU" sz="1600" dirty="0" smtClean="0">
                <a:latin typeface="Arial Narrow" pitchFamily="34" charset="0"/>
              </a:rPr>
              <a:t>в графе 1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не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 отражает </a:t>
            </a:r>
            <a:r>
              <a:rPr lang="ru-RU" sz="1600" dirty="0">
                <a:latin typeface="Arial Narrow" pitchFamily="34" charset="0"/>
              </a:rPr>
              <a:t>стоимость:</a:t>
            </a:r>
          </a:p>
          <a:p>
            <a:pPr algn="just">
              <a:lnSpc>
                <a:spcPct val="100000"/>
              </a:lnSpc>
            </a:pPr>
            <a:r>
              <a:rPr lang="ru-RU" sz="1600" dirty="0">
                <a:latin typeface="Arial Narrow" pitchFamily="34" charset="0"/>
              </a:rPr>
              <a:t>строительно-монтажных работ по зданиям и сооружениям, выполненных собственными силами (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хозяйственным способом</a:t>
            </a:r>
            <a:r>
              <a:rPr lang="ru-RU" sz="1600" dirty="0">
                <a:latin typeface="Arial Narrow" pitchFamily="34" charset="0"/>
              </a:rPr>
              <a:t>) и способствующих формированию собственного основного капитала;</a:t>
            </a:r>
          </a:p>
          <a:p>
            <a:pPr algn="just">
              <a:lnSpc>
                <a:spcPct val="100000"/>
              </a:lnSpc>
            </a:pPr>
            <a:r>
              <a:rPr lang="ru-RU" sz="1600" dirty="0">
                <a:latin typeface="Arial Narrow" pitchFamily="34" charset="0"/>
              </a:rPr>
              <a:t>работ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по ремонту собственных или арендованных зданий, сооружений, оборудования, </a:t>
            </a:r>
            <a:r>
              <a:rPr lang="ru-RU" sz="1600" dirty="0">
                <a:latin typeface="Arial Narrow" pitchFamily="34" charset="0"/>
              </a:rPr>
              <a:t>затраты по которым учитываются в бухгалтерском учете на счетах затрат на производство продукции (работ, услуг) по основному виду экономической деятельности. 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848818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организация строительства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6531542" y="5532094"/>
            <a:ext cx="4472528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организация, не являющаяся строительной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629525" y="89237"/>
            <a:ext cx="4371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</a:t>
            </a:r>
            <a:r>
              <a:rPr lang="en-US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F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Строительство» </a:t>
            </a:r>
            <a:endParaRPr lang="ru-RU" sz="1400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 </a:t>
            </a:r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41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по </a:t>
            </a:r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43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49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63" y="3896346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41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639041" y="1962150"/>
            <a:ext cx="4851231" cy="36385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7102" y="2390774"/>
            <a:ext cx="5361547" cy="277143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Организация, осуществляющая общестроительные и специальные работы по строительству зданий, сооружений и иных объектов строительства, </a:t>
            </a:r>
            <a:endParaRPr lang="ru-RU" sz="1600" dirty="0" smtClean="0">
              <a:latin typeface="Arial Narrow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графе 1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не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отражает: </a:t>
            </a:r>
          </a:p>
          <a:p>
            <a:pPr marL="3619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latin typeface="Arial Narrow" pitchFamily="34" charset="0"/>
              </a:rPr>
              <a:t>стоимость </a:t>
            </a:r>
            <a:r>
              <a:rPr lang="ru-RU" sz="1600" dirty="0">
                <a:latin typeface="Arial Narrow" pitchFamily="34" charset="0"/>
              </a:rPr>
              <a:t>монтируемого и ремонтируемого на объекте строительства оборудования, </a:t>
            </a:r>
            <a:endParaRPr lang="ru-RU" sz="1600" dirty="0" smtClean="0">
              <a:latin typeface="Arial Narrow" pitchFamily="34" charset="0"/>
            </a:endParaRPr>
          </a:p>
          <a:p>
            <a:pPr marL="3619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latin typeface="Arial Narrow" pitchFamily="34" charset="0"/>
              </a:rPr>
              <a:t>стоимость </a:t>
            </a:r>
            <a:r>
              <a:rPr lang="ru-RU" sz="1600" dirty="0">
                <a:latin typeface="Arial Narrow" pitchFamily="34" charset="0"/>
              </a:rPr>
              <a:t>приобретенных или изготовленных на стройке деталей для укомплектования оборудования.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29525" y="89237"/>
            <a:ext cx="4371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</a:t>
            </a:r>
            <a:r>
              <a:rPr lang="en-US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F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Строительство» </a:t>
            </a:r>
            <a:endParaRPr lang="ru-RU" sz="1400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 </a:t>
            </a:r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41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по </a:t>
            </a:r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43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3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2010993"/>
            <a:ext cx="4851231" cy="34436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3227" y="2510125"/>
            <a:ext cx="4679175" cy="2361270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latin typeface="Arial Narrow" pitchFamily="34" charset="0"/>
              </a:rPr>
              <a:t>валовой доход по отгруженным товарам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(</a:t>
            </a:r>
            <a:r>
              <a:rPr lang="ru-RU" sz="1600" dirty="0">
                <a:latin typeface="Arial Narrow" pitchFamily="34" charset="0"/>
              </a:rPr>
              <a:t>без учета товаров, возвращенных покупателем (поверенным, комиссионером)), который исчисляется как разница между продажной и покупной стоимостью товаров за вычетом налогов и сборов, исчисляемых из выручки</a:t>
            </a:r>
            <a:r>
              <a:rPr lang="ru-RU" sz="1600" cap="all" dirty="0">
                <a:latin typeface="Arial Narrow" pitchFamily="34" charset="0"/>
              </a:rPr>
              <a:t>, </a:t>
            </a:r>
            <a:r>
              <a:rPr lang="ru-RU" sz="1600" dirty="0">
                <a:latin typeface="Arial Narrow" pitchFamily="34" charset="0"/>
              </a:rPr>
              <a:t>вывозных таможенных пошлин. </a:t>
            </a:r>
            <a:endParaRPr lang="ru-RU" sz="1600" i="1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2010993"/>
            <a:ext cx="4851231" cy="34771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475047" y="2536555"/>
            <a:ext cx="4731422" cy="2495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>
                <a:latin typeface="Arial Narrow" pitchFamily="34" charset="0"/>
              </a:rPr>
              <a:t>валовой доход по отгруженным товарам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(</a:t>
            </a:r>
            <a:r>
              <a:rPr lang="ru-RU" sz="1600" dirty="0">
                <a:latin typeface="Arial Narrow" pitchFamily="34" charset="0"/>
              </a:rPr>
              <a:t>без учета товаров,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отгруженных в отчетном периоде </a:t>
            </a:r>
            <a:r>
              <a:rPr lang="ru-RU" sz="1600" dirty="0">
                <a:latin typeface="Arial Narrow" pitchFamily="34" charset="0"/>
              </a:rPr>
              <a:t>и возвращенных покупателем (поверенным, комиссионером)), который исчисляется как разница между продажной и покупной стоимостью товаров за вычетом налогов и сборов, исчисляемых из выручки</a:t>
            </a:r>
            <a:r>
              <a:rPr lang="ru-RU" sz="1600" cap="all" dirty="0">
                <a:latin typeface="Arial Narrow" pitchFamily="34" charset="0"/>
              </a:rPr>
              <a:t>, </a:t>
            </a:r>
            <a:r>
              <a:rPr lang="ru-RU" sz="1600" dirty="0">
                <a:latin typeface="Arial Narrow" pitchFamily="34" charset="0"/>
              </a:rPr>
              <a:t>вывозных таможенных пошлин. 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848818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в Указаниях за январь-декабрь 2024 г.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633023" y="552782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в </a:t>
            </a: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Указаниях за январь-март 2025 </a:t>
            </a:r>
            <a:r>
              <a:rPr lang="ru-RU" sz="2000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г.</a:t>
            </a:r>
          </a:p>
        </p:txBody>
      </p:sp>
      <p:sp>
        <p:nvSpPr>
          <p:cNvPr id="31" name="Скругленный прямоугольник 4"/>
          <p:cNvSpPr/>
          <p:nvPr/>
        </p:nvSpPr>
        <p:spPr>
          <a:xfrm>
            <a:off x="352425" y="1445769"/>
            <a:ext cx="11677650" cy="5652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ea typeface="Roboto Condensed" panose="02000000000000000000" pitchFamily="2" charset="0"/>
              </a:rPr>
              <a:t>В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Roboto Condensed" panose="02000000000000000000" pitchFamily="2" charset="0"/>
              </a:rPr>
              <a:t>ч.1 п.34 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при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осуществлении оптовой и розничной торговли</a:t>
            </a:r>
            <a:r>
              <a:rPr lang="ru-RU" sz="1600" b="1" dirty="0">
                <a:solidFill>
                  <a:srgbClr val="990000"/>
                </a:solidFill>
                <a:latin typeface="Arial Narrow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(группы 451, 453, 454 (кроме подкласса 45403), разделы 46 и 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47 ОКЭД)</a:t>
            </a:r>
            <a:b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уточнен </a:t>
            </a:r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порядок отражения валового дохода без учета товаров, возвращенных покупателем (поверенным, комиссионером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)</a:t>
            </a:r>
            <a:endParaRPr lang="ru-RU" sz="1600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898669" y="89237"/>
            <a:ext cx="8102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</a:t>
            </a:r>
            <a:r>
              <a:rPr lang="en-US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G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«Оптовая и розничная торговля; ремонт автомобилей и мотоциклов» </a:t>
            </a:r>
            <a:endParaRPr lang="ru-RU" sz="1400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Группы 451, 453, 454 (кроме подкласса 45403), разделы 46 и 47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66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400175"/>
            <a:ext cx="4851231" cy="40545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325" y="1954989"/>
            <a:ext cx="4820850" cy="321288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1600" dirty="0">
                <a:latin typeface="Arial Narrow" pitchFamily="34" charset="0"/>
              </a:rPr>
              <a:t>Организация, осуществляющая оптовую торговлю отходами, являющимися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вторичными материальными ресурсами</a:t>
            </a:r>
            <a:r>
              <a:rPr lang="ru-RU" sz="1600" dirty="0">
                <a:latin typeface="Arial Narrow" pitchFamily="34" charset="0"/>
              </a:rPr>
              <a:t>, отражает валовой доход,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включая компенсацию,</a:t>
            </a:r>
            <a:r>
              <a:rPr lang="ru-RU" sz="1600" dirty="0">
                <a:latin typeface="Arial Narrow" pitchFamily="34" charset="0"/>
              </a:rPr>
              <a:t> выплачиваемую государственным учреждением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«Оператор вторичных материальных ресурсов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».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1600" dirty="0">
                <a:latin typeface="Arial Narrow" pitchFamily="34" charset="0"/>
              </a:rPr>
              <a:t>Организация, осуществляющая розничную торговлю 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реализующая</a:t>
            </a:r>
            <a:r>
              <a:rPr lang="ru-RU" sz="1600" dirty="0">
                <a:latin typeface="Arial Narrow" pitchFamily="34" charset="0"/>
              </a:rPr>
              <a:t> другим юридическим или физическим лицам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через свои торговые объекты товары несобственного производства,</a:t>
            </a:r>
            <a:r>
              <a:rPr lang="ru-RU" sz="1600" dirty="0">
                <a:latin typeface="Arial Narrow" pitchFamily="34" charset="0"/>
              </a:rPr>
              <a:t> отражает валовой доход по соответствующим подклассам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раздела 47 </a:t>
            </a:r>
            <a:r>
              <a:rPr lang="ru-RU" sz="1600" dirty="0" smtClean="0">
                <a:latin typeface="Arial Narrow" pitchFamily="34" charset="0"/>
              </a:rPr>
              <a:t>ОКЭД.</a:t>
            </a:r>
            <a:endParaRPr lang="ru-RU" sz="1600" dirty="0">
              <a:latin typeface="Arial Narrow" pitchFamily="34" charset="0"/>
            </a:endParaRPr>
          </a:p>
          <a:p>
            <a:pPr algn="just"/>
            <a:endParaRPr lang="ru-RU" sz="1600" i="1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400175"/>
            <a:ext cx="4851231" cy="40880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15582" y="1987009"/>
            <a:ext cx="4833192" cy="2495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Arial Narrow" pitchFamily="34" charset="0"/>
              </a:rPr>
              <a:t>В целях проведения </a:t>
            </a:r>
            <a:r>
              <a:rPr lang="ru-RU" sz="1600" dirty="0" smtClean="0">
                <a:latin typeface="Arial Narrow" pitchFamily="34" charset="0"/>
              </a:rPr>
              <a:t>государственного </a:t>
            </a:r>
            <a:r>
              <a:rPr lang="ru-RU" sz="1600" dirty="0">
                <a:latin typeface="Arial Narrow" pitchFamily="34" charset="0"/>
              </a:rPr>
              <a:t>статистического наблюдения </a:t>
            </a:r>
            <a:r>
              <a:rPr lang="ru-RU" sz="1600" dirty="0" smtClean="0">
                <a:latin typeface="Arial Narrow" pitchFamily="34" charset="0"/>
              </a:rPr>
              <a:t>по форме 4-у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организация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, являющаяся производителем продукции</a:t>
            </a:r>
            <a:r>
              <a:rPr lang="ru-RU" sz="1600" dirty="0">
                <a:latin typeface="Arial Narrow" pitchFamily="34" charset="0"/>
              </a:rPr>
              <a:t> (например, промышленная, сельскохозяйственная),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реализующая</a:t>
            </a:r>
            <a:r>
              <a:rPr lang="ru-RU" sz="1600" dirty="0">
                <a:latin typeface="Arial Narrow" pitchFamily="34" charset="0"/>
              </a:rPr>
              <a:t> другим юридическим или физическим лицам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через свои торговые объекты продукцию собственного производства</a:t>
            </a:r>
            <a:r>
              <a:rPr lang="ru-RU" sz="1600" dirty="0">
                <a:latin typeface="Arial Narrow" pitchFamily="34" charset="0"/>
              </a:rPr>
              <a:t>, отражает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торговую наценку</a:t>
            </a:r>
            <a:r>
              <a:rPr lang="ru-RU" sz="1600" dirty="0">
                <a:latin typeface="Arial Narrow" pitchFamily="34" charset="0"/>
              </a:rPr>
              <a:t>, включаемую в цену реализации собственной продукции, по соответствующим подклассам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раздела 47 </a:t>
            </a:r>
            <a:r>
              <a:rPr lang="ru-RU" sz="1600" dirty="0" smtClean="0">
                <a:latin typeface="Arial Narrow" pitchFamily="34" charset="0"/>
              </a:rPr>
              <a:t>ОКЭД. 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98669" y="89237"/>
            <a:ext cx="8102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</a:t>
            </a:r>
            <a:r>
              <a:rPr lang="en-US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G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«Оптовая и розничная торговля; ремонт автомобилей и мотоциклов» </a:t>
            </a:r>
            <a:endParaRPr lang="ru-RU" sz="1400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Группы 451, 453, 454 (кроме подкласса 45403), разделы 46 и 47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0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400175"/>
            <a:ext cx="4851231" cy="40545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325" y="1453610"/>
            <a:ext cx="4992300" cy="3978158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latin typeface="Arial Narrow" pitchFamily="34" charset="0"/>
              </a:rPr>
              <a:t>Организация,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являющаяся собственником сырья, материалов</a:t>
            </a:r>
            <a:r>
              <a:rPr lang="ru-RU" sz="1600" dirty="0">
                <a:latin typeface="Arial Narrow" pitchFamily="34" charset="0"/>
              </a:rPr>
              <a:t> (приобретенных или собственного производства), переданных в переработку (обработку) другим юридическим лицам или индивидуальным предпринимателям в целях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выполнения всего процесса производства </a:t>
            </a:r>
            <a:r>
              <a:rPr lang="ru-RU" sz="1600" dirty="0">
                <a:latin typeface="Arial Narrow" pitchFamily="34" charset="0"/>
              </a:rPr>
              <a:t>продукции,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отражает валовой доход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по </a:t>
            </a:r>
            <a:r>
              <a:rPr lang="ru-RU" sz="1600" b="1" dirty="0">
                <a:latin typeface="Arial Narrow" pitchFamily="34" charset="0"/>
              </a:rPr>
              <a:t>реализованным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b="1" dirty="0">
                <a:latin typeface="Arial Narrow" pitchFamily="34" charset="0"/>
              </a:rPr>
              <a:t>без дополнительной переработки </a:t>
            </a:r>
            <a:r>
              <a:rPr lang="ru-RU" sz="1600" dirty="0">
                <a:latin typeface="Arial Narrow" pitchFamily="34" charset="0"/>
              </a:rPr>
              <a:t>(обработки) товарам, произведенным на давальческих условиях,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без стоимости переработанного давальческого сырья и оплаты услуг по его переработке (обработке)</a:t>
            </a:r>
            <a:r>
              <a:rPr lang="ru-RU" sz="1600" dirty="0">
                <a:latin typeface="Arial Narrow" pitchFamily="34" charset="0"/>
              </a:rPr>
              <a:t>:</a:t>
            </a:r>
          </a:p>
          <a:p>
            <a:pPr marL="361950" algn="just"/>
            <a:r>
              <a:rPr lang="ru-RU" sz="1600" dirty="0">
                <a:latin typeface="Arial Narrow" pitchFamily="34" charset="0"/>
              </a:rPr>
              <a:t>другим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юридическим лицам или индивидуальным </a:t>
            </a:r>
            <a:r>
              <a:rPr lang="ru-RU" sz="1600" dirty="0">
                <a:latin typeface="Arial Narrow" pitchFamily="34" charset="0"/>
              </a:rPr>
              <a:t>предпринимателям – по соответствующим подклассам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раздела 46 </a:t>
            </a:r>
            <a:r>
              <a:rPr lang="ru-RU" sz="1600" dirty="0" smtClean="0">
                <a:latin typeface="Arial Narrow" pitchFamily="34" charset="0"/>
              </a:rPr>
              <a:t>ОКЭД;</a:t>
            </a:r>
            <a:endParaRPr lang="ru-RU" sz="1600" dirty="0">
              <a:latin typeface="Arial Narrow" pitchFamily="34" charset="0"/>
            </a:endParaRPr>
          </a:p>
          <a:p>
            <a:pPr marL="361950" algn="just"/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физическим лицам </a:t>
            </a:r>
            <a:r>
              <a:rPr lang="ru-RU" sz="1600" dirty="0">
                <a:latin typeface="Arial Narrow" pitchFamily="34" charset="0"/>
              </a:rPr>
              <a:t>(кроме индивидуальных предпринимателей) – по соответствующим подклассам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раздела 47 </a:t>
            </a:r>
            <a:r>
              <a:rPr lang="ru-RU" sz="1600" dirty="0" smtClean="0">
                <a:latin typeface="Arial Narrow" pitchFamily="34" charset="0"/>
              </a:rPr>
              <a:t>ОКЭД.</a:t>
            </a:r>
            <a:endParaRPr lang="ru-RU" sz="1600" dirty="0">
              <a:latin typeface="Arial Narrow" pitchFamily="34" charset="0"/>
            </a:endParaRPr>
          </a:p>
          <a:p>
            <a:pPr algn="just"/>
            <a:endParaRPr lang="ru-RU" sz="1600" i="1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400175"/>
            <a:ext cx="4851231" cy="40880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15582" y="1415509"/>
            <a:ext cx="4833192" cy="2851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>
                <a:latin typeface="Arial Narrow" pitchFamily="34" charset="0"/>
              </a:rPr>
              <a:t>Организация, осуществляющая розничную торговлю 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реализующая </a:t>
            </a:r>
            <a:r>
              <a:rPr lang="ru-RU" sz="1600" dirty="0">
                <a:latin typeface="Arial Narrow" pitchFamily="34" charset="0"/>
              </a:rPr>
              <a:t>другим юридическим или физическим лицам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через свои торговые объекты продукцию, изготовленную в заготовочных объектах (цехах), </a:t>
            </a:r>
            <a:r>
              <a:rPr lang="ru-RU" sz="1600" dirty="0">
                <a:latin typeface="Arial Narrow" pitchFamily="34" charset="0"/>
              </a:rPr>
              <a:t>созданных при торговых объектах (например, кондитерские, хлебобулочные, кулинарные и тому подобные изделия и полуфабрикаты),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отражает стоимость реализованной продукции</a:t>
            </a:r>
            <a:r>
              <a:rPr lang="ru-RU" sz="1600" dirty="0">
                <a:latin typeface="Arial Narrow" pitchFamily="34" charset="0"/>
              </a:rPr>
              <a:t> собственного производства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в отпускных ценах, включая торговую наценку, </a:t>
            </a:r>
            <a:r>
              <a:rPr lang="ru-RU" sz="1600" dirty="0">
                <a:latin typeface="Arial Narrow" pitchFamily="34" charset="0"/>
              </a:rPr>
              <a:t>по соответствующим подклассам раздела 47 </a:t>
            </a:r>
            <a:r>
              <a:rPr lang="ru-RU" sz="1600" dirty="0" smtClean="0">
                <a:latin typeface="Arial Narrow" pitchFamily="34" charset="0"/>
              </a:rPr>
              <a:t>ОКЭД.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98669" y="89237"/>
            <a:ext cx="8102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</a:t>
            </a:r>
            <a:r>
              <a:rPr lang="en-US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G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«Оптовая и розничная торговля; ремонт автомобилей и мотоциклов» </a:t>
            </a:r>
            <a:endParaRPr lang="ru-RU" sz="1400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Группы 451, 453, 454 (кроме подкласса 45403), разделы 46 и 47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93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2228850"/>
            <a:ext cx="4851231" cy="32258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325" y="2212100"/>
            <a:ext cx="4858950" cy="3219668"/>
          </a:xfrm>
        </p:spPr>
        <p:txBody>
          <a:bodyPr>
            <a:noAutofit/>
          </a:bodyPr>
          <a:lstStyle/>
          <a:p>
            <a:pPr marL="285750" indent="-285750" algn="just">
              <a:spcBef>
                <a:spcPts val="12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 smtClean="0">
                <a:latin typeface="Arial Narrow" pitchFamily="34" charset="0"/>
              </a:rPr>
              <a:t>по </a:t>
            </a:r>
            <a:r>
              <a:rPr lang="ru-RU" sz="1600" dirty="0">
                <a:latin typeface="Arial Narrow" pitchFamily="34" charset="0"/>
              </a:rPr>
              <a:t>перевозке грузов, выполненных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на коммерческой основе (за плату) </a:t>
            </a:r>
            <a:r>
              <a:rPr lang="ru-RU" sz="1600" dirty="0">
                <a:latin typeface="Arial Narrow" pitchFamily="34" charset="0"/>
              </a:rPr>
              <a:t>на основании договора автомобильной перевозки груза или на иных законных основаниях </a:t>
            </a:r>
            <a:r>
              <a:rPr lang="ru-RU" sz="1600" dirty="0" smtClean="0">
                <a:latin typeface="Arial Narrow" pitchFamily="34" charset="0"/>
              </a:rPr>
              <a:t>для </a:t>
            </a:r>
            <a:r>
              <a:rPr lang="ru-RU" sz="1600" dirty="0">
                <a:latin typeface="Arial Narrow" pitchFamily="34" charset="0"/>
              </a:rPr>
              <a:t>других юридических или физических лиц автомобильным грузовым транспортным </a:t>
            </a:r>
            <a:r>
              <a:rPr lang="ru-RU" sz="1600" dirty="0" smtClean="0">
                <a:latin typeface="Arial Narrow" pitchFamily="34" charset="0"/>
              </a:rPr>
              <a:t>средством :</a:t>
            </a:r>
            <a:endParaRPr lang="ru-RU" sz="1600" dirty="0">
              <a:latin typeface="Arial Narrow" pitchFamily="34" charset="0"/>
            </a:endParaRPr>
          </a:p>
          <a:p>
            <a:pPr marL="895350" algn="just">
              <a:spcBef>
                <a:spcPts val="600"/>
              </a:spcBef>
            </a:pPr>
            <a:r>
              <a:rPr lang="ru-RU" sz="1600" dirty="0">
                <a:latin typeface="Arial Narrow" pitchFamily="34" charset="0"/>
              </a:rPr>
              <a:t>состоящим на балансе (</a:t>
            </a:r>
            <a:r>
              <a:rPr lang="ru-RU" sz="1600" b="1" dirty="0">
                <a:latin typeface="Arial Narrow" pitchFamily="34" charset="0"/>
              </a:rPr>
              <a:t>в том числе переданным по договору аренды транспортного средства с экипажем</a:t>
            </a:r>
            <a:r>
              <a:rPr lang="ru-RU" sz="1600" dirty="0">
                <a:latin typeface="Arial Narrow" pitchFamily="34" charset="0"/>
              </a:rPr>
              <a:t>) </a:t>
            </a:r>
          </a:p>
          <a:p>
            <a:pPr marL="895350" algn="just">
              <a:spcBef>
                <a:spcPts val="600"/>
              </a:spcBef>
            </a:pPr>
            <a:r>
              <a:rPr lang="ru-RU" sz="1600" dirty="0">
                <a:latin typeface="Arial Narrow" pitchFamily="34" charset="0"/>
              </a:rPr>
              <a:t>принятым по договору аренды транспортного средства без экипажа </a:t>
            </a:r>
          </a:p>
          <a:p>
            <a:pPr marL="895350" algn="just">
              <a:spcBef>
                <a:spcPts val="600"/>
              </a:spcBef>
            </a:pPr>
            <a:r>
              <a:rPr lang="ru-RU" sz="1600" dirty="0">
                <a:latin typeface="Arial Narrow" pitchFamily="34" charset="0"/>
              </a:rPr>
              <a:t>приобретенным по договору финансовой аренды (лизинга) </a:t>
            </a:r>
            <a:endParaRPr lang="ru-RU" sz="1600" dirty="0" smtClean="0">
              <a:latin typeface="Arial Narrow" pitchFamily="34" charset="0"/>
            </a:endParaRPr>
          </a:p>
          <a:p>
            <a:pPr marL="895350" algn="just">
              <a:spcBef>
                <a:spcPts val="600"/>
              </a:spcBef>
            </a:pPr>
            <a:endParaRPr lang="ru-RU" sz="16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2212099"/>
            <a:ext cx="4851231" cy="32593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15582" y="2310513"/>
            <a:ext cx="4833192" cy="2851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12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по доставке собственной продукции (товаров) до покупателя </a:t>
            </a:r>
            <a:r>
              <a:rPr lang="ru-RU" sz="1600" dirty="0">
                <a:latin typeface="Arial Narrow" pitchFamily="34" charset="0"/>
              </a:rPr>
              <a:t>(другого юридического или физического лица) в случае, если заключается договор, в котором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стоимость доставки выделена отдельно </a:t>
            </a:r>
            <a:r>
              <a:rPr lang="ru-RU" sz="1600" dirty="0">
                <a:latin typeface="Arial Narrow" pitchFamily="34" charset="0"/>
              </a:rPr>
              <a:t>и не включена в отпускную цену реализуемой продукции (товаров);</a:t>
            </a:r>
          </a:p>
          <a:p>
            <a:pPr marL="285750" indent="-285750" algn="just">
              <a:spcBef>
                <a:spcPts val="12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по перевозке грузов, выполненных за плату для других юридических или физических лиц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по разовым заказам </a:t>
            </a:r>
            <a:r>
              <a:rPr lang="ru-RU" sz="1600" dirty="0">
                <a:latin typeface="Arial Narrow" pitchFamily="34" charset="0"/>
              </a:rPr>
              <a:t>на автомобильную перевозку грузов, в том числе по заявлениям (заявкам) или другим документам своих работников. 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Скругленный прямоугольник 4"/>
          <p:cNvSpPr/>
          <p:nvPr/>
        </p:nvSpPr>
        <p:spPr>
          <a:xfrm>
            <a:off x="352425" y="1445769"/>
            <a:ext cx="11677650" cy="5652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>
              <a:lnSpc>
                <a:spcPts val="1900"/>
              </a:lnSpc>
              <a:spcBef>
                <a:spcPts val="1200"/>
              </a:spcBef>
            </a:pPr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При осуществлении деятельности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грузового автомобильного транспорта и предоставлении услуг по переезду</a:t>
            </a: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отражается </a:t>
            </a:r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стоимость оказанных услуг: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898669" y="89237"/>
            <a:ext cx="8102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Н «Транспортная деятельность, складирование, почтовая и курьерская деятельность» </a:t>
            </a:r>
            <a:endParaRPr lang="ru-RU" sz="1400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Группа 494</a:t>
            </a:r>
            <a:endParaRPr lang="ru-RU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096" y="3595650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27246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543086" y="2212723"/>
            <a:ext cx="4851231" cy="31047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97090" y="2953064"/>
            <a:ext cx="4192488" cy="1729824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latin typeface="Arial Narrow" pitchFamily="34" charset="0"/>
              </a:rPr>
              <a:t>Организация, являющаяся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оператором криптоплатформы, </a:t>
            </a:r>
            <a:r>
              <a:rPr lang="ru-RU" sz="1600" dirty="0">
                <a:latin typeface="Arial Narrow" pitchFamily="34" charset="0"/>
              </a:rPr>
              <a:t>при осуществлении сделки (операции) в интересах другого лица, связанной с цифровыми знаками (токенами),  отражает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стоимость услуг в размере вознаграждения.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3861884" y="5355043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в Указаниях за январь-март 2025 г.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Скругленный прямоугольник 4"/>
          <p:cNvSpPr/>
          <p:nvPr/>
        </p:nvSpPr>
        <p:spPr>
          <a:xfrm>
            <a:off x="352425" y="1445769"/>
            <a:ext cx="11677650" cy="5652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ea typeface="Roboto Condensed" panose="02000000000000000000" pitchFamily="2" charset="0"/>
              </a:rPr>
              <a:t>В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Roboto Condensed" panose="02000000000000000000" pitchFamily="2" charset="0"/>
              </a:rPr>
              <a:t>ч.5 п.39 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определен порядок </a:t>
            </a:r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отражения 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объема производства продукции (работ, услуг) </a:t>
            </a:r>
          </a:p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организацией, являющейся оператором криптоплатформы</a:t>
            </a:r>
            <a:endParaRPr lang="ru-RU" sz="1600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00851" y="89237"/>
            <a:ext cx="5199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К «Финансовая и страховая деятельность» </a:t>
            </a:r>
            <a:endParaRPr lang="ru-RU" sz="1400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66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98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870" y="5362575"/>
            <a:ext cx="5506157" cy="118323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47" y="2813995"/>
            <a:ext cx="5479727" cy="1087238"/>
          </a:xfrm>
          <a:prstGeom prst="rect">
            <a:avLst/>
          </a:prstGeom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662390" y="3493277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в отчете за январь-декабрь 2024 г.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8955" y="1513109"/>
            <a:ext cx="5297634" cy="19801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3" y="353147"/>
            <a:ext cx="10719442" cy="79937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. Раздел изменен. </a:t>
            </a:r>
            <a:b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Изменено название раздела и исключены строки 45 и 46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47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8144" y="5219173"/>
            <a:ext cx="1447534" cy="15547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2" t="43056" r="27708" b="36700"/>
          <a:stretch/>
        </p:blipFill>
        <p:spPr bwMode="auto">
          <a:xfrm>
            <a:off x="802053" y="1556080"/>
            <a:ext cx="7303470" cy="190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984394" y="4016385"/>
            <a:ext cx="5297634" cy="19801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5" t="31019" r="28696" b="52407"/>
          <a:stretch/>
        </p:blipFill>
        <p:spPr bwMode="auto">
          <a:xfrm>
            <a:off x="4157544" y="4016385"/>
            <a:ext cx="7621878" cy="16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одзаголовок 2"/>
          <p:cNvSpPr txBox="1">
            <a:spLocks/>
          </p:cNvSpPr>
          <p:nvPr/>
        </p:nvSpPr>
        <p:spPr>
          <a:xfrm>
            <a:off x="4253315" y="608599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в отчете за январь-март 2025 г.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28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644" y="3620733"/>
            <a:ext cx="5091656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48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27246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955634" y="1577658"/>
            <a:ext cx="4851231" cy="37649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7756" y="2098041"/>
            <a:ext cx="6167880" cy="2950209"/>
          </a:xfrm>
        </p:spPr>
        <p:txBody>
          <a:bodyPr>
            <a:noAutofit/>
          </a:bodyPr>
          <a:lstStyle/>
          <a:p>
            <a:pPr marL="180000" lvl="2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SzPct val="80000"/>
              <a:tabLst>
                <a:tab pos="179388" algn="l"/>
              </a:tabLst>
            </a:pPr>
            <a:r>
              <a:rPr lang="ru-RU" dirty="0">
                <a:latin typeface="Arial Narrow" pitchFamily="34" charset="0"/>
              </a:rPr>
              <a:t>раздел заполняют </a:t>
            </a:r>
            <a:r>
              <a:rPr lang="ru-RU" dirty="0" smtClean="0">
                <a:latin typeface="Arial Narrow" pitchFamily="34" charset="0"/>
              </a:rPr>
              <a:t>организации, </a:t>
            </a:r>
            <a:br>
              <a:rPr lang="ru-RU" dirty="0" smtClean="0">
                <a:latin typeface="Arial Narrow" pitchFamily="34" charset="0"/>
              </a:rPr>
            </a:br>
            <a:r>
              <a:rPr lang="ru-RU" b="1" dirty="0" smtClean="0">
                <a:solidFill>
                  <a:srgbClr val="008080"/>
                </a:solidFill>
                <a:latin typeface="Arial Narrow" pitchFamily="34" charset="0"/>
              </a:rPr>
              <a:t>осуществляющие деятельность в </a:t>
            </a:r>
            <a:r>
              <a:rPr lang="ru-RU" b="1" dirty="0">
                <a:solidFill>
                  <a:srgbClr val="008080"/>
                </a:solidFill>
                <a:latin typeface="Arial Narrow" pitchFamily="34" charset="0"/>
              </a:rPr>
              <a:t>области промышленности </a:t>
            </a:r>
            <a:r>
              <a:rPr lang="ru-RU" dirty="0">
                <a:latin typeface="Arial Narrow" pitchFamily="34" charset="0"/>
              </a:rPr>
              <a:t>(разделы с 05 по 39 </a:t>
            </a:r>
            <a:r>
              <a:rPr lang="ru-RU" dirty="0" smtClean="0">
                <a:latin typeface="Arial Narrow" pitchFamily="34" charset="0"/>
              </a:rPr>
              <a:t>ОКЭД)</a:t>
            </a:r>
          </a:p>
          <a:p>
            <a:pPr marL="180000" lvl="2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SzPct val="80000"/>
              <a:tabLst>
                <a:tab pos="179388" algn="l"/>
              </a:tabLst>
            </a:pPr>
            <a:r>
              <a:rPr lang="ru-RU" dirty="0" smtClean="0">
                <a:latin typeface="Arial Narrow" pitchFamily="34" charset="0"/>
              </a:rPr>
              <a:t>организация</a:t>
            </a:r>
            <a:r>
              <a:rPr lang="ru-RU" dirty="0">
                <a:latin typeface="Arial Narrow" pitchFamily="34" charset="0"/>
              </a:rPr>
              <a:t>, в структуру которой входят </a:t>
            </a:r>
            <a:r>
              <a:rPr lang="ru-RU" dirty="0" smtClean="0">
                <a:latin typeface="Arial Narrow" pitchFamily="34" charset="0"/>
              </a:rPr>
              <a:t/>
            </a:r>
            <a:br>
              <a:rPr lang="ru-RU" dirty="0" smtClean="0">
                <a:latin typeface="Arial Narrow" pitchFamily="34" charset="0"/>
              </a:rPr>
            </a:br>
            <a:r>
              <a:rPr lang="ru-RU" b="1" dirty="0" smtClean="0">
                <a:solidFill>
                  <a:srgbClr val="008080"/>
                </a:solidFill>
                <a:latin typeface="Arial Narrow" pitchFamily="34" charset="0"/>
              </a:rPr>
              <a:t>подразделения</a:t>
            </a:r>
            <a:r>
              <a:rPr lang="ru-RU" b="1" dirty="0">
                <a:solidFill>
                  <a:srgbClr val="008080"/>
                </a:solidFill>
                <a:latin typeface="Arial Narrow" pitchFamily="34" charset="0"/>
              </a:rPr>
              <a:t>, </a:t>
            </a:r>
            <a:r>
              <a:rPr lang="ru-RU" b="1" dirty="0" smtClean="0">
                <a:solidFill>
                  <a:srgbClr val="008080"/>
                </a:solidFill>
                <a:latin typeface="Arial Narrow" pitchFamily="34" charset="0"/>
              </a:rPr>
              <a:t>расположенные </a:t>
            </a:r>
            <a:r>
              <a:rPr lang="ru-RU" b="1" dirty="0">
                <a:solidFill>
                  <a:srgbClr val="008080"/>
                </a:solidFill>
                <a:latin typeface="Arial Narrow" pitchFamily="34" charset="0"/>
              </a:rPr>
              <a:t>на другой территории</a:t>
            </a:r>
            <a:r>
              <a:rPr lang="ru-RU" dirty="0">
                <a:latin typeface="Arial Narrow" pitchFamily="34" charset="0"/>
              </a:rPr>
              <a:t>, раздел II заполняет </a:t>
            </a:r>
            <a:r>
              <a:rPr lang="ru-RU" dirty="0" smtClean="0">
                <a:latin typeface="Arial Narrow" pitchFamily="34" charset="0"/>
              </a:rPr>
              <a:t/>
            </a:r>
            <a:br>
              <a:rPr lang="ru-RU" dirty="0" smtClean="0">
                <a:latin typeface="Arial Narrow" pitchFamily="34" charset="0"/>
              </a:rPr>
            </a:br>
            <a:r>
              <a:rPr lang="ru-RU" b="1" dirty="0" smtClean="0">
                <a:solidFill>
                  <a:srgbClr val="008080"/>
                </a:solidFill>
                <a:latin typeface="Arial Narrow" pitchFamily="34" charset="0"/>
              </a:rPr>
              <a:t>только </a:t>
            </a:r>
            <a:r>
              <a:rPr lang="ru-RU" b="1" dirty="0">
                <a:solidFill>
                  <a:srgbClr val="008080"/>
                </a:solidFill>
                <a:latin typeface="Arial Narrow" pitchFamily="34" charset="0"/>
              </a:rPr>
              <a:t>в отчете</a:t>
            </a:r>
            <a:r>
              <a:rPr lang="en-US" b="1" dirty="0">
                <a:solidFill>
                  <a:srgbClr val="008080"/>
                </a:solidFill>
                <a:latin typeface="Arial Narrow" pitchFamily="34" charset="0"/>
              </a:rPr>
              <a:t> </a:t>
            </a:r>
            <a:r>
              <a:rPr lang="ru-RU" b="1" dirty="0">
                <a:solidFill>
                  <a:srgbClr val="008080"/>
                </a:solidFill>
                <a:latin typeface="Arial Narrow" pitchFamily="34" charset="0"/>
              </a:rPr>
              <a:t>по организации в </a:t>
            </a:r>
            <a:r>
              <a:rPr lang="ru-RU" b="1" dirty="0" smtClean="0">
                <a:solidFill>
                  <a:srgbClr val="008080"/>
                </a:solidFill>
                <a:latin typeface="Arial Narrow" pitchFamily="34" charset="0"/>
              </a:rPr>
              <a:t>целом</a:t>
            </a:r>
            <a:endParaRPr lang="ru-RU" b="1" dirty="0">
              <a:solidFill>
                <a:srgbClr val="008080"/>
              </a:solidFill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II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798367" y="1673357"/>
            <a:ext cx="5297634" cy="39603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III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49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8144" y="5219173"/>
            <a:ext cx="1447534" cy="155475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t="44293" r="22916" b="27466"/>
          <a:stretch/>
        </p:blipFill>
        <p:spPr bwMode="auto">
          <a:xfrm>
            <a:off x="1619250" y="1673357"/>
            <a:ext cx="9896476" cy="290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16553" y="4763211"/>
            <a:ext cx="8172450" cy="746657"/>
          </a:xfrm>
        </p:spPr>
        <p:txBody>
          <a:bodyPr>
            <a:normAutofit/>
          </a:bodyPr>
          <a:lstStyle/>
          <a:p>
            <a:pPr marL="0" lvl="2" algn="l">
              <a:spcBef>
                <a:spcPts val="0"/>
              </a:spcBef>
            </a:pPr>
            <a:r>
              <a:rPr lang="ru-RU" sz="1600" dirty="0">
                <a:latin typeface="Arial Narrow" pitchFamily="34" charset="0"/>
              </a:rPr>
              <a:t>организация, в структуру которой входят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подразделения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, расположенные на другой территории</a:t>
            </a:r>
            <a:r>
              <a:rPr lang="ru-RU" sz="1600" dirty="0">
                <a:latin typeface="Arial Narrow" pitchFamily="34" charset="0"/>
              </a:rPr>
              <a:t>, </a:t>
            </a:r>
            <a:r>
              <a:rPr lang="en-US" sz="1600" dirty="0" smtClean="0">
                <a:latin typeface="Arial Narrow" pitchFamily="34" charset="0"/>
              </a:rPr>
              <a:t/>
            </a:r>
            <a:br>
              <a:rPr lang="en-US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раздел </a:t>
            </a:r>
            <a:r>
              <a:rPr lang="ru-RU" sz="1600" dirty="0">
                <a:latin typeface="Arial Narrow" pitchFamily="34" charset="0"/>
              </a:rPr>
              <a:t>II заполняет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только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отчете</a:t>
            </a:r>
            <a:r>
              <a:rPr lang="en-US" sz="1600" b="1" dirty="0">
                <a:solidFill>
                  <a:srgbClr val="008080"/>
                </a:solidFill>
                <a:latin typeface="Arial Narrow" pitchFamily="34" charset="0"/>
              </a:rPr>
              <a:t>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по организации в целом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14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482908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Способ и срок представления формы 4-у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5528" y="2086152"/>
            <a:ext cx="1195284" cy="103041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20893" y="1267002"/>
            <a:ext cx="4851231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8818" y="1987483"/>
            <a:ext cx="4965011" cy="299085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1800" dirty="0" smtClean="0">
                <a:latin typeface="Arial Narrow" pitchFamily="34" charset="0"/>
              </a:rPr>
              <a:t>Отчет представляется </a:t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В ВИДЕ ЭЛЕКТРОННОГО ДОКУМЕНТА </a:t>
            </a:r>
            <a:b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с</a:t>
            </a:r>
            <a:r>
              <a:rPr lang="en-US" sz="1800" dirty="0">
                <a:latin typeface="Arial Narrow" pitchFamily="34" charset="0"/>
              </a:rPr>
              <a:t> </a:t>
            </a:r>
            <a:r>
              <a:rPr lang="ru-RU" sz="1800" dirty="0">
                <a:latin typeface="Arial Narrow" pitchFamily="34" charset="0"/>
              </a:rPr>
              <a:t>использованием специализированного программного обеспечения, которое размещается </a:t>
            </a:r>
            <a:r>
              <a:rPr lang="ru-RU" sz="1800" dirty="0" smtClean="0">
                <a:latin typeface="Arial Narrow" pitchFamily="34" charset="0"/>
              </a:rPr>
              <a:t>вместе с </a:t>
            </a:r>
            <a:r>
              <a:rPr lang="ru-RU" sz="1800" dirty="0">
                <a:latin typeface="Arial Narrow" pitchFamily="34" charset="0"/>
              </a:rPr>
              <a:t>необходимыми инструктивными материалами </a:t>
            </a:r>
            <a:r>
              <a:rPr lang="ru-RU" sz="1800" dirty="0" smtClean="0">
                <a:latin typeface="Arial Narrow" pitchFamily="34" charset="0"/>
              </a:rPr>
              <a:t>по </a:t>
            </a:r>
            <a:r>
              <a:rPr lang="ru-RU" sz="1800" dirty="0">
                <a:latin typeface="Arial Narrow" pitchFamily="34" charset="0"/>
              </a:rPr>
              <a:t>его развертыванию и использованию </a:t>
            </a:r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на </a:t>
            </a:r>
            <a:r>
              <a:rPr lang="ru-RU" sz="1800" dirty="0">
                <a:latin typeface="Arial Narrow" pitchFamily="34" charset="0"/>
              </a:rPr>
              <a:t>официальном сайте </a:t>
            </a:r>
            <a:r>
              <a:rPr lang="ru-RU" sz="1800" dirty="0" smtClean="0">
                <a:latin typeface="Arial Narrow" pitchFamily="34" charset="0"/>
              </a:rPr>
              <a:t>Белстата в </a:t>
            </a:r>
            <a:r>
              <a:rPr lang="ru-RU" sz="1800" dirty="0">
                <a:latin typeface="Arial Narrow" pitchFamily="34" charset="0"/>
              </a:rPr>
              <a:t>глобальной компьютерной сети Интернет </a:t>
            </a:r>
            <a:r>
              <a:rPr lang="ru-RU" sz="1800" dirty="0">
                <a:latin typeface="Arial Narrow" pitchFamily="34" charset="0"/>
                <a:hlinkClick r:id="rId8"/>
              </a:rPr>
              <a:t>http://</a:t>
            </a:r>
            <a:r>
              <a:rPr lang="ru-RU" sz="1800" dirty="0" smtClean="0">
                <a:latin typeface="Arial Narrow" pitchFamily="34" charset="0"/>
                <a:hlinkClick r:id="rId8"/>
              </a:rPr>
              <a:t>www.belstat.gov.by</a:t>
            </a:r>
            <a:r>
              <a:rPr lang="ru-RU" sz="1800" dirty="0" smtClean="0">
                <a:latin typeface="Arial Narrow" pitchFamily="34" charset="0"/>
              </a:rPr>
              <a:t> </a:t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в рубрике «Респондентам, Электронная отчетность»</a:t>
            </a:r>
            <a:endParaRPr lang="ru-RU" sz="18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162204"/>
            <a:ext cx="4213633" cy="49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Способ представления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759" y="3521186"/>
            <a:ext cx="4859482" cy="217447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555924" y="1267002"/>
            <a:ext cx="4851231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5187502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Период года, 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в который представляется форма:</a:t>
            </a:r>
          </a:p>
          <a:p>
            <a:pPr marL="3175" algn="just" defTabSz="216000">
              <a:spcBef>
                <a:spcPts val="600"/>
              </a:spcBef>
            </a:pPr>
            <a:r>
              <a:rPr lang="ru-RU" sz="1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за </a:t>
            </a:r>
            <a:r>
              <a:rPr lang="ru-RU" sz="1800" dirty="0">
                <a:latin typeface="Arial Narrow" pitchFamily="34" charset="0"/>
                <a:ea typeface="Tahoma" pitchFamily="34" charset="0"/>
                <a:cs typeface="Tahoma" pitchFamily="34" charset="0"/>
              </a:rPr>
              <a:t>январь-март </a:t>
            </a:r>
            <a:r>
              <a:rPr lang="ru-RU" sz="1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2025 </a:t>
            </a:r>
            <a:r>
              <a:rPr lang="ru-RU" sz="1800" dirty="0">
                <a:latin typeface="Arial Narrow" pitchFamily="34" charset="0"/>
                <a:ea typeface="Tahoma" pitchFamily="34" charset="0"/>
                <a:cs typeface="Tahoma" pitchFamily="34" charset="0"/>
              </a:rPr>
              <a:t>г.  		– 	</a:t>
            </a:r>
            <a:r>
              <a:rPr lang="ru-RU" sz="1800" b="1" dirty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с </a:t>
            </a:r>
            <a:r>
              <a:rPr lang="ru-RU" sz="1800" b="1" dirty="0" smtClean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1800" b="1" dirty="0" smtClean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ru-RU" sz="1800" b="1" dirty="0" smtClean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dirty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по 23 апреля </a:t>
            </a:r>
            <a:r>
              <a:rPr lang="ru-RU" sz="1800" b="1" dirty="0" smtClean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2025 г.</a:t>
            </a:r>
          </a:p>
          <a:p>
            <a:pPr marL="3175" algn="just" defTabSz="216000">
              <a:spcBef>
                <a:spcPts val="600"/>
              </a:spcBef>
            </a:pPr>
            <a:r>
              <a:rPr lang="ru-RU" sz="1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за </a:t>
            </a:r>
            <a:r>
              <a:rPr lang="ru-RU" sz="1800" dirty="0">
                <a:latin typeface="Arial Narrow" pitchFamily="34" charset="0"/>
                <a:ea typeface="Tahoma" pitchFamily="34" charset="0"/>
                <a:cs typeface="Tahoma" pitchFamily="34" charset="0"/>
              </a:rPr>
              <a:t>январь-июнь </a:t>
            </a:r>
            <a:r>
              <a:rPr lang="ru-RU" sz="1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2025 </a:t>
            </a:r>
            <a:r>
              <a:rPr lang="ru-RU" sz="1800" dirty="0">
                <a:latin typeface="Arial Narrow" pitchFamily="34" charset="0"/>
                <a:ea typeface="Tahoma" pitchFamily="34" charset="0"/>
                <a:cs typeface="Tahoma" pitchFamily="34" charset="0"/>
              </a:rPr>
              <a:t>г.     	– 	</a:t>
            </a:r>
            <a:r>
              <a:rPr lang="ru-RU" sz="1800" b="1" dirty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с </a:t>
            </a:r>
            <a:r>
              <a:rPr lang="ru-RU" sz="1800" b="1" dirty="0" smtClean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1800" b="1" dirty="0" smtClean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ru-RU" sz="1800" b="1" dirty="0" smtClean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dirty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по 23 июля </a:t>
            </a:r>
            <a:r>
              <a:rPr lang="ru-RU" sz="1800" b="1" dirty="0" smtClean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2025 г.</a:t>
            </a:r>
          </a:p>
          <a:p>
            <a:pPr marL="3175" algn="just" defTabSz="216000">
              <a:spcBef>
                <a:spcPts val="600"/>
              </a:spcBef>
            </a:pPr>
            <a:r>
              <a:rPr lang="ru-RU" sz="1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за январь-сентябрь 2025 </a:t>
            </a:r>
            <a:r>
              <a:rPr lang="ru-RU" sz="1800" dirty="0">
                <a:latin typeface="Arial Narrow" pitchFamily="34" charset="0"/>
                <a:ea typeface="Tahoma" pitchFamily="34" charset="0"/>
                <a:cs typeface="Tahoma" pitchFamily="34" charset="0"/>
              </a:rPr>
              <a:t>г.	– 	</a:t>
            </a:r>
            <a:r>
              <a:rPr lang="ru-RU" sz="1800" b="1" dirty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с </a:t>
            </a:r>
            <a:r>
              <a:rPr lang="ru-RU" sz="1800" b="1" dirty="0" smtClean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1800" b="1" smtClean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ru-RU" sz="1800" b="1" smtClean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dirty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по 23 октября </a:t>
            </a:r>
            <a:r>
              <a:rPr lang="ru-RU" sz="1800" b="1" dirty="0" smtClean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2025 г.</a:t>
            </a:r>
          </a:p>
          <a:p>
            <a:pPr marL="3175" algn="just" defTabSz="216000">
              <a:spcBef>
                <a:spcPts val="600"/>
              </a:spcBef>
            </a:pPr>
            <a:r>
              <a:rPr lang="ru-RU" sz="1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за </a:t>
            </a:r>
            <a:r>
              <a:rPr lang="ru-RU" sz="1800" dirty="0">
                <a:latin typeface="Arial Narrow" pitchFamily="34" charset="0"/>
                <a:ea typeface="Tahoma" pitchFamily="34" charset="0"/>
                <a:cs typeface="Tahoma" pitchFamily="34" charset="0"/>
              </a:rPr>
              <a:t>январь-декабрь </a:t>
            </a:r>
            <a:r>
              <a:rPr lang="ru-RU" sz="1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2025 </a:t>
            </a:r>
            <a:r>
              <a:rPr lang="ru-RU" sz="1800" dirty="0">
                <a:latin typeface="Arial Narrow" pitchFamily="34" charset="0"/>
                <a:ea typeface="Tahoma" pitchFamily="34" charset="0"/>
                <a:cs typeface="Tahoma" pitchFamily="34" charset="0"/>
              </a:rPr>
              <a:t>г. 	– 	</a:t>
            </a:r>
            <a:r>
              <a:rPr lang="ru-RU" sz="1800" b="1" dirty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с 14 по </a:t>
            </a:r>
            <a:r>
              <a:rPr lang="en-US" sz="1800" b="1" dirty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1800" b="1" dirty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7 марта </a:t>
            </a:r>
            <a:r>
              <a:rPr lang="ru-RU" sz="1800" b="1" dirty="0" smtClean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2026 </a:t>
            </a:r>
            <a:r>
              <a:rPr lang="ru-RU" sz="1800" b="1" dirty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г. 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Срок представления</a:t>
            </a:r>
          </a:p>
        </p:txBody>
      </p:sp>
    </p:spTree>
    <p:extLst>
      <p:ext uri="{BB962C8B-B14F-4D97-AF65-F5344CB8AC3E}">
        <p14:creationId xmlns:p14="http://schemas.microsoft.com/office/powerpoint/2010/main" val="372244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50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2228850"/>
            <a:ext cx="4851231" cy="32258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324" y="2428875"/>
            <a:ext cx="4906575" cy="3002892"/>
          </a:xfrm>
        </p:spPr>
        <p:txBody>
          <a:bodyPr>
            <a:noAutofit/>
          </a:bodyPr>
          <a:lstStyle/>
          <a:p>
            <a:pPr marL="0" lvl="1" algn="l"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Затраты на инновации</a:t>
            </a:r>
          </a:p>
          <a:p>
            <a:pPr marL="361950" lvl="1" algn="l"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ru-RU" sz="1600" dirty="0" smtClean="0">
                <a:latin typeface="Arial Narrow" pitchFamily="34" charset="0"/>
              </a:rPr>
              <a:t>если</a:t>
            </a:r>
            <a:r>
              <a:rPr lang="ru-RU" sz="1600" b="1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основным видом экономической деятельности </a:t>
            </a:r>
            <a:r>
              <a:rPr lang="ru-RU" sz="1600" dirty="0">
                <a:latin typeface="Arial Narrow" pitchFamily="34" charset="0"/>
              </a:rPr>
              <a:t>организации является </a:t>
            </a:r>
            <a:br>
              <a:rPr lang="ru-RU" sz="1600" dirty="0">
                <a:latin typeface="Arial Narrow" pitchFamily="34" charset="0"/>
              </a:rPr>
            </a:br>
            <a:r>
              <a:rPr lang="ru-RU" sz="1600" dirty="0">
                <a:latin typeface="Arial Narrow" pitchFamily="34" charset="0"/>
              </a:rPr>
              <a:t>деятельность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области промышленности </a:t>
            </a:r>
            <a:r>
              <a:rPr lang="ru-RU" sz="1600" b="1" dirty="0" smtClean="0">
                <a:solidFill>
                  <a:srgbClr val="CC6600"/>
                </a:solidFill>
                <a:latin typeface="Arial Narrow" pitchFamily="34" charset="0"/>
              </a:rPr>
              <a:t/>
            </a:r>
            <a:br>
              <a:rPr lang="ru-RU" sz="1600" b="1" dirty="0" smtClean="0">
                <a:solidFill>
                  <a:srgbClr val="CC6600"/>
                </a:solidFill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(</a:t>
            </a:r>
            <a:r>
              <a:rPr lang="ru-RU" sz="1600" b="1" dirty="0">
                <a:latin typeface="Arial Narrow" pitchFamily="34" charset="0"/>
              </a:rPr>
              <a:t>разделы с 05 по 39 </a:t>
            </a:r>
            <a:r>
              <a:rPr lang="ru-RU" sz="1600" dirty="0" smtClean="0">
                <a:latin typeface="Arial Narrow" pitchFamily="34" charset="0"/>
              </a:rPr>
              <a:t>ОКЭД)</a:t>
            </a:r>
            <a:br>
              <a:rPr lang="ru-RU" sz="1600" dirty="0" smtClean="0">
                <a:latin typeface="Arial Narrow" pitchFamily="34" charset="0"/>
              </a:rPr>
            </a:br>
            <a:endParaRPr lang="ru-RU" sz="1600" dirty="0">
              <a:latin typeface="Arial Narrow" pitchFamily="34" charset="0"/>
            </a:endParaRPr>
          </a:p>
          <a:p>
            <a:pPr marL="361950" lvl="2" algn="l"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ru-RU" sz="1600" dirty="0">
                <a:latin typeface="Arial Narrow" pitchFamily="34" charset="0"/>
              </a:rPr>
              <a:t>если организация </a:t>
            </a:r>
            <a:r>
              <a:rPr lang="ru-RU" sz="1600" b="1" dirty="0">
                <a:latin typeface="Arial Narrow" pitchFamily="34" charset="0"/>
              </a:rPr>
              <a:t>в отчетном периоде осуществляла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затраты на продуктовые инновации и (или) инновации бизнес-процесса</a:t>
            </a:r>
          </a:p>
          <a:p>
            <a:pPr marL="895350" algn="just">
              <a:spcBef>
                <a:spcPts val="600"/>
              </a:spcBef>
            </a:pPr>
            <a:endParaRPr lang="ru-RU" sz="16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2212099"/>
            <a:ext cx="4851231" cy="32593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64942" y="2415917"/>
            <a:ext cx="4833192" cy="2851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algn="just"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Затраты на научные исследования и разработки</a:t>
            </a:r>
          </a:p>
          <a:p>
            <a:pPr marL="180000" lvl="2" algn="l">
              <a:spcBef>
                <a:spcPts val="0"/>
              </a:spcBef>
              <a:spcAft>
                <a:spcPts val="1200"/>
              </a:spcAft>
              <a:buSzPct val="80000"/>
              <a:tabLst>
                <a:tab pos="179388" algn="l"/>
              </a:tabLst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вне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зависимости от основного вида экономической деятельности</a:t>
            </a:r>
            <a:r>
              <a:rPr lang="ru-RU" sz="1600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организации </a:t>
            </a:r>
            <a:br>
              <a:rPr lang="ru-RU" sz="1600" dirty="0">
                <a:latin typeface="Arial Narrow" pitchFamily="34" charset="0"/>
              </a:rPr>
            </a:br>
            <a:r>
              <a:rPr lang="ru-RU" sz="1600" dirty="0">
                <a:latin typeface="Arial Narrow" pitchFamily="34" charset="0"/>
              </a:rPr>
              <a:t>(т.е. основной вид </a:t>
            </a:r>
            <a:r>
              <a:rPr lang="ru-RU" sz="1600" dirty="0" smtClean="0">
                <a:latin typeface="Arial Narrow" pitchFamily="34" charset="0"/>
              </a:rPr>
              <a:t>экономической </a:t>
            </a:r>
            <a:r>
              <a:rPr lang="ru-RU" sz="1600" dirty="0">
                <a:latin typeface="Arial Narrow" pitchFamily="34" charset="0"/>
              </a:rPr>
              <a:t>деятельности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не </a:t>
            </a:r>
            <a:r>
              <a:rPr lang="ru-RU" sz="1600" dirty="0">
                <a:latin typeface="Arial Narrow" pitchFamily="34" charset="0"/>
              </a:rPr>
              <a:t>обязательно должен классифицироваться в области промышленности</a:t>
            </a:r>
            <a:r>
              <a:rPr lang="ru-RU" sz="1600" dirty="0" smtClean="0">
                <a:latin typeface="Arial Narrow" pitchFamily="34" charset="0"/>
              </a:rPr>
              <a:t>)</a:t>
            </a:r>
            <a:endParaRPr lang="ru-RU" sz="1600" dirty="0">
              <a:latin typeface="Arial Narrow" pitchFamily="34" charset="0"/>
            </a:endParaRPr>
          </a:p>
          <a:p>
            <a:pPr marL="180000" lvl="2" algn="just">
              <a:spcBef>
                <a:spcPts val="0"/>
              </a:spcBef>
              <a:spcAft>
                <a:spcPts val="1200"/>
              </a:spcAft>
              <a:buSzPct val="80000"/>
              <a:tabLst>
                <a:tab pos="179388" algn="l"/>
              </a:tabLst>
            </a:pPr>
            <a:r>
              <a:rPr lang="ru-RU" sz="1600" dirty="0">
                <a:latin typeface="Arial Narrow" pitchFamily="34" charset="0"/>
              </a:rPr>
              <a:t>если организация </a:t>
            </a:r>
            <a:r>
              <a:rPr lang="ru-RU" sz="1600" b="1" dirty="0">
                <a:latin typeface="Arial Narrow" pitchFamily="34" charset="0"/>
              </a:rPr>
              <a:t>в отчетном периоде осуществляла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затраты на НИОКТР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Скругленный прямоугольник 4"/>
          <p:cNvSpPr/>
          <p:nvPr/>
        </p:nvSpPr>
        <p:spPr>
          <a:xfrm>
            <a:off x="352425" y="1445769"/>
            <a:ext cx="11677650" cy="5652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>
              <a:lnSpc>
                <a:spcPts val="1900"/>
              </a:lnSpc>
              <a:spcBef>
                <a:spcPts val="12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</a:rPr>
              <a:t>Круг организаций, заполняющих таблицы 3 и 4 </a:t>
            </a:r>
            <a:endParaRPr lang="ru-RU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III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925997" y="551636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таблица 3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6674036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таблица 4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4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51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590675"/>
            <a:ext cx="4851231" cy="3864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326" y="2274900"/>
            <a:ext cx="4820850" cy="2495550"/>
          </a:xfrm>
        </p:spPr>
        <p:txBody>
          <a:bodyPr>
            <a:noAutofit/>
          </a:bodyPr>
          <a:lstStyle/>
          <a:p>
            <a:pPr marL="285750" indent="-285750" algn="l" eaLnBrk="0" hangingPunct="0">
              <a:spcBef>
                <a:spcPts val="0"/>
              </a:spcBef>
              <a:spcAft>
                <a:spcPts val="180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714375" algn="l"/>
              </a:tabLst>
            </a:pPr>
            <a:r>
              <a:rPr lang="ru-RU" sz="1600" dirty="0">
                <a:latin typeface="Arial Narrow" pitchFamily="34" charset="0"/>
              </a:rPr>
              <a:t>методология заполнения таблицы 3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по </a:t>
            </a:r>
            <a:r>
              <a:rPr lang="ru-RU" sz="1600" dirty="0">
                <a:latin typeface="Arial Narrow" pitchFamily="34" charset="0"/>
              </a:rPr>
              <a:t>сравнению с отчетом </a:t>
            </a:r>
            <a:r>
              <a:rPr lang="ru-RU" sz="1600" dirty="0" smtClean="0">
                <a:latin typeface="Arial Narrow" pitchFamily="34" charset="0"/>
              </a:rPr>
              <a:t>за январь-декабрь 2024 </a:t>
            </a:r>
            <a:r>
              <a:rPr lang="ru-RU" sz="1600" dirty="0">
                <a:latin typeface="Arial Narrow" pitchFamily="34" charset="0"/>
              </a:rPr>
              <a:t>г.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не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изменена</a:t>
            </a:r>
          </a:p>
          <a:p>
            <a:pPr marL="285750" lvl="0" indent="-285750" algn="l" eaLnBrk="0" hangingPunct="0">
              <a:spcBef>
                <a:spcPts val="0"/>
              </a:spcBef>
              <a:spcAft>
                <a:spcPts val="180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714375" algn="l"/>
              </a:tabLst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по строке 50</a:t>
            </a:r>
            <a:r>
              <a:rPr lang="ru-RU" sz="1600" b="1" dirty="0"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необходимо указать код «1»,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если </a:t>
            </a:r>
            <a:r>
              <a:rPr lang="ru-RU" sz="1600" dirty="0">
                <a:latin typeface="Arial Narrow" pitchFamily="34" charset="0"/>
              </a:rPr>
              <a:t>организация </a:t>
            </a:r>
            <a:r>
              <a:rPr lang="ru-RU" sz="1600" dirty="0" smtClean="0">
                <a:solidFill>
                  <a:srgbClr val="008080"/>
                </a:solidFill>
                <a:latin typeface="Arial Narrow" pitchFamily="34" charset="0"/>
              </a:rPr>
              <a:t>в 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отчетном периоде осуществляла</a:t>
            </a:r>
            <a:r>
              <a:rPr lang="en-US" sz="1600" dirty="0">
                <a:solidFill>
                  <a:srgbClr val="008080"/>
                </a:solidFill>
                <a:latin typeface="Arial Narrow" pitchFamily="34" charset="0"/>
              </a:rPr>
              <a:t> 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затраты на инновации</a:t>
            </a:r>
            <a:r>
              <a:rPr lang="ru-RU" sz="1600" dirty="0">
                <a:latin typeface="Arial Narrow" pitchFamily="34" charset="0"/>
              </a:rPr>
              <a:t>: </a:t>
            </a:r>
            <a:r>
              <a:rPr lang="ru-RU" sz="1600" dirty="0" smtClean="0">
                <a:latin typeface="Arial Narrow" pitchFamily="34" charset="0"/>
              </a:rPr>
              <a:t>продуктовые </a:t>
            </a:r>
            <a:r>
              <a:rPr lang="ru-RU" sz="1600" dirty="0">
                <a:latin typeface="Arial Narrow" pitchFamily="34" charset="0"/>
              </a:rPr>
              <a:t>инновации и (или) инновации бизнес-процесса</a:t>
            </a:r>
          </a:p>
          <a:p>
            <a:pPr marL="285750" indent="-285750" algn="l" eaLnBrk="0" hangingPunct="0">
              <a:spcBef>
                <a:spcPts val="0"/>
              </a:spcBef>
              <a:spcAft>
                <a:spcPts val="180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714375" algn="l"/>
              </a:tabLst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таблица 3 заполняется нарастающим итогом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590675"/>
            <a:ext cx="4851231" cy="38807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64942" y="2249939"/>
            <a:ext cx="4833192" cy="2562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just">
              <a:spcBef>
                <a:spcPts val="1200"/>
              </a:spcBef>
            </a:pPr>
            <a:r>
              <a:rPr lang="ru-RU" sz="1600" b="1" i="1" dirty="0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Например,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 затраты на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инновации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организация осуществляла с апреля по сентябрь отчетного года. </a:t>
            </a:r>
            <a:endParaRPr lang="ru-RU" sz="1600" i="1" dirty="0" smtClean="0">
              <a:latin typeface="Arial Narrow" pitchFamily="34" charset="0"/>
              <a:cs typeface="Arial" pitchFamily="34" charset="0"/>
            </a:endParaRPr>
          </a:p>
          <a:p>
            <a:pPr marL="85725" algn="just">
              <a:spcBef>
                <a:spcPts val="1200"/>
              </a:spcBef>
            </a:pP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В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данной ситуации таблицу 3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организация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в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отчете </a:t>
            </a:r>
            <a:br>
              <a:rPr lang="ru-RU" sz="1600" i="1" dirty="0" smtClean="0">
                <a:latin typeface="Arial Narrow" pitchFamily="34" charset="0"/>
                <a:cs typeface="Arial" pitchFamily="34" charset="0"/>
              </a:rPr>
            </a:b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за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январь-март не заполняет, т.к. в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этот период </a:t>
            </a:r>
            <a:br>
              <a:rPr lang="ru-RU" sz="1600" i="1" dirty="0" smtClean="0">
                <a:latin typeface="Arial Narrow" pitchFamily="34" charset="0"/>
                <a:cs typeface="Arial" pitchFamily="34" charset="0"/>
              </a:rPr>
            </a:b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не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осуществлялись затраты на инновации. </a:t>
            </a:r>
            <a:endParaRPr lang="ru-RU" sz="1600" i="1" dirty="0" smtClean="0">
              <a:latin typeface="Arial Narrow" pitchFamily="34" charset="0"/>
              <a:cs typeface="Arial" pitchFamily="34" charset="0"/>
            </a:endParaRPr>
          </a:p>
          <a:p>
            <a:pPr marL="85725" algn="just">
              <a:spcBef>
                <a:spcPts val="1200"/>
              </a:spcBef>
            </a:pP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Таблицу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3 организация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должна заполнить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в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отчете </a:t>
            </a:r>
            <a:br>
              <a:rPr lang="ru-RU" sz="1600" i="1" dirty="0" smtClean="0">
                <a:latin typeface="Arial Narrow" pitchFamily="34" charset="0"/>
                <a:cs typeface="Arial" pitchFamily="34" charset="0"/>
              </a:rPr>
            </a:b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за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январь-июнь, за январь-сентябрь, за январь-декабрь,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т.к.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затраты на инновации осуществлялись с апреля отчетного года.</a:t>
            </a:r>
            <a:endParaRPr lang="ru-RU" sz="16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III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. Таблица 3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925997" y="551636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таблица 3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6674036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пример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0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924050"/>
            <a:ext cx="4851231" cy="35306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326" y="2563613"/>
            <a:ext cx="4688106" cy="2288732"/>
          </a:xfrm>
        </p:spPr>
        <p:txBody>
          <a:bodyPr>
            <a:noAutofit/>
          </a:bodyPr>
          <a:lstStyle/>
          <a:p>
            <a:pPr marL="285750" indent="-285750" algn="l" eaLnBrk="0" hangingPunct="0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714375" algn="l"/>
              </a:tabLst>
            </a:pPr>
            <a:r>
              <a:rPr lang="ru-RU" sz="1600" dirty="0">
                <a:latin typeface="Arial Narrow" pitchFamily="34" charset="0"/>
              </a:rPr>
              <a:t>методология заполнения таблицы </a:t>
            </a:r>
            <a:r>
              <a:rPr lang="ru-RU" sz="1600" dirty="0" smtClean="0">
                <a:latin typeface="Arial Narrow" pitchFamily="34" charset="0"/>
              </a:rPr>
              <a:t>4 </a:t>
            </a:r>
            <a:r>
              <a:rPr lang="ru-RU" sz="1600" dirty="0">
                <a:latin typeface="Arial Narrow" pitchFamily="34" charset="0"/>
              </a:rPr>
              <a:t/>
            </a:r>
            <a:br>
              <a:rPr lang="ru-RU" sz="1600" dirty="0">
                <a:latin typeface="Arial Narrow" pitchFamily="34" charset="0"/>
              </a:rPr>
            </a:br>
            <a:r>
              <a:rPr lang="ru-RU" sz="1600" dirty="0">
                <a:latin typeface="Arial Narrow" pitchFamily="34" charset="0"/>
              </a:rPr>
              <a:t>по сравнению с отчетом за январь-декабрь 2024 г. </a:t>
            </a:r>
            <a:br>
              <a:rPr lang="ru-RU" sz="1600" dirty="0">
                <a:latin typeface="Arial Narrow" pitchFamily="34" charset="0"/>
              </a:rPr>
            </a:b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не изменена</a:t>
            </a:r>
          </a:p>
          <a:p>
            <a:pPr marL="285750" lvl="0" indent="-285750" algn="just" eaLnBrk="0" hangingPunct="0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714375" algn="l"/>
              </a:tabLst>
            </a:pPr>
            <a:r>
              <a:rPr lang="ru-RU" sz="1600" dirty="0">
                <a:latin typeface="Arial Narrow" pitchFamily="34" charset="0"/>
              </a:rPr>
              <a:t>таблицу 4 заполняет организация, осуществляющая затраты на НИОКТР, используя различные источники финансирования,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вне зависимости принадлежат имущественные права на результаты НИОКТР организации или нет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.</a:t>
            </a:r>
            <a:endParaRPr lang="ru-RU" sz="1600" b="1" dirty="0">
              <a:solidFill>
                <a:srgbClr val="008080"/>
              </a:solidFill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161" y="376510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924049"/>
            <a:ext cx="4851231" cy="35473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64942" y="2078659"/>
            <a:ext cx="4833192" cy="3238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SzPct val="80000"/>
              <a:tabLst>
                <a:tab pos="714375" algn="l"/>
              </a:tabLst>
            </a:pPr>
            <a:r>
              <a:rPr lang="ru-RU" sz="1600" dirty="0" smtClean="0">
                <a:latin typeface="Arial Narrow" pitchFamily="34" charset="0"/>
              </a:rPr>
              <a:t>По </a:t>
            </a:r>
            <a:r>
              <a:rPr lang="ru-RU" sz="1600" dirty="0">
                <a:latin typeface="Arial Narrow" pitchFamily="34" charset="0"/>
              </a:rPr>
              <a:t>строкам 53 и 54 </a:t>
            </a:r>
            <a:r>
              <a:rPr lang="ru-RU" sz="1600" dirty="0" smtClean="0">
                <a:latin typeface="Arial Narrow" pitchFamily="34" charset="0"/>
              </a:rPr>
              <a:t>отражаются</a:t>
            </a:r>
          </a:p>
          <a:p>
            <a:pPr marL="266700" algn="l" eaLnBrk="0" hangingPunct="0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SzPct val="80000"/>
              <a:tabLst>
                <a:tab pos="714375" algn="l"/>
              </a:tabLst>
            </a:pPr>
            <a:r>
              <a:rPr lang="ru-RU" sz="1600" dirty="0" smtClean="0">
                <a:latin typeface="Arial Narrow" pitchFamily="34" charset="0"/>
              </a:rPr>
              <a:t>фактически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произведенные затраты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/>
            </a:r>
            <a:b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по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незавершенным НИОКТР </a:t>
            </a:r>
            <a:r>
              <a:rPr lang="ru-RU" sz="1600" dirty="0">
                <a:latin typeface="Arial Narrow" pitchFamily="34" charset="0"/>
              </a:rPr>
              <a:t>(их этапам), </a:t>
            </a:r>
            <a:endParaRPr lang="ru-RU" sz="1600" dirty="0" smtClean="0">
              <a:latin typeface="Arial Narrow" pitchFamily="34" charset="0"/>
            </a:endParaRPr>
          </a:p>
          <a:p>
            <a:pPr marL="266700" algn="l" eaLnBrk="0" hangingPunct="0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SzPct val="80000"/>
              <a:tabLst>
                <a:tab pos="714375" algn="l"/>
              </a:tabLst>
            </a:pPr>
            <a:r>
              <a:rPr lang="ru-RU" sz="1600" dirty="0" smtClean="0">
                <a:latin typeface="Arial Narrow" pitchFamily="34" charset="0"/>
              </a:rPr>
              <a:t>выполненным </a:t>
            </a:r>
            <a:r>
              <a:rPr lang="ru-RU" sz="1600" dirty="0">
                <a:latin typeface="Arial Narrow" pitchFamily="34" charset="0"/>
              </a:rPr>
              <a:t>только собственными силами организации </a:t>
            </a:r>
            <a:endParaRPr lang="ru-RU" sz="1600" dirty="0" smtClean="0">
              <a:latin typeface="Arial Narrow" pitchFamily="34" charset="0"/>
            </a:endParaRPr>
          </a:p>
          <a:p>
            <a:pPr marL="266700" algn="l" eaLnBrk="0" hangingPunct="0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SzPct val="80000"/>
              <a:tabLst>
                <a:tab pos="714375" algn="l"/>
              </a:tabLst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по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договорам на выполнение НИОКТР </a:t>
            </a:r>
            <a:endParaRPr lang="ru-RU" sz="1600" b="1" dirty="0" smtClean="0">
              <a:solidFill>
                <a:srgbClr val="008080"/>
              </a:solidFill>
              <a:latin typeface="Arial Narrow" pitchFamily="34" charset="0"/>
            </a:endParaRPr>
          </a:p>
          <a:p>
            <a:pPr marL="266700" algn="l" eaLnBrk="0" hangingPunct="0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SzPct val="80000"/>
              <a:tabLst>
                <a:tab pos="714375" algn="l"/>
              </a:tabLst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без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учета стоимости работ</a:t>
            </a:r>
            <a:r>
              <a:rPr lang="ru-RU" sz="1600" dirty="0">
                <a:latin typeface="Arial Narrow" pitchFamily="34" charset="0"/>
              </a:rPr>
              <a:t>, выполненных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соисполнителями</a:t>
            </a:r>
            <a:r>
              <a:rPr lang="ru-RU" sz="1600" dirty="0">
                <a:latin typeface="Arial Narrow" pitchFamily="34" charset="0"/>
              </a:rPr>
              <a:t> по данным договорам, </a:t>
            </a:r>
            <a:endParaRPr lang="ru-RU" sz="1600" dirty="0" smtClean="0">
              <a:latin typeface="Arial Narrow" pitchFamily="34" charset="0"/>
            </a:endParaRPr>
          </a:p>
          <a:p>
            <a:pPr marL="266700" algn="l" eaLnBrk="0" hangingPunct="0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SzPct val="80000"/>
              <a:tabLst>
                <a:tab pos="714375" algn="l"/>
              </a:tabLst>
            </a:pPr>
            <a:r>
              <a:rPr lang="ru-RU" sz="1600" dirty="0" smtClean="0">
                <a:latin typeface="Arial Narrow" pitchFamily="34" charset="0"/>
              </a:rPr>
              <a:t>соответственно </a:t>
            </a:r>
            <a:r>
              <a:rPr lang="ru-RU" sz="1600" dirty="0">
                <a:latin typeface="Arial Narrow" pitchFamily="34" charset="0"/>
              </a:rPr>
              <a:t>на начало отчетного периода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и </a:t>
            </a:r>
            <a:r>
              <a:rPr lang="ru-RU" sz="1600" dirty="0">
                <a:latin typeface="Arial Narrow" pitchFamily="34" charset="0"/>
              </a:rPr>
              <a:t>на конец отчетного периода 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III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. Таблица 4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925997" y="551636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таблица 4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6674036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таблица 4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400174"/>
            <a:ext cx="4851231" cy="40545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324" y="1411214"/>
            <a:ext cx="4906576" cy="39056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Arial Narrow" pitchFamily="34" charset="0"/>
              </a:rPr>
              <a:t>п.97. По </a:t>
            </a:r>
            <a:r>
              <a:rPr lang="ru-RU" sz="1400" dirty="0">
                <a:latin typeface="Arial Narrow" pitchFamily="34" charset="0"/>
              </a:rPr>
              <a:t>строке 201 отражаются данные </a:t>
            </a:r>
            <a:r>
              <a:rPr lang="ru-RU" sz="1400" dirty="0" smtClean="0">
                <a:latin typeface="Arial Narrow" pitchFamily="34" charset="0"/>
              </a:rPr>
              <a:t/>
            </a:r>
            <a:br>
              <a:rPr lang="ru-RU" sz="1400" dirty="0" smtClean="0">
                <a:latin typeface="Arial Narrow" pitchFamily="34" charset="0"/>
              </a:rPr>
            </a:br>
            <a:r>
              <a:rPr lang="ru-RU" sz="1400" dirty="0" smtClean="0">
                <a:latin typeface="Arial Narrow" pitchFamily="34" charset="0"/>
              </a:rPr>
              <a:t>по </a:t>
            </a:r>
            <a:r>
              <a:rPr lang="ru-RU" sz="1400" dirty="0">
                <a:latin typeface="Arial Narrow" pitchFamily="34" charset="0"/>
              </a:rPr>
              <a:t>видам экономической деятельности, направленным: </a:t>
            </a:r>
          </a:p>
          <a:p>
            <a:pPr marL="361950" algn="l"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Arial Narrow" pitchFamily="34" charset="0"/>
              </a:rPr>
              <a:t>на производство продукции, предназначенной для реализации другим юридическим или физическим лицам, </a:t>
            </a:r>
            <a:r>
              <a:rPr lang="ru-RU" sz="1400" dirty="0" smtClean="0">
                <a:latin typeface="Arial Narrow" pitchFamily="34" charset="0"/>
              </a:rPr>
              <a:t/>
            </a:r>
            <a:br>
              <a:rPr lang="ru-RU" sz="1400" dirty="0" smtClean="0">
                <a:latin typeface="Arial Narrow" pitchFamily="34" charset="0"/>
              </a:rPr>
            </a:br>
            <a:r>
              <a:rPr lang="ru-RU" sz="1400" dirty="0" smtClean="0">
                <a:latin typeface="Arial Narrow" pitchFamily="34" charset="0"/>
              </a:rPr>
              <a:t>в </a:t>
            </a:r>
            <a:r>
              <a:rPr lang="ru-RU" sz="1400" dirty="0">
                <a:latin typeface="Arial Narrow" pitchFamily="34" charset="0"/>
              </a:rPr>
              <a:t>том числе выданной своим работникам в счет оплаты труда, а также зачисленной в состав собственных основных средств; </a:t>
            </a:r>
          </a:p>
          <a:p>
            <a:pPr marL="361950" algn="l"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Arial Narrow" pitchFamily="34" charset="0"/>
              </a:rPr>
              <a:t>на выполнение работ, оказание услуг другим юридическим или физическим лицам.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Arial Narrow" pitchFamily="34" charset="0"/>
              </a:rPr>
              <a:t>По строке 201 также отражаются данные по отдельным видам экономической деятельности, осуществляемым организацией последовательно в процессе производства продукции (работ, услуг) и классифицируемым по </a:t>
            </a:r>
            <a:r>
              <a:rPr lang="ru-RU" sz="1400" dirty="0" smtClean="0">
                <a:latin typeface="Arial Narrow" pitchFamily="34" charset="0"/>
              </a:rPr>
              <a:t>ОКЭД: </a:t>
            </a:r>
          </a:p>
          <a:p>
            <a:pPr marL="361950" algn="l"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Arial Narrow" pitchFamily="34" charset="0"/>
              </a:rPr>
              <a:t>в </a:t>
            </a:r>
            <a:r>
              <a:rPr lang="ru-RU" sz="1400" dirty="0">
                <a:latin typeface="Arial Narrow" pitchFamily="34" charset="0"/>
              </a:rPr>
              <a:t>секции А </a:t>
            </a:r>
            <a:r>
              <a:rPr lang="ru-RU" sz="1400" dirty="0" smtClean="0">
                <a:latin typeface="Arial Narrow" pitchFamily="34" charset="0"/>
              </a:rPr>
              <a:t>в </a:t>
            </a:r>
            <a:r>
              <a:rPr lang="ru-RU" sz="1400" dirty="0">
                <a:latin typeface="Arial Narrow" pitchFamily="34" charset="0"/>
              </a:rPr>
              <a:t>группах 011, 012, 013, 014, в подклассе 02200, </a:t>
            </a:r>
            <a:r>
              <a:rPr lang="ru-RU" sz="1400" dirty="0" smtClean="0">
                <a:latin typeface="Arial Narrow" pitchFamily="34" charset="0"/>
              </a:rPr>
              <a:t/>
            </a:r>
            <a:br>
              <a:rPr lang="ru-RU" sz="1400" dirty="0" smtClean="0">
                <a:latin typeface="Arial Narrow" pitchFamily="34" charset="0"/>
              </a:rPr>
            </a:br>
            <a:r>
              <a:rPr lang="ru-RU" sz="1400" dirty="0" smtClean="0">
                <a:latin typeface="Arial Narrow" pitchFamily="34" charset="0"/>
              </a:rPr>
              <a:t>                 </a:t>
            </a:r>
            <a:r>
              <a:rPr lang="ru-RU" sz="1400" dirty="0">
                <a:latin typeface="Arial Narrow" pitchFamily="34" charset="0"/>
              </a:rPr>
              <a:t> разделе 03. 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161" y="376510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400175"/>
            <a:ext cx="4851231" cy="407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73635" y="1411908"/>
            <a:ext cx="4833192" cy="5305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Arial Narrow" pitchFamily="34" charset="0"/>
              </a:rPr>
              <a:t>п.17. Коммерческая </a:t>
            </a:r>
            <a:r>
              <a:rPr lang="ru-RU" sz="1400" dirty="0">
                <a:latin typeface="Arial Narrow" pitchFamily="34" charset="0"/>
              </a:rPr>
              <a:t>организация по строке 11 отражает данные </a:t>
            </a:r>
            <a:br>
              <a:rPr lang="ru-RU" sz="1400" dirty="0">
                <a:latin typeface="Arial Narrow" pitchFamily="34" charset="0"/>
              </a:rPr>
            </a:br>
            <a:r>
              <a:rPr lang="ru-RU" sz="1400" dirty="0">
                <a:latin typeface="Arial Narrow" pitchFamily="34" charset="0"/>
              </a:rPr>
              <a:t>по видам экономической деятельности, направленным: </a:t>
            </a:r>
          </a:p>
          <a:p>
            <a:pPr marL="361950" algn="l"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Arial Narrow" pitchFamily="34" charset="0"/>
              </a:rPr>
              <a:t>на производство продукции, предназначенной для реализации другим юридическим или физическим лицам, </a:t>
            </a:r>
            <a:br>
              <a:rPr lang="ru-RU" sz="1400" dirty="0">
                <a:latin typeface="Arial Narrow" pitchFamily="34" charset="0"/>
              </a:rPr>
            </a:br>
            <a:r>
              <a:rPr lang="ru-RU" sz="1400" dirty="0">
                <a:latin typeface="Arial Narrow" pitchFamily="34" charset="0"/>
              </a:rPr>
              <a:t>в том числе выданной своим работникам в счет оплаты труда, а также зачисленной в состав собственных основных средств; </a:t>
            </a:r>
          </a:p>
          <a:p>
            <a:pPr marL="361950" algn="l"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Arial Narrow" pitchFamily="34" charset="0"/>
              </a:rPr>
              <a:t>на выполнение работ, оказание услуг другим юридическим или физическим лицам.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Arial Narrow" pitchFamily="34" charset="0"/>
              </a:rPr>
              <a:t>По строке 11 также отражаются данные по отдельным видам экономической деятельности, осуществляемым организацией последовательно в процессе производства продукции (работ, услуг) и классифицируемым по ОКЭД:</a:t>
            </a:r>
          </a:p>
          <a:p>
            <a:pPr marL="361950" algn="l">
              <a:spcBef>
                <a:spcPts val="0"/>
              </a:spcBef>
              <a:spcAft>
                <a:spcPts val="300"/>
              </a:spcAft>
            </a:pPr>
            <a:r>
              <a:rPr lang="ru-RU" sz="1400" dirty="0">
                <a:latin typeface="Arial Narrow" pitchFamily="34" charset="0"/>
              </a:rPr>
              <a:t>в секции А в группах 011, 012, 013, 014; в подклассе 02200; </a:t>
            </a:r>
            <a:br>
              <a:rPr lang="ru-RU" sz="1400" dirty="0">
                <a:latin typeface="Arial Narrow" pitchFamily="34" charset="0"/>
              </a:rPr>
            </a:br>
            <a:r>
              <a:rPr lang="ru-RU" sz="1400" dirty="0">
                <a:latin typeface="Arial Narrow" pitchFamily="34" charset="0"/>
              </a:rPr>
              <a:t>                  в разделе 03; </a:t>
            </a:r>
          </a:p>
          <a:p>
            <a:pPr marL="361950" algn="l">
              <a:spcBef>
                <a:spcPts val="0"/>
              </a:spcBef>
              <a:spcAft>
                <a:spcPts val="300"/>
              </a:spcAft>
            </a:pP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в секции </a:t>
            </a:r>
            <a:r>
              <a:rPr lang="en-US" sz="1400" b="1" dirty="0">
                <a:solidFill>
                  <a:srgbClr val="C00000"/>
                </a:solidFill>
                <a:latin typeface="Arial Narrow" pitchFamily="34" charset="0"/>
              </a:rPr>
              <a:t>B</a:t>
            </a: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 в разделе 08;</a:t>
            </a:r>
          </a:p>
          <a:p>
            <a:pPr marL="361950" algn="l">
              <a:spcBef>
                <a:spcPts val="0"/>
              </a:spcBef>
              <a:spcAft>
                <a:spcPts val="300"/>
              </a:spcAft>
            </a:pP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в секции С в разделах с 10 по 32;</a:t>
            </a:r>
          </a:p>
          <a:p>
            <a:pPr marL="361950" algn="l">
              <a:spcBef>
                <a:spcPts val="0"/>
              </a:spcBef>
              <a:spcAft>
                <a:spcPts val="300"/>
              </a:spcAft>
            </a:pP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в секции D в классе 3511 и в подклассе 35300. 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1291583" y="353147"/>
            <a:ext cx="10306451" cy="570573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Для организаций, переходящих на полный круг представления отчетности</a:t>
            </a:r>
            <a:br>
              <a:rPr lang="ru-RU" sz="27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Отличия в методологии форм 1-мп и 4-у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925997" y="551636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форма 1-мп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6674036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форма 4-у 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400174"/>
            <a:ext cx="4851231" cy="40545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325" y="1485081"/>
            <a:ext cx="4906576" cy="3256036"/>
          </a:xfrm>
        </p:spPr>
        <p:txBody>
          <a:bodyPr>
            <a:noAutofit/>
          </a:bodyPr>
          <a:lstStyle/>
          <a:p>
            <a:pPr algn="just"/>
            <a:r>
              <a:rPr lang="ru-RU" sz="1300" dirty="0" smtClean="0">
                <a:latin typeface="Arial Narrow" pitchFamily="34" charset="0"/>
              </a:rPr>
              <a:t>п.101</a:t>
            </a:r>
            <a:r>
              <a:rPr lang="ru-RU" sz="1300" dirty="0">
                <a:latin typeface="Arial Narrow" pitchFamily="34" charset="0"/>
              </a:rPr>
              <a:t>. При заполнении раздела </a:t>
            </a:r>
            <a:r>
              <a:rPr lang="en-US" sz="1300" dirty="0">
                <a:latin typeface="Arial Narrow" pitchFamily="34" charset="0"/>
              </a:rPr>
              <a:t>VI </a:t>
            </a:r>
            <a:r>
              <a:rPr lang="ru-RU" sz="1300" dirty="0">
                <a:latin typeface="Arial Narrow" pitchFamily="34" charset="0"/>
              </a:rPr>
              <a:t>необходимо учитывать следующее: </a:t>
            </a:r>
          </a:p>
          <a:p>
            <a:pPr algn="just"/>
            <a:r>
              <a:rPr lang="ru-RU" sz="1300" dirty="0">
                <a:latin typeface="Arial Narrow" pitchFamily="34" charset="0"/>
              </a:rPr>
              <a:t>101.1. не выделяются, как правило, отдельно вспомогательные виды экономической деятельности, направленные на поддержку основного или второстепенных видов экономической деятельности </a:t>
            </a:r>
            <a:r>
              <a:rPr lang="ru-RU" sz="1300" dirty="0" smtClean="0">
                <a:latin typeface="Arial Narrow" pitchFamily="34" charset="0"/>
              </a:rPr>
              <a:t>организации… </a:t>
            </a:r>
          </a:p>
          <a:p>
            <a:pPr algn="just"/>
            <a:r>
              <a:rPr lang="ru-RU" sz="1300" dirty="0" smtClean="0">
                <a:latin typeface="Arial Narrow" pitchFamily="34" charset="0"/>
              </a:rPr>
              <a:t>101.2</a:t>
            </a:r>
            <a:r>
              <a:rPr lang="ru-RU" sz="1300" dirty="0">
                <a:latin typeface="Arial Narrow" pitchFamily="34" charset="0"/>
              </a:rPr>
              <a:t>. деятельность организации, направленная на сбыт продукции собственного производства, является вспомогательной деятельностью и не выделяется отдельно. </a:t>
            </a:r>
            <a:endParaRPr lang="ru-RU" sz="1300" dirty="0" smtClean="0">
              <a:latin typeface="Arial Narrow" pitchFamily="34" charset="0"/>
            </a:endParaRPr>
          </a:p>
          <a:p>
            <a:pPr algn="just"/>
            <a:r>
              <a:rPr lang="ru-RU" sz="1300" dirty="0" smtClean="0">
                <a:latin typeface="Arial Narrow" pitchFamily="34" charset="0"/>
              </a:rPr>
              <a:t>…</a:t>
            </a:r>
            <a:endParaRPr lang="ru-RU" sz="1300" dirty="0">
              <a:latin typeface="Arial Narrow" pitchFamily="34" charset="0"/>
            </a:endParaRPr>
          </a:p>
          <a:p>
            <a:pPr algn="just"/>
            <a:r>
              <a:rPr lang="ru-RU" sz="1300" dirty="0" smtClean="0">
                <a:latin typeface="Arial Narrow" pitchFamily="34" charset="0"/>
              </a:rPr>
              <a:t>101.3</a:t>
            </a:r>
            <a:r>
              <a:rPr lang="ru-RU" sz="1300" dirty="0">
                <a:latin typeface="Arial Narrow" pitchFamily="34" charset="0"/>
              </a:rPr>
              <a:t>. данные по вспомогательным видам экономической деятельности отражаются по основному или по соответствующим второстепенным видам экономической деятельности организации.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161" y="376510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411909"/>
            <a:ext cx="4851231" cy="4059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73635" y="1411909"/>
            <a:ext cx="4833192" cy="4112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00" dirty="0" smtClean="0">
                <a:latin typeface="Arial Narrow" pitchFamily="34" charset="0"/>
              </a:rPr>
              <a:t>п.22</a:t>
            </a:r>
            <a:r>
              <a:rPr lang="ru-RU" sz="1300" dirty="0">
                <a:latin typeface="Arial Narrow" pitchFamily="34" charset="0"/>
              </a:rPr>
              <a:t>. При заполнении раздела </a:t>
            </a:r>
            <a:r>
              <a:rPr lang="en-US" sz="1300" dirty="0">
                <a:latin typeface="Arial Narrow" pitchFamily="34" charset="0"/>
              </a:rPr>
              <a:t>I</a:t>
            </a:r>
            <a:r>
              <a:rPr lang="ru-RU" sz="1300" dirty="0">
                <a:latin typeface="Arial Narrow" pitchFamily="34" charset="0"/>
              </a:rPr>
              <a:t> необходимо учитывать следующее: </a:t>
            </a:r>
          </a:p>
          <a:p>
            <a:pPr algn="just"/>
            <a:r>
              <a:rPr lang="ru-RU" sz="1300" dirty="0">
                <a:latin typeface="Arial Narrow" pitchFamily="34" charset="0"/>
              </a:rPr>
              <a:t>22.1.</a:t>
            </a:r>
            <a:r>
              <a:rPr lang="en-US" sz="1300" dirty="0">
                <a:latin typeface="Arial Narrow" pitchFamily="34" charset="0"/>
              </a:rPr>
              <a:t> </a:t>
            </a:r>
            <a:r>
              <a:rPr lang="ru-RU" sz="1300" dirty="0">
                <a:latin typeface="Arial Narrow" pitchFamily="34" charset="0"/>
              </a:rPr>
              <a:t>не выделяются, как правило, отдельно вспомогательные виды экономической деятельности, направленные на поддержку основного или второстепенных видов экономической деятельности </a:t>
            </a:r>
            <a:r>
              <a:rPr lang="ru-RU" sz="1300" dirty="0" smtClean="0">
                <a:latin typeface="Arial Narrow" pitchFamily="34" charset="0"/>
              </a:rPr>
              <a:t>организации… </a:t>
            </a:r>
          </a:p>
          <a:p>
            <a:pPr algn="just"/>
            <a:r>
              <a:rPr lang="ru-RU" sz="1300" dirty="0" smtClean="0">
                <a:latin typeface="Arial Narrow" pitchFamily="34" charset="0"/>
              </a:rPr>
              <a:t>22.2</a:t>
            </a:r>
            <a:r>
              <a:rPr lang="ru-RU" sz="1300" dirty="0">
                <a:latin typeface="Arial Narrow" pitchFamily="34" charset="0"/>
              </a:rPr>
              <a:t>.</a:t>
            </a:r>
            <a:r>
              <a:rPr lang="en-US" sz="1300" dirty="0">
                <a:latin typeface="Arial Narrow" pitchFamily="34" charset="0"/>
              </a:rPr>
              <a:t> </a:t>
            </a:r>
            <a:r>
              <a:rPr lang="ru-RU" sz="1300" dirty="0">
                <a:latin typeface="Arial Narrow" pitchFamily="34" charset="0"/>
              </a:rPr>
              <a:t>деятельность организации, направленная на сбыт продукции собственного производства, является вспомогательной деятельностью и не выделяется отдельно</a:t>
            </a:r>
            <a:r>
              <a:rPr lang="ru-RU" sz="1300" dirty="0" smtClean="0">
                <a:latin typeface="Arial Narrow" pitchFamily="34" charset="0"/>
              </a:rPr>
              <a:t>.</a:t>
            </a:r>
          </a:p>
          <a:p>
            <a:pPr algn="just"/>
            <a:r>
              <a:rPr lang="ru-RU" sz="1300" dirty="0" smtClean="0">
                <a:latin typeface="Arial Narrow" pitchFamily="34" charset="0"/>
              </a:rPr>
              <a:t>… </a:t>
            </a:r>
            <a:endParaRPr lang="ru-RU" sz="1300" dirty="0">
              <a:latin typeface="Arial Narrow" pitchFamily="34" charset="0"/>
            </a:endParaRPr>
          </a:p>
          <a:p>
            <a:pPr algn="just"/>
            <a:r>
              <a:rPr lang="ru-RU" sz="1300" dirty="0" smtClean="0">
                <a:latin typeface="Arial Narrow" pitchFamily="34" charset="0"/>
              </a:rPr>
              <a:t>22.3</a:t>
            </a:r>
            <a:r>
              <a:rPr lang="ru-RU" sz="1300" dirty="0">
                <a:latin typeface="Arial Narrow" pitchFamily="34" charset="0"/>
              </a:rPr>
              <a:t>.</a:t>
            </a:r>
            <a:r>
              <a:rPr lang="en-US" sz="1300" dirty="0">
                <a:latin typeface="Arial Narrow" pitchFamily="34" charset="0"/>
              </a:rPr>
              <a:t> </a:t>
            </a:r>
            <a:r>
              <a:rPr lang="ru-RU" sz="1300" b="1" dirty="0">
                <a:solidFill>
                  <a:srgbClr val="C00000"/>
                </a:solidFill>
                <a:latin typeface="Arial Narrow" pitchFamily="34" charset="0"/>
              </a:rPr>
              <a:t>по структурным подразделениям-складам отражаются данные о выполненных работах, оказанных услугах только по видам экономической деятельности, направленным на реализацию этих работ, услуг другим юридическим или физическим лицам с целью извлечения прибыли (например, сдача в аренду собственного недвижимого имущества, хранение и складирование продукции, товаров других юридических или физических лиц);</a:t>
            </a:r>
          </a:p>
          <a:p>
            <a:pPr algn="just"/>
            <a:r>
              <a:rPr lang="ru-RU" sz="1300" dirty="0">
                <a:latin typeface="Arial Narrow" pitchFamily="34" charset="0"/>
              </a:rPr>
              <a:t>22.4.</a:t>
            </a:r>
            <a:r>
              <a:rPr lang="en-US" sz="1300" dirty="0">
                <a:latin typeface="Arial Narrow" pitchFamily="34" charset="0"/>
              </a:rPr>
              <a:t> </a:t>
            </a:r>
            <a:r>
              <a:rPr lang="ru-RU" sz="1300" dirty="0">
                <a:latin typeface="Arial Narrow" pitchFamily="34" charset="0"/>
              </a:rPr>
              <a:t>данные по вспомогательным видам экономической деятельности отражаются по основному или по соответствующим второстепенным видам экономической деятельности организации. 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1291583" y="353147"/>
            <a:ext cx="10306451" cy="570573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Для организаций, переходящих на полный круг представления отчетности</a:t>
            </a:r>
            <a:br>
              <a:rPr lang="ru-RU" sz="27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Отличия в методологии форм 1-мп и 4-у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925997" y="551636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форма 1-мп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6674036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форма 4-у 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9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400174"/>
            <a:ext cx="4851231" cy="40545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325" y="1485081"/>
            <a:ext cx="4906576" cy="3839394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sz="1200" dirty="0" smtClean="0">
                <a:latin typeface="Arial Narrow" pitchFamily="34" charset="0"/>
              </a:rPr>
              <a:t>п.109 В </a:t>
            </a:r>
            <a:r>
              <a:rPr lang="ru-RU" sz="1200" dirty="0">
                <a:latin typeface="Arial Narrow" pitchFamily="34" charset="0"/>
              </a:rPr>
              <a:t>объем промышленного производства включается стоимость: </a:t>
            </a: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200" dirty="0">
                <a:latin typeface="Arial Narrow" pitchFamily="34" charset="0"/>
              </a:rPr>
              <a:t>готовых изделий, произведенных всеми структурными подразделениями организации, </a:t>
            </a:r>
          </a:p>
          <a:p>
            <a:pPr marL="542925" indent="-952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tabLst>
                <a:tab pos="542925" algn="l"/>
              </a:tabLst>
            </a:pPr>
            <a:r>
              <a:rPr lang="ru-RU" sz="1200" dirty="0" smtClean="0">
                <a:latin typeface="Arial Narrow" pitchFamily="34" charset="0"/>
              </a:rPr>
              <a:t>-	предназначенных </a:t>
            </a:r>
            <a:r>
              <a:rPr lang="ru-RU" sz="1200" dirty="0">
                <a:latin typeface="Arial Narrow" pitchFamily="34" charset="0"/>
              </a:rPr>
              <a:t>для реализации другим юридическим или физическим лицам, </a:t>
            </a:r>
          </a:p>
          <a:p>
            <a:pPr marL="542925" indent="-952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tabLst>
                <a:tab pos="542925" algn="l"/>
              </a:tabLst>
            </a:pPr>
            <a:r>
              <a:rPr lang="ru-RU" sz="1200" dirty="0" smtClean="0">
                <a:latin typeface="Arial Narrow" pitchFamily="34" charset="0"/>
              </a:rPr>
              <a:t>-	выданных </a:t>
            </a:r>
            <a:r>
              <a:rPr lang="ru-RU" sz="1200" dirty="0">
                <a:latin typeface="Arial Narrow" pitchFamily="34" charset="0"/>
              </a:rPr>
              <a:t>своим работникам в счет оплаты труда, </a:t>
            </a:r>
          </a:p>
          <a:p>
            <a:pPr marL="542925" indent="-952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tabLst>
                <a:tab pos="542925" algn="l"/>
              </a:tabLst>
            </a:pPr>
            <a:r>
              <a:rPr lang="ru-RU" sz="1200" dirty="0" smtClean="0">
                <a:latin typeface="Arial Narrow" pitchFamily="34" charset="0"/>
              </a:rPr>
              <a:t>-	зачисленных </a:t>
            </a:r>
            <a:r>
              <a:rPr lang="ru-RU" sz="1200" dirty="0">
                <a:latin typeface="Arial Narrow" pitchFamily="34" charset="0"/>
              </a:rPr>
              <a:t>в состав собственных основных средств; </a:t>
            </a: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200" dirty="0">
                <a:latin typeface="Arial Narrow" pitchFamily="34" charset="0"/>
              </a:rPr>
              <a:t>полуфабрикатов собственного производства и продукции вспомогательных производств (ремонтных цехов и участков и тому подобного), реализованных другим юридическим или физическим лицам; </a:t>
            </a: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200" dirty="0">
                <a:latin typeface="Arial Narrow" pitchFamily="34" charset="0"/>
              </a:rPr>
              <a:t>электрической и тепловой энергии (пара и горячей воды), </a:t>
            </a:r>
            <a:endParaRPr lang="ru-RU" sz="1200" dirty="0" smtClean="0">
              <a:latin typeface="Arial Narrow" pitchFamily="34" charset="0"/>
            </a:endParaRPr>
          </a:p>
          <a:p>
            <a:pPr marL="542925" indent="-952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tabLst>
                <a:tab pos="542925" algn="l"/>
              </a:tabLst>
            </a:pPr>
            <a:r>
              <a:rPr lang="ru-RU" sz="1200" dirty="0" smtClean="0">
                <a:latin typeface="Arial Narrow" pitchFamily="34" charset="0"/>
              </a:rPr>
              <a:t>-	отпущенной </a:t>
            </a:r>
            <a:r>
              <a:rPr lang="ru-RU" sz="1200" dirty="0">
                <a:latin typeface="Arial Narrow" pitchFamily="34" charset="0"/>
              </a:rPr>
              <a:t>другим юридическим или физическим лицам;</a:t>
            </a: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200" dirty="0">
                <a:latin typeface="Arial Narrow" pitchFamily="34" charset="0"/>
              </a:rPr>
              <a:t>выполненных работ, оказанных услуг другим юридическим или физическим лицам;</a:t>
            </a: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200" dirty="0">
                <a:latin typeface="Arial Narrow" pitchFamily="34" charset="0"/>
              </a:rPr>
              <a:t>тары, произведенной для отгрузки другим юридическим или физическим лицам. </a:t>
            </a:r>
            <a:r>
              <a:rPr lang="ru-RU" sz="1200" dirty="0" smtClean="0">
                <a:latin typeface="Arial Narrow" pitchFamily="34" charset="0"/>
              </a:rPr>
              <a:t>…</a:t>
            </a:r>
            <a:endParaRPr lang="ru-RU" sz="1200" dirty="0">
              <a:latin typeface="Arial Narrow" pitchFamily="34" charset="0"/>
            </a:endParaRP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200" dirty="0" smtClean="0">
                <a:latin typeface="Arial Narrow" pitchFamily="34" charset="0"/>
              </a:rPr>
              <a:t>работ </a:t>
            </a:r>
            <a:r>
              <a:rPr lang="ru-RU" sz="1200" dirty="0">
                <a:latin typeface="Arial Narrow" pitchFamily="34" charset="0"/>
              </a:rPr>
              <a:t>по ремонту тары заказчика с включением стоимости израсходованных на ремонт материалов организации. </a:t>
            </a:r>
            <a:r>
              <a:rPr lang="ru-RU" sz="1200" dirty="0" smtClean="0">
                <a:latin typeface="Arial Narrow" pitchFamily="34" charset="0"/>
              </a:rPr>
              <a:t>…</a:t>
            </a:r>
            <a:endParaRPr lang="ru-RU" sz="12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161" y="376510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400175"/>
            <a:ext cx="4851231" cy="407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440284" y="1342083"/>
            <a:ext cx="5589791" cy="4112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Clr>
                <a:srgbClr val="CC6600"/>
              </a:buClr>
            </a:pPr>
            <a:r>
              <a:rPr lang="ru-RU" sz="1200" dirty="0" smtClean="0">
                <a:latin typeface="Arial Narrow" pitchFamily="34" charset="0"/>
              </a:rPr>
              <a:t>п.30 В </a:t>
            </a:r>
            <a:r>
              <a:rPr lang="ru-RU" sz="1200" dirty="0">
                <a:latin typeface="Arial Narrow" pitchFamily="34" charset="0"/>
              </a:rPr>
              <a:t>объем промышленного производства включается стоимость: </a:t>
            </a: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200" dirty="0">
                <a:latin typeface="Arial Narrow" pitchFamily="34" charset="0"/>
              </a:rPr>
              <a:t>готовых изделий, произведенных всеми структурными подразделениями организации,:</a:t>
            </a:r>
            <a:endParaRPr lang="en-US" sz="1200" dirty="0">
              <a:latin typeface="Arial Narrow" pitchFamily="34" charset="0"/>
            </a:endParaRPr>
          </a:p>
          <a:p>
            <a:pPr marL="542925" indent="-952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tabLst>
                <a:tab pos="542925" algn="l"/>
              </a:tabLst>
            </a:pPr>
            <a:r>
              <a:rPr lang="ru-RU" sz="1200" dirty="0">
                <a:latin typeface="Arial Narrow" pitchFamily="34" charset="0"/>
              </a:rPr>
              <a:t>-	предназначенных для реализации другим юридическим </a:t>
            </a:r>
            <a:r>
              <a:rPr lang="ru-RU" sz="1200" dirty="0" smtClean="0">
                <a:latin typeface="Arial Narrow" pitchFamily="34" charset="0"/>
              </a:rPr>
              <a:t>или </a:t>
            </a:r>
            <a:r>
              <a:rPr lang="ru-RU" sz="1200" dirty="0">
                <a:latin typeface="Arial Narrow" pitchFamily="34" charset="0"/>
              </a:rPr>
              <a:t>физическим лицам, </a:t>
            </a:r>
            <a:endParaRPr lang="en-US" sz="1200" dirty="0">
              <a:latin typeface="Arial Narrow" pitchFamily="34" charset="0"/>
            </a:endParaRPr>
          </a:p>
          <a:p>
            <a:pPr marL="542925" indent="-952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tabLst>
                <a:tab pos="542925" algn="l"/>
              </a:tabLst>
            </a:pPr>
            <a:r>
              <a:rPr lang="ru-RU" sz="1200" dirty="0">
                <a:latin typeface="Arial Narrow" pitchFamily="34" charset="0"/>
              </a:rPr>
              <a:t>-	</a:t>
            </a:r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в пределах юридического лица переданных для </a:t>
            </a: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> дальнейшего </a:t>
            </a:r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использования при осуществлении видов </a:t>
            </a: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> экономической </a:t>
            </a:r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деятельности, </a:t>
            </a: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>не </a:t>
            </a:r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включенных в разделы с </a:t>
            </a: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>05 </a:t>
            </a:r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по 39 ОКЭД,  </a:t>
            </a:r>
          </a:p>
          <a:p>
            <a:pPr marL="542925" indent="-952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tabLst>
                <a:tab pos="542925" algn="l"/>
              </a:tabLst>
            </a:pPr>
            <a:r>
              <a:rPr lang="ru-RU" sz="1200" dirty="0">
                <a:latin typeface="Arial Narrow" pitchFamily="34" charset="0"/>
              </a:rPr>
              <a:t>-	в пределах юридического лица выданных своим </a:t>
            </a:r>
            <a:r>
              <a:rPr lang="ru-RU" sz="1200" dirty="0" smtClean="0">
                <a:latin typeface="Arial Narrow" pitchFamily="34" charset="0"/>
              </a:rPr>
              <a:t> работникам </a:t>
            </a:r>
            <a:r>
              <a:rPr lang="ru-RU" sz="1200" dirty="0">
                <a:latin typeface="Arial Narrow" pitchFamily="34" charset="0"/>
              </a:rPr>
              <a:t>в счет оплаты труда, </a:t>
            </a:r>
            <a:endParaRPr lang="en-US" sz="1200" dirty="0">
              <a:latin typeface="Arial Narrow" pitchFamily="34" charset="0"/>
            </a:endParaRPr>
          </a:p>
          <a:p>
            <a:pPr marL="542925" indent="-952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tabLst>
                <a:tab pos="542925" algn="l"/>
              </a:tabLst>
            </a:pPr>
            <a:r>
              <a:rPr lang="ru-RU" sz="1200" dirty="0">
                <a:latin typeface="Arial Narrow" pitchFamily="34" charset="0"/>
              </a:rPr>
              <a:t>-	в пределах юридического лица зачисленных в состав </a:t>
            </a:r>
            <a:r>
              <a:rPr lang="ru-RU" sz="1200" dirty="0" smtClean="0">
                <a:latin typeface="Arial Narrow" pitchFamily="34" charset="0"/>
              </a:rPr>
              <a:t>собственных </a:t>
            </a:r>
            <a:r>
              <a:rPr lang="ru-RU" sz="1200" dirty="0">
                <a:latin typeface="Arial Narrow" pitchFamily="34" charset="0"/>
              </a:rPr>
              <a:t>основных средств, </a:t>
            </a: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200" dirty="0">
                <a:latin typeface="Arial Narrow" pitchFamily="34" charset="0"/>
              </a:rPr>
              <a:t>полуфабрикатов собственного производства и продукции вспомогательных производств (ремонтных цехов и участков и тому подобного), </a:t>
            </a:r>
            <a:r>
              <a:rPr lang="ru-RU" sz="1200" dirty="0" smtClean="0">
                <a:latin typeface="Arial Narrow" pitchFamily="34" charset="0"/>
              </a:rPr>
              <a:t/>
            </a:r>
            <a:br>
              <a:rPr lang="ru-RU" sz="1200" dirty="0" smtClean="0">
                <a:latin typeface="Arial Narrow" pitchFamily="34" charset="0"/>
              </a:rPr>
            </a:br>
            <a:r>
              <a:rPr lang="ru-RU" sz="1200" dirty="0" smtClean="0">
                <a:latin typeface="Arial Narrow" pitchFamily="34" charset="0"/>
              </a:rPr>
              <a:t>реализованных </a:t>
            </a:r>
            <a:r>
              <a:rPr lang="ru-RU" sz="1200" dirty="0">
                <a:latin typeface="Arial Narrow" pitchFamily="34" charset="0"/>
              </a:rPr>
              <a:t>другим юридическим или физическим лицам</a:t>
            </a:r>
            <a:r>
              <a:rPr lang="ru-RU" sz="1200" dirty="0" smtClean="0">
                <a:latin typeface="Arial Narrow" pitchFamily="34" charset="0"/>
              </a:rPr>
              <a:t>;</a:t>
            </a: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200" dirty="0" smtClean="0">
                <a:latin typeface="Arial Narrow" pitchFamily="34" charset="0"/>
              </a:rPr>
              <a:t> </a:t>
            </a:r>
            <a:r>
              <a:rPr lang="ru-RU" sz="1200" dirty="0">
                <a:latin typeface="Arial Narrow" pitchFamily="34" charset="0"/>
              </a:rPr>
              <a:t>электрической и тепловой энергии (пара и горячей воды),: </a:t>
            </a:r>
          </a:p>
          <a:p>
            <a:pPr marL="542925" indent="-952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tabLst>
                <a:tab pos="542925" algn="l"/>
              </a:tabLst>
            </a:pPr>
            <a:r>
              <a:rPr lang="ru-RU" sz="1200" dirty="0">
                <a:latin typeface="Arial Narrow" pitchFamily="34" charset="0"/>
              </a:rPr>
              <a:t>-	отпущенной другим юридическим или физическим </a:t>
            </a:r>
            <a:r>
              <a:rPr lang="ru-RU" sz="1200" dirty="0" smtClean="0">
                <a:latin typeface="Arial Narrow" pitchFamily="34" charset="0"/>
              </a:rPr>
              <a:t> лицам</a:t>
            </a:r>
            <a:r>
              <a:rPr lang="ru-RU" sz="1200" dirty="0">
                <a:latin typeface="Arial Narrow" pitchFamily="34" charset="0"/>
              </a:rPr>
              <a:t>,</a:t>
            </a:r>
          </a:p>
          <a:p>
            <a:pPr marL="542925" indent="-952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tabLst>
                <a:tab pos="542925" algn="l"/>
              </a:tabLst>
            </a:pPr>
            <a:r>
              <a:rPr lang="ru-RU" sz="1200" dirty="0">
                <a:latin typeface="Arial Narrow" pitchFamily="34" charset="0"/>
              </a:rPr>
              <a:t>-	</a:t>
            </a:r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в пределах юридического лица отпущенной для  </a:t>
            </a: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>дальнейшего </a:t>
            </a:r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использования при осуществлении видов </a:t>
            </a: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>экономической </a:t>
            </a:r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деятельности, </a:t>
            </a: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>не </a:t>
            </a:r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включенных в разделы </a:t>
            </a: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>с </a:t>
            </a:r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05 по 39 ОКЭД, </a:t>
            </a: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itchFamily="2" charset="2"/>
              <a:buChar char="ü"/>
              <a:tabLst>
                <a:tab pos="984250" algn="l"/>
              </a:tabLst>
            </a:pPr>
            <a:r>
              <a:rPr lang="ru-RU" sz="1200" dirty="0">
                <a:latin typeface="Arial Narrow" pitchFamily="34" charset="0"/>
              </a:rPr>
              <a:t>выполненных работ, оказанных услуг другим юридическим или физическим лицам;</a:t>
            </a: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200" dirty="0">
                <a:latin typeface="Arial Narrow" pitchFamily="34" charset="0"/>
              </a:rPr>
              <a:t>тары, произведенной для отгрузки другим юридическим или физическим </a:t>
            </a:r>
            <a:r>
              <a:rPr lang="ru-RU" sz="1200" dirty="0" smtClean="0">
                <a:latin typeface="Arial Narrow" pitchFamily="34" charset="0"/>
              </a:rPr>
              <a:t>лицам…</a:t>
            </a: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200" dirty="0">
                <a:latin typeface="Arial Narrow" pitchFamily="34" charset="0"/>
              </a:rPr>
              <a:t>р</a:t>
            </a:r>
            <a:r>
              <a:rPr lang="ru-RU" sz="1200" dirty="0" smtClean="0">
                <a:latin typeface="Arial Narrow" pitchFamily="34" charset="0"/>
              </a:rPr>
              <a:t>абот </a:t>
            </a:r>
            <a:r>
              <a:rPr lang="ru-RU" sz="1200" dirty="0">
                <a:latin typeface="Arial Narrow" pitchFamily="34" charset="0"/>
              </a:rPr>
              <a:t>по ремонту тары заказчика с включением стоимости израсходованных на ремонт материалов организации. </a:t>
            </a:r>
            <a:r>
              <a:rPr lang="ru-RU" sz="1200" dirty="0" smtClean="0">
                <a:latin typeface="Arial Narrow" pitchFamily="34" charset="0"/>
              </a:rPr>
              <a:t>…</a:t>
            </a:r>
            <a:r>
              <a:rPr lang="ru-RU" sz="1200" dirty="0">
                <a:latin typeface="Arial Narrow" pitchFamily="34" charset="0"/>
              </a:rPr>
              <a:t/>
            </a:r>
            <a:br>
              <a:rPr lang="ru-RU" sz="1200" dirty="0">
                <a:latin typeface="Arial Narrow" pitchFamily="34" charset="0"/>
              </a:rPr>
            </a:br>
            <a:endParaRPr lang="ru-RU" sz="12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1291583" y="353147"/>
            <a:ext cx="10306451" cy="570573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Для организаций, переходящих на полный круг представления отчетности</a:t>
            </a:r>
            <a:br>
              <a:rPr lang="ru-RU" sz="27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Отличия в методологии форм 1-мп и 4-у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925997" y="551636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форма 1-мп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6674036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форма 4-у 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48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400174"/>
            <a:ext cx="4851231" cy="40545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1058" y="1699087"/>
            <a:ext cx="4906576" cy="325603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ru-RU" sz="1200" dirty="0" smtClean="0">
                <a:latin typeface="Arial Narrow" pitchFamily="34" charset="0"/>
              </a:rPr>
              <a:t>п.109 Готовая </a:t>
            </a:r>
            <a:r>
              <a:rPr lang="ru-RU" sz="1200" dirty="0">
                <a:latin typeface="Arial Narrow" pitchFamily="34" charset="0"/>
              </a:rPr>
              <a:t>продукция (работы, услуги), </a:t>
            </a:r>
            <a:r>
              <a:rPr lang="ru-RU" sz="1200" dirty="0" smtClean="0">
                <a:latin typeface="Arial Narrow" pitchFamily="34" charset="0"/>
              </a:rPr>
              <a:t>переданная </a:t>
            </a:r>
            <a:r>
              <a:rPr lang="ru-RU" sz="1200" dirty="0">
                <a:latin typeface="Arial Narrow" pitchFamily="34" charset="0"/>
              </a:rPr>
              <a:t>(выполненные, оказанные) другим юридическим или физическим лицам </a:t>
            </a:r>
            <a:endParaRPr lang="ru-RU" sz="1200" dirty="0" smtClean="0">
              <a:latin typeface="Arial Narrow" pitchFamily="34" charset="0"/>
            </a:endParaRPr>
          </a:p>
          <a:p>
            <a:pPr marL="361950" algn="l">
              <a:spcBef>
                <a:spcPts val="0"/>
              </a:spcBef>
              <a:spcAft>
                <a:spcPts val="1200"/>
              </a:spcAft>
            </a:pPr>
            <a:r>
              <a:rPr lang="ru-RU" sz="1200" dirty="0" smtClean="0">
                <a:latin typeface="Arial Narrow" pitchFamily="34" charset="0"/>
              </a:rPr>
              <a:t>безвозмездно</a:t>
            </a:r>
            <a:r>
              <a:rPr lang="ru-RU" sz="1200" dirty="0">
                <a:latin typeface="Arial Narrow" pitchFamily="34" charset="0"/>
              </a:rPr>
              <a:t>, </a:t>
            </a:r>
            <a:endParaRPr lang="ru-RU" sz="1200" dirty="0" smtClean="0">
              <a:latin typeface="Arial Narrow" pitchFamily="34" charset="0"/>
            </a:endParaRPr>
          </a:p>
          <a:p>
            <a:pPr marL="361950" algn="l">
              <a:spcBef>
                <a:spcPts val="0"/>
              </a:spcBef>
              <a:spcAft>
                <a:spcPts val="1200"/>
              </a:spcAft>
            </a:pPr>
            <a:r>
              <a:rPr lang="ru-RU" sz="1200" dirty="0" smtClean="0">
                <a:latin typeface="Arial Narrow" pitchFamily="34" charset="0"/>
              </a:rPr>
              <a:t>в</a:t>
            </a:r>
            <a:r>
              <a:rPr lang="ru-RU" sz="1200" dirty="0">
                <a:latin typeface="Arial Narrow" pitchFamily="34" charset="0"/>
              </a:rPr>
              <a:t> пределах организации выданная своим работникам в счет оплаты труда, </a:t>
            </a:r>
            <a:endParaRPr lang="ru-RU" sz="1200" dirty="0" smtClean="0">
              <a:latin typeface="Arial Narrow" pitchFamily="34" charset="0"/>
            </a:endParaRPr>
          </a:p>
          <a:p>
            <a:pPr marL="361950" algn="l">
              <a:spcBef>
                <a:spcPts val="0"/>
              </a:spcBef>
              <a:spcAft>
                <a:spcPts val="1200"/>
              </a:spcAft>
            </a:pPr>
            <a:r>
              <a:rPr lang="ru-RU" sz="1200" dirty="0">
                <a:latin typeface="Arial Narrow" pitchFamily="34" charset="0"/>
              </a:rPr>
              <a:t>в пределах организации зачисленная в состав собственных основных средств, </a:t>
            </a:r>
            <a:endParaRPr lang="ru-RU" sz="1200" dirty="0" smtClean="0">
              <a:latin typeface="Arial Narrow" pitchFamily="34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ru-RU" sz="1200" dirty="0" smtClean="0">
                <a:latin typeface="Arial Narrow" pitchFamily="34" charset="0"/>
              </a:rPr>
              <a:t>включается </a:t>
            </a:r>
            <a:r>
              <a:rPr lang="ru-RU" sz="1200" dirty="0">
                <a:latin typeface="Arial Narrow" pitchFamily="34" charset="0"/>
              </a:rPr>
              <a:t>в объем промышленного производства </a:t>
            </a:r>
            <a:r>
              <a:rPr lang="ru-RU" sz="1200" dirty="0" smtClean="0">
                <a:latin typeface="Arial Narrow" pitchFamily="34" charset="0"/>
              </a:rPr>
              <a:t/>
            </a:r>
            <a:br>
              <a:rPr lang="ru-RU" sz="1200" dirty="0" smtClean="0">
                <a:latin typeface="Arial Narrow" pitchFamily="34" charset="0"/>
              </a:rPr>
            </a:br>
            <a:r>
              <a:rPr lang="ru-RU" sz="1200" dirty="0" smtClean="0">
                <a:latin typeface="Arial Narrow" pitchFamily="34" charset="0"/>
              </a:rPr>
              <a:t>по </a:t>
            </a:r>
            <a:r>
              <a:rPr lang="ru-RU" sz="1200" dirty="0">
                <a:latin typeface="Arial Narrow" pitchFamily="34" charset="0"/>
              </a:rPr>
              <a:t>средневзвешенной цене отгрузки на аналогичную продукцию (работы, услуги) за месяц ее производства (их выполнения, оказания), а в случае отсутствия отгрузки – по цене последней отгрузки на аналогичную продукцию (работы, услуги), </a:t>
            </a:r>
            <a:r>
              <a:rPr lang="ru-RU" sz="1200" dirty="0" smtClean="0">
                <a:latin typeface="Arial Narrow" pitchFamily="34" charset="0"/>
              </a:rPr>
              <a:t>но </a:t>
            </a:r>
            <a:r>
              <a:rPr lang="ru-RU" sz="1200" dirty="0">
                <a:latin typeface="Arial Narrow" pitchFamily="34" charset="0"/>
              </a:rPr>
              <a:t>не ниже фактической себестоимости.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161" y="376510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411909"/>
            <a:ext cx="4851231" cy="4059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64942" y="1699087"/>
            <a:ext cx="4833192" cy="3750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200" dirty="0" smtClean="0">
                <a:latin typeface="Arial Narrow" pitchFamily="34" charset="0"/>
              </a:rPr>
              <a:t>п.30 Готовая </a:t>
            </a:r>
            <a:r>
              <a:rPr lang="ru-RU" sz="1200" dirty="0">
                <a:latin typeface="Arial Narrow" pitchFamily="34" charset="0"/>
              </a:rPr>
              <a:t>продукция (работы, услуги), переданная (выполненные, оказанные) другим юридическим или физическим </a:t>
            </a:r>
            <a:r>
              <a:rPr lang="ru-RU" sz="1200" dirty="0" smtClean="0">
                <a:latin typeface="Arial Narrow" pitchFamily="34" charset="0"/>
              </a:rPr>
              <a:t>лицам</a:t>
            </a:r>
          </a:p>
          <a:p>
            <a:pPr marL="361950" algn="l"/>
            <a:r>
              <a:rPr lang="ru-RU" sz="1200" dirty="0" smtClean="0">
                <a:latin typeface="Arial Narrow" pitchFamily="34" charset="0"/>
              </a:rPr>
              <a:t>безвозмездно</a:t>
            </a:r>
            <a:r>
              <a:rPr lang="ru-RU" sz="1200" dirty="0">
                <a:latin typeface="Arial Narrow" pitchFamily="34" charset="0"/>
              </a:rPr>
              <a:t>, </a:t>
            </a:r>
            <a:endParaRPr lang="ru-RU" sz="1200" dirty="0" smtClean="0">
              <a:latin typeface="Arial Narrow" pitchFamily="34" charset="0"/>
            </a:endParaRPr>
          </a:p>
          <a:p>
            <a:pPr marL="361950" algn="l"/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>в</a:t>
            </a:r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 пределах юридического лица переданная </a:t>
            </a: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>для </a:t>
            </a:r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дальнейшего использования при осуществлении видов экономической деятельности, не включенных </a:t>
            </a: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>в </a:t>
            </a:r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разделы с 05 по 39 </a:t>
            </a: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>ОКЭД,</a:t>
            </a:r>
          </a:p>
          <a:p>
            <a:pPr marL="361950" algn="l"/>
            <a:r>
              <a:rPr lang="ru-RU" sz="1200" dirty="0">
                <a:latin typeface="Arial Narrow" pitchFamily="34" charset="0"/>
              </a:rPr>
              <a:t>в пределах юридического лица </a:t>
            </a:r>
            <a:r>
              <a:rPr lang="ru-RU" sz="1200" dirty="0" smtClean="0">
                <a:latin typeface="Arial Narrow" pitchFamily="34" charset="0"/>
              </a:rPr>
              <a:t>выданная </a:t>
            </a:r>
            <a:r>
              <a:rPr lang="ru-RU" sz="1200" dirty="0">
                <a:latin typeface="Arial Narrow" pitchFamily="34" charset="0"/>
              </a:rPr>
              <a:t>своим работникам в счет оплаты труда, </a:t>
            </a:r>
            <a:endParaRPr lang="ru-RU" sz="1200" dirty="0" smtClean="0">
              <a:latin typeface="Arial Narrow" pitchFamily="34" charset="0"/>
            </a:endParaRPr>
          </a:p>
          <a:p>
            <a:pPr marL="361950" algn="l"/>
            <a:r>
              <a:rPr lang="ru-RU" sz="1200" dirty="0">
                <a:latin typeface="Arial Narrow" pitchFamily="34" charset="0"/>
              </a:rPr>
              <a:t>в пределах юридического лица </a:t>
            </a:r>
            <a:r>
              <a:rPr lang="ru-RU" sz="1200" dirty="0" smtClean="0">
                <a:latin typeface="Arial Narrow" pitchFamily="34" charset="0"/>
              </a:rPr>
              <a:t>зачисленная </a:t>
            </a:r>
            <a:r>
              <a:rPr lang="ru-RU" sz="1200" dirty="0">
                <a:latin typeface="Arial Narrow" pitchFamily="34" charset="0"/>
              </a:rPr>
              <a:t>в состав собственных основных средств, </a:t>
            </a:r>
            <a:endParaRPr lang="ru-RU" sz="1200" dirty="0" smtClean="0">
              <a:latin typeface="Arial Narrow" pitchFamily="34" charset="0"/>
            </a:endParaRPr>
          </a:p>
          <a:p>
            <a:pPr algn="l"/>
            <a:r>
              <a:rPr lang="ru-RU" sz="1200" dirty="0" smtClean="0">
                <a:latin typeface="Arial Narrow" pitchFamily="34" charset="0"/>
              </a:rPr>
              <a:t>включается </a:t>
            </a:r>
            <a:r>
              <a:rPr lang="ru-RU" sz="1200" dirty="0">
                <a:latin typeface="Arial Narrow" pitchFamily="34" charset="0"/>
              </a:rPr>
              <a:t>в объем промышленного производства </a:t>
            </a:r>
            <a:r>
              <a:rPr lang="ru-RU" sz="1200" dirty="0" smtClean="0">
                <a:latin typeface="Arial Narrow" pitchFamily="34" charset="0"/>
              </a:rPr>
              <a:t/>
            </a:r>
            <a:br>
              <a:rPr lang="ru-RU" sz="1200" dirty="0" smtClean="0">
                <a:latin typeface="Arial Narrow" pitchFamily="34" charset="0"/>
              </a:rPr>
            </a:br>
            <a:r>
              <a:rPr lang="ru-RU" sz="1200" dirty="0" smtClean="0">
                <a:latin typeface="Arial Narrow" pitchFamily="34" charset="0"/>
              </a:rPr>
              <a:t>по </a:t>
            </a:r>
            <a:r>
              <a:rPr lang="ru-RU" sz="1200" dirty="0">
                <a:latin typeface="Arial Narrow" pitchFamily="34" charset="0"/>
              </a:rPr>
              <a:t>средневзвешенной цене отгрузки на аналогичную продукцию (работы, услуги) за месяц ее производства (их выполнения, оказания), а в случае отсутствия отгрузки – по цене последней отгрузки на аналогичную продукцию (работы, услуги), </a:t>
            </a:r>
            <a:r>
              <a:rPr lang="ru-RU" sz="1200" dirty="0" smtClean="0">
                <a:latin typeface="Arial Narrow" pitchFamily="34" charset="0"/>
              </a:rPr>
              <a:t>но </a:t>
            </a:r>
            <a:r>
              <a:rPr lang="ru-RU" sz="1200" dirty="0">
                <a:latin typeface="Arial Narrow" pitchFamily="34" charset="0"/>
              </a:rPr>
              <a:t>не ниже фактической себестоимости. 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1291583" y="353147"/>
            <a:ext cx="10306451" cy="570573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Для организаций, переходящих на полный круг представления отчетности</a:t>
            </a:r>
            <a:br>
              <a:rPr lang="ru-RU" sz="27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Отличия в методологии форм 1-мп и 4-у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925997" y="551636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форма 1-мп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6674036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форма 4-у 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38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57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924049"/>
            <a:ext cx="4851231" cy="35306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8762" y="2542356"/>
            <a:ext cx="4688106" cy="162006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Arial Narrow" pitchFamily="34" charset="0"/>
              </a:rPr>
              <a:t>п.111 Из </a:t>
            </a:r>
            <a:r>
              <a:rPr lang="ru-RU" sz="1400" dirty="0">
                <a:latin typeface="Arial Narrow" pitchFamily="34" charset="0"/>
              </a:rPr>
              <a:t>стоимости подрядных работ, выполненных собственными силами, не исключается стоимость материалов, произведенных в подсобных производствах организации и использованных при выполнении работ по строительству в пределах организации. 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161" y="376510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924049"/>
            <a:ext cx="4851231" cy="35473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64942" y="2492824"/>
            <a:ext cx="4960308" cy="2409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latin typeface="Arial Narrow" pitchFamily="34" charset="0"/>
              </a:rPr>
              <a:t>п.32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Организация </a:t>
            </a: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строительства отражает по строке 11 в графе 1 по соответствующим подклассам секции С «Обрабатывающая промышленность» ОКРБ 005-2011 стоимость материалов, произведенных в подсобных производствах данной организации и использованных при выполнении работ по строительству в пределах юридического лица. </a:t>
            </a:r>
            <a:endParaRPr lang="ru-RU" sz="14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just"/>
            <a:r>
              <a:rPr lang="ru-RU" sz="1400" dirty="0" smtClean="0">
                <a:latin typeface="Arial Narrow" pitchFamily="34" charset="0"/>
              </a:rPr>
              <a:t>Стоимость </a:t>
            </a:r>
            <a:r>
              <a:rPr lang="ru-RU" sz="1400" dirty="0">
                <a:latin typeface="Arial Narrow" pitchFamily="34" charset="0"/>
              </a:rPr>
              <a:t>этих материалов не исключается из стоимости подрядных работ, выполненных собственными силами.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1291583" y="353147"/>
            <a:ext cx="10306451" cy="570573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Для организаций, переходящих на полный круг представления отчетности</a:t>
            </a:r>
            <a:br>
              <a:rPr lang="ru-RU" sz="27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Отличия в методологии форм 1-мп и 4-у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925997" y="551636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форма 1-мп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6674036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форма 4-у 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4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58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476375"/>
            <a:ext cx="4851231" cy="3978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8762" y="1509992"/>
            <a:ext cx="4769669" cy="3911065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latin typeface="Arial Narrow" pitchFamily="34" charset="0"/>
              </a:rPr>
              <a:t>п.30 Для </a:t>
            </a:r>
            <a:r>
              <a:rPr lang="ru-RU" sz="1400" dirty="0">
                <a:latin typeface="Arial Narrow" pitchFamily="34" charset="0"/>
              </a:rPr>
              <a:t>организации </a:t>
            </a:r>
            <a:r>
              <a:rPr lang="ru-RU" sz="1400" dirty="0">
                <a:solidFill>
                  <a:srgbClr val="008080"/>
                </a:solidFill>
                <a:latin typeface="Arial Narrow" pitchFamily="34" charset="0"/>
              </a:rPr>
              <a:t>с двухсменным режимом </a:t>
            </a:r>
            <a:r>
              <a:rPr lang="ru-RU" sz="1400" dirty="0">
                <a:latin typeface="Arial Narrow" pitchFamily="34" charset="0"/>
              </a:rPr>
              <a:t>работы, при котором вторая смена заканчивается после 24 часов, а также при трехсменном режиме работы организации, когда по графику первой сменой считается утренняя смена, может быть установлен порядок, при котором произведенная продукция (работы, услуги) отражается в составе готовой продукции (работ, услуг) за отчетный период, если она изготовлена (выполнена, оказана), принята в установленном порядке и сдана на склад готовой продукции, заказчику (покупателю) или отгружена и оформлена соответствующими документами до 8 часов утра первого числа следующего за отчетным периодом месяца</a:t>
            </a:r>
            <a:r>
              <a:rPr lang="ru-RU" sz="1400" dirty="0" smtClean="0">
                <a:latin typeface="Arial Narrow" pitchFamily="34" charset="0"/>
              </a:rPr>
              <a:t>.</a:t>
            </a:r>
          </a:p>
          <a:p>
            <a:pPr algn="just"/>
            <a:endParaRPr lang="ru-RU" sz="1400" dirty="0">
              <a:latin typeface="Arial Narrow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400" dirty="0" smtClean="0">
                <a:latin typeface="Arial Narrow" pitchFamily="34" charset="0"/>
              </a:rPr>
              <a:t>п.30 Организация</a:t>
            </a:r>
            <a:r>
              <a:rPr lang="ru-RU" sz="1400" dirty="0">
                <a:latin typeface="Arial Narrow" pitchFamily="34" charset="0"/>
              </a:rPr>
              <a:t>, </a:t>
            </a:r>
            <a:r>
              <a:rPr lang="ru-RU" sz="1400" dirty="0">
                <a:solidFill>
                  <a:srgbClr val="008080"/>
                </a:solidFill>
                <a:latin typeface="Arial Narrow" pitchFamily="34" charset="0"/>
              </a:rPr>
              <a:t>входящая в состав</a:t>
            </a:r>
            <a:r>
              <a:rPr lang="ru-RU" sz="1400" dirty="0">
                <a:latin typeface="Arial Narrow" pitchFamily="34" charset="0"/>
              </a:rPr>
              <a:t> государственного производственного объединения электроэнергетики </a:t>
            </a:r>
            <a:r>
              <a:rPr lang="ru-RU" sz="1400" dirty="0">
                <a:solidFill>
                  <a:srgbClr val="008080"/>
                </a:solidFill>
                <a:latin typeface="Arial Narrow" pitchFamily="34" charset="0"/>
              </a:rPr>
              <a:t>«</a:t>
            </a:r>
            <a:r>
              <a:rPr lang="ru-RU" sz="1400" dirty="0" err="1">
                <a:solidFill>
                  <a:srgbClr val="008080"/>
                </a:solidFill>
                <a:latin typeface="Arial Narrow" pitchFamily="34" charset="0"/>
              </a:rPr>
              <a:t>Белэнерго</a:t>
            </a:r>
            <a:r>
              <a:rPr lang="ru-RU" sz="1400" dirty="0">
                <a:solidFill>
                  <a:srgbClr val="008080"/>
                </a:solidFill>
                <a:latin typeface="Arial Narrow" pitchFamily="34" charset="0"/>
              </a:rPr>
              <a:t>», </a:t>
            </a:r>
            <a:r>
              <a:rPr lang="ru-RU" sz="1400" dirty="0">
                <a:latin typeface="Arial Narrow" pitchFamily="34" charset="0"/>
              </a:rPr>
              <a:t>оказывающая услуги по использованию передающей сети для межгосударственного транзита электроэнергии по договорам с данным объединением, отражает объем оказанных услуг по подклассу 35120 ОКРБ </a:t>
            </a:r>
            <a:r>
              <a:rPr lang="ru-RU" sz="1400" dirty="0" smtClean="0">
                <a:latin typeface="Arial Narrow" pitchFamily="34" charset="0"/>
              </a:rPr>
              <a:t>005-2011</a:t>
            </a:r>
            <a:endParaRPr lang="ru-RU" sz="14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161" y="376510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476375"/>
            <a:ext cx="4851231" cy="39950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64942" y="1495425"/>
            <a:ext cx="4960308" cy="3586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400" dirty="0" smtClean="0">
                <a:latin typeface="Arial Narrow" pitchFamily="34" charset="0"/>
              </a:rPr>
              <a:t>п.30 </a:t>
            </a:r>
            <a:r>
              <a:rPr lang="ru-RU" sz="1400" dirty="0" smtClean="0">
                <a:solidFill>
                  <a:srgbClr val="008080"/>
                </a:solidFill>
                <a:latin typeface="Arial Narrow" pitchFamily="34" charset="0"/>
              </a:rPr>
              <a:t>Деятельность </a:t>
            </a:r>
            <a:r>
              <a:rPr lang="ru-RU" sz="1400" dirty="0">
                <a:solidFill>
                  <a:srgbClr val="008080"/>
                </a:solidFill>
                <a:latin typeface="Arial Narrow" pitchFamily="34" charset="0"/>
              </a:rPr>
              <a:t>посредников и агентов, принимающих участие в организации продаж и распределении газа </a:t>
            </a:r>
            <a:r>
              <a:rPr lang="ru-RU" sz="1400" dirty="0">
                <a:latin typeface="Arial Narrow" pitchFamily="34" charset="0"/>
              </a:rPr>
              <a:t>посредством газораспределительных систем, находящихся под управлением других юридических лиц, а также деятельность по продаже газообразного топлива по трубопроводам классифицируется в подклассе 35230 ОКРБ 005-2011.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400" dirty="0" smtClean="0">
                <a:latin typeface="Arial Narrow" pitchFamily="34" charset="0"/>
              </a:rPr>
              <a:t>п.36 </a:t>
            </a:r>
            <a:r>
              <a:rPr lang="ru-RU" sz="1400" dirty="0" smtClean="0">
                <a:solidFill>
                  <a:srgbClr val="008080"/>
                </a:solidFill>
                <a:latin typeface="Arial Narrow" pitchFamily="34" charset="0"/>
              </a:rPr>
              <a:t>Организация</a:t>
            </a:r>
            <a:r>
              <a:rPr lang="ru-RU" sz="1400" dirty="0">
                <a:solidFill>
                  <a:srgbClr val="008080"/>
                </a:solidFill>
                <a:latin typeface="Arial Narrow" pitchFamily="34" charset="0"/>
              </a:rPr>
              <a:t>, осуществляющая подписку на печатные средства массовой информации </a:t>
            </a:r>
            <a:r>
              <a:rPr lang="ru-RU" sz="1400" dirty="0">
                <a:latin typeface="Arial Narrow" pitchFamily="34" charset="0"/>
              </a:rPr>
              <a:t>и доставку их другим юридическим или физическим лицам (группа 531 ОКРБ 005-2011), отражает стоимость услуг по доставке без учета стоимости печатных средств массовой информации, полученной от подписчиков и подлежащей возврату издательству</a:t>
            </a:r>
            <a:r>
              <a:rPr lang="ru-RU" sz="1400" dirty="0" smtClean="0">
                <a:latin typeface="Arial Narrow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400" dirty="0" smtClean="0">
                <a:latin typeface="Arial Narrow" pitchFamily="34" charset="0"/>
              </a:rPr>
              <a:t>В разделе </a:t>
            </a:r>
            <a:r>
              <a:rPr lang="en-US" sz="1400" dirty="0" smtClean="0">
                <a:latin typeface="Arial Narrow" pitchFamily="34" charset="0"/>
              </a:rPr>
              <a:t>I </a:t>
            </a:r>
            <a:r>
              <a:rPr lang="ru-RU" sz="1400" dirty="0" smtClean="0">
                <a:latin typeface="Arial Narrow" pitchFamily="34" charset="0"/>
              </a:rPr>
              <a:t>формы 4-у есть </a:t>
            </a:r>
            <a:r>
              <a:rPr lang="ru-RU" sz="1400" dirty="0" smtClean="0">
                <a:solidFill>
                  <a:srgbClr val="008080"/>
                </a:solidFill>
                <a:latin typeface="Arial Narrow" pitchFamily="34" charset="0"/>
              </a:rPr>
              <a:t>графа 3</a:t>
            </a:r>
            <a:r>
              <a:rPr lang="ru-RU" sz="1400" dirty="0" smtClean="0">
                <a:latin typeface="Arial Narrow" pitchFamily="34" charset="0"/>
              </a:rPr>
              <a:t> «</a:t>
            </a:r>
            <a:r>
              <a:rPr lang="ru-RU" sz="1400" dirty="0">
                <a:latin typeface="Arial Narrow" pitchFamily="34" charset="0"/>
              </a:rPr>
              <a:t>Объем производства </a:t>
            </a:r>
            <a:r>
              <a:rPr lang="ru-RU" sz="1400" dirty="0" smtClean="0">
                <a:latin typeface="Arial Narrow" pitchFamily="34" charset="0"/>
              </a:rPr>
              <a:t>продукции (работ</a:t>
            </a:r>
            <a:r>
              <a:rPr lang="ru-RU" sz="1400" dirty="0">
                <a:latin typeface="Arial Narrow" pitchFamily="34" charset="0"/>
              </a:rPr>
              <a:t>, </a:t>
            </a:r>
            <a:r>
              <a:rPr lang="ru-RU" sz="1400" dirty="0" smtClean="0">
                <a:latin typeface="Arial Narrow" pitchFamily="34" charset="0"/>
              </a:rPr>
              <a:t>услуг) за </a:t>
            </a:r>
            <a:r>
              <a:rPr lang="ru-RU" sz="1400" dirty="0">
                <a:latin typeface="Arial Narrow" pitchFamily="34" charset="0"/>
              </a:rPr>
              <a:t>вычетом налогов и </a:t>
            </a:r>
            <a:r>
              <a:rPr lang="ru-RU" sz="1400" dirty="0" smtClean="0">
                <a:latin typeface="Arial Narrow" pitchFamily="34" charset="0"/>
              </a:rPr>
              <a:t>сборов, исчисляемых </a:t>
            </a:r>
            <a:r>
              <a:rPr lang="ru-RU" sz="1400" dirty="0">
                <a:latin typeface="Arial Narrow" pitchFamily="34" charset="0"/>
              </a:rPr>
              <a:t>из выручки, </a:t>
            </a:r>
            <a:r>
              <a:rPr lang="ru-RU" sz="1400" dirty="0" smtClean="0">
                <a:solidFill>
                  <a:srgbClr val="008080"/>
                </a:solidFill>
                <a:latin typeface="Arial Narrow" pitchFamily="34" charset="0"/>
              </a:rPr>
              <a:t>за </a:t>
            </a:r>
            <a:r>
              <a:rPr lang="ru-RU" sz="1400" dirty="0">
                <a:solidFill>
                  <a:srgbClr val="008080"/>
                </a:solidFill>
                <a:latin typeface="Arial Narrow" pitchFamily="34" charset="0"/>
              </a:rPr>
              <a:t>последний квартал отчетного периода</a:t>
            </a:r>
            <a:r>
              <a:rPr lang="ru-RU" sz="1400" dirty="0" smtClean="0">
                <a:latin typeface="Arial Narrow" pitchFamily="34" charset="0"/>
              </a:rPr>
              <a:t>»</a:t>
            </a:r>
            <a:endParaRPr lang="ru-RU" sz="14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1291583" y="353147"/>
            <a:ext cx="10306451" cy="570573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Для организаций, переходящих на полный круг представления отчетности</a:t>
            </a:r>
            <a:br>
              <a:rPr lang="ru-RU" sz="27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Отличия в методологии форм 1-мп и 4-у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6674036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есть в форме 4-у – нет в форме 1-мп</a:t>
            </a: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есть в форме 4-у – нет в форме 1-мп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9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3858308"/>
            <a:ext cx="639148" cy="6596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531" y="1908631"/>
            <a:ext cx="7274469" cy="675868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7333205" y="3581486"/>
            <a:ext cx="401782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210601,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г.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Витебск, </a:t>
            </a:r>
            <a:r>
              <a:rPr lang="ru-RU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ул.Ленина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10А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7333205" y="4052541"/>
            <a:ext cx="3670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+375 212 23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1 47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8239" y="3877265"/>
            <a:ext cx="4045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b="1" dirty="0" smtClean="0">
                <a:latin typeface="Arial Narrow" pitchFamily="34" charset="0"/>
              </a:rPr>
              <a:t>Витебской </a:t>
            </a:r>
            <a:r>
              <a:rPr lang="ru-RU" b="1" dirty="0">
                <a:latin typeface="Arial Narrow" pitchFamily="34" charset="0"/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2531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482908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Информационные материалы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98836" y="1275428"/>
            <a:ext cx="4851231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325" y="1476375"/>
            <a:ext cx="4965011" cy="3657607"/>
          </a:xfrm>
        </p:spPr>
        <p:txBody>
          <a:bodyPr>
            <a:noAutofit/>
          </a:bodyPr>
          <a:lstStyle/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 smtClean="0">
                <a:latin typeface="Arial Narrow" pitchFamily="34" charset="0"/>
              </a:rPr>
              <a:t>Главная </a:t>
            </a:r>
            <a:r>
              <a:rPr lang="ru-RU" sz="1800" dirty="0">
                <a:latin typeface="Arial Narrow" pitchFamily="34" charset="0"/>
              </a:rPr>
              <a:t>страница </a:t>
            </a:r>
            <a:r>
              <a:rPr lang="ru-RU" sz="1800" dirty="0" smtClean="0">
                <a:latin typeface="Arial Narrow" pitchFamily="34" charset="0"/>
              </a:rPr>
              <a:t>сайта Белстата</a:t>
            </a:r>
          </a:p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Респондентам</a:t>
            </a:r>
          </a:p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 smtClean="0">
                <a:latin typeface="Arial Narrow" pitchFamily="34" charset="0"/>
              </a:rPr>
              <a:t>Государственные </a:t>
            </a:r>
            <a:r>
              <a:rPr lang="ru-RU" sz="1800" dirty="0">
                <a:latin typeface="Arial Narrow" pitchFamily="34" charset="0"/>
              </a:rPr>
              <a:t>статистические </a:t>
            </a:r>
            <a:r>
              <a:rPr lang="ru-RU" sz="1800" dirty="0" smtClean="0">
                <a:latin typeface="Arial Narrow" pitchFamily="34" charset="0"/>
              </a:rPr>
              <a:t>наблюдения</a:t>
            </a:r>
          </a:p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 smtClean="0">
                <a:latin typeface="Arial Narrow" pitchFamily="34" charset="0"/>
              </a:rPr>
              <a:t>Бланки </a:t>
            </a:r>
            <a:r>
              <a:rPr lang="ru-RU" sz="1800" dirty="0">
                <a:latin typeface="Arial Narrow" pitchFamily="34" charset="0"/>
              </a:rPr>
              <a:t>форм государственной статистической отчетности, указания по их заполнению, </a:t>
            </a:r>
            <a:r>
              <a:rPr lang="ru-RU" sz="1800" dirty="0" smtClean="0">
                <a:latin typeface="Arial Narrow" pitchFamily="34" charset="0"/>
              </a:rPr>
              <a:t>постановления</a:t>
            </a:r>
          </a:p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 smtClean="0">
                <a:latin typeface="Arial Narrow" pitchFamily="34" charset="0"/>
              </a:rPr>
              <a:t>Централизованные </a:t>
            </a:r>
            <a:r>
              <a:rPr lang="ru-RU" sz="1800" dirty="0">
                <a:latin typeface="Arial Narrow" pitchFamily="34" charset="0"/>
              </a:rPr>
              <a:t>государственные статистические наблюдения </a:t>
            </a:r>
            <a:r>
              <a:rPr lang="ru-RU" sz="1800" dirty="0" smtClean="0">
                <a:latin typeface="Arial Narrow" pitchFamily="34" charset="0"/>
              </a:rPr>
              <a:t> </a:t>
            </a:r>
            <a:endParaRPr lang="ru-RU" sz="1800" dirty="0">
              <a:latin typeface="Arial Narrow" pitchFamily="34" charset="0"/>
            </a:endParaRPr>
          </a:p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Структурная статистика </a:t>
            </a: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/>
            </a:r>
            <a:b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</a:br>
            <a:r>
              <a:rPr lang="en-US" sz="1800" b="1" dirty="0" smtClean="0">
                <a:solidFill>
                  <a:srgbClr val="008080"/>
                </a:solidFill>
                <a:latin typeface="Arial Narrow" pitchFamily="34" charset="0"/>
              </a:rPr>
              <a:t>(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формы 1-мп (микро), 1-мп, 4-у</a:t>
            </a: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)</a:t>
            </a:r>
            <a:r>
              <a:rPr lang="ru-RU" sz="1800" b="1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endParaRPr lang="ru-RU" sz="1800" b="1" dirty="0">
              <a:solidFill>
                <a:srgbClr val="CC6600"/>
              </a:solidFill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162204"/>
            <a:ext cx="4213633" cy="49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Навигационная цепочка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759" y="3521186"/>
            <a:ext cx="4859482" cy="2174476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Информационные материалы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92" y="4279017"/>
            <a:ext cx="800609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500525" y="1285349"/>
            <a:ext cx="4851231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738372" y="2132202"/>
            <a:ext cx="4965011" cy="3020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60000"/>
              </a:lnSpc>
              <a:spcAft>
                <a:spcPts val="8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800" i="1" dirty="0" smtClean="0">
                <a:latin typeface="Arial Narrow" pitchFamily="34" charset="0"/>
                <a:ea typeface="Roboto Condensed" panose="02000000000000000000" pitchFamily="2" charset="0"/>
              </a:rPr>
              <a:t>постановление </a:t>
            </a:r>
            <a:r>
              <a:rPr lang="ru-RU" sz="1800" i="1" dirty="0">
                <a:latin typeface="Arial Narrow" pitchFamily="34" charset="0"/>
                <a:ea typeface="Roboto Condensed" panose="02000000000000000000" pitchFamily="2" charset="0"/>
              </a:rPr>
              <a:t>об утверждении</a:t>
            </a:r>
          </a:p>
          <a:p>
            <a:pPr marL="285750" indent="-285750" algn="l">
              <a:lnSpc>
                <a:spcPct val="60000"/>
              </a:lnSpc>
              <a:spcAft>
                <a:spcPts val="8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800" i="1" dirty="0" smtClean="0">
                <a:latin typeface="Arial Narrow" pitchFamily="34" charset="0"/>
                <a:ea typeface="Roboto Condensed" panose="02000000000000000000" pitchFamily="2" charset="0"/>
              </a:rPr>
              <a:t>бланк </a:t>
            </a:r>
            <a:r>
              <a:rPr lang="ru-RU" sz="1800" i="1" dirty="0">
                <a:latin typeface="Arial Narrow" pitchFamily="34" charset="0"/>
                <a:ea typeface="Roboto Condensed" panose="02000000000000000000" pitchFamily="2" charset="0"/>
              </a:rPr>
              <a:t>формы</a:t>
            </a:r>
          </a:p>
          <a:p>
            <a:pPr marL="285750" indent="-285750" algn="l">
              <a:lnSpc>
                <a:spcPct val="60000"/>
              </a:lnSpc>
              <a:spcAft>
                <a:spcPts val="8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800" i="1" dirty="0" smtClean="0">
                <a:latin typeface="Arial Narrow" pitchFamily="34" charset="0"/>
                <a:ea typeface="Roboto Condensed" panose="02000000000000000000" pitchFamily="2" charset="0"/>
              </a:rPr>
              <a:t>указания </a:t>
            </a:r>
            <a:r>
              <a:rPr lang="ru-RU" sz="1800" i="1" dirty="0">
                <a:latin typeface="Arial Narrow" pitchFamily="34" charset="0"/>
                <a:ea typeface="Roboto Condensed" panose="02000000000000000000" pitchFamily="2" charset="0"/>
              </a:rPr>
              <a:t>по заполнению формы</a:t>
            </a:r>
          </a:p>
          <a:p>
            <a:pPr marL="285750" indent="-285750" algn="l">
              <a:lnSpc>
                <a:spcPct val="60000"/>
              </a:lnSpc>
              <a:spcAft>
                <a:spcPts val="8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800" i="1" dirty="0" smtClean="0">
                <a:latin typeface="Arial Narrow" pitchFamily="34" charset="0"/>
                <a:ea typeface="Roboto Condensed" panose="02000000000000000000" pitchFamily="2" charset="0"/>
              </a:rPr>
              <a:t>инфографика</a:t>
            </a:r>
            <a:endParaRPr lang="ru-RU" sz="1800" i="1" dirty="0">
              <a:latin typeface="Arial Narrow" pitchFamily="34" charset="0"/>
              <a:ea typeface="Roboto Condensed" panose="02000000000000000000" pitchFamily="2" charset="0"/>
            </a:endParaRPr>
          </a:p>
          <a:p>
            <a:pPr marL="285750" indent="-285750" algn="l">
              <a:lnSpc>
                <a:spcPct val="60000"/>
              </a:lnSpc>
              <a:spcAft>
                <a:spcPts val="8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800" i="1" dirty="0" smtClean="0">
                <a:latin typeface="Arial Narrow" pitchFamily="34" charset="0"/>
                <a:ea typeface="Roboto Condensed" panose="02000000000000000000" pitchFamily="2" charset="0"/>
              </a:rPr>
              <a:t>вопрос-ответ</a:t>
            </a:r>
            <a:endParaRPr lang="ru-RU" sz="1800" i="1" dirty="0">
              <a:latin typeface="Arial Narrow" pitchFamily="34" charset="0"/>
              <a:ea typeface="Roboto Condensed" panose="02000000000000000000" pitchFamily="2" charset="0"/>
            </a:endParaRPr>
          </a:p>
          <a:p>
            <a:pPr marL="285750" indent="-285750" algn="l">
              <a:lnSpc>
                <a:spcPct val="60000"/>
              </a:lnSpc>
              <a:spcAft>
                <a:spcPts val="8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800" i="1" dirty="0" smtClean="0">
                <a:latin typeface="Arial Narrow" pitchFamily="34" charset="0"/>
                <a:ea typeface="Roboto Condensed" panose="02000000000000000000" pitchFamily="2" charset="0"/>
              </a:rPr>
              <a:t>типичные </a:t>
            </a:r>
            <a:r>
              <a:rPr lang="ru-RU" sz="1800" i="1" dirty="0">
                <a:latin typeface="Arial Narrow" pitchFamily="34" charset="0"/>
                <a:ea typeface="Roboto Condensed" panose="02000000000000000000" pitchFamily="2" charset="0"/>
              </a:rPr>
              <a:t>ошибки</a:t>
            </a:r>
          </a:p>
          <a:p>
            <a:pPr marL="285750" indent="-285750" algn="l">
              <a:lnSpc>
                <a:spcPct val="60000"/>
              </a:lnSpc>
              <a:spcAft>
                <a:spcPts val="8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800" i="1" dirty="0" smtClean="0">
                <a:latin typeface="Arial Narrow" pitchFamily="34" charset="0"/>
                <a:ea typeface="Roboto Condensed" panose="02000000000000000000" pitchFamily="2" charset="0"/>
              </a:rPr>
              <a:t>актуальные </a:t>
            </a:r>
            <a:r>
              <a:rPr lang="ru-RU" sz="1800" i="1" dirty="0">
                <a:latin typeface="Arial Narrow" pitchFamily="34" charset="0"/>
                <a:ea typeface="Roboto Condensed" panose="02000000000000000000" pitchFamily="2" charset="0"/>
              </a:rPr>
              <a:t>изменения</a:t>
            </a:r>
          </a:p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000" b="1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endParaRPr lang="ru-RU" sz="2000" b="1" dirty="0">
              <a:solidFill>
                <a:srgbClr val="CC66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8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482908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ОБЩИЕ ПОЛОЖЕНИЯ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07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98836" y="1275428"/>
            <a:ext cx="4851231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8818" y="1739163"/>
            <a:ext cx="4965011" cy="3246508"/>
          </a:xfrm>
        </p:spPr>
        <p:txBody>
          <a:bodyPr>
            <a:noAutofit/>
          </a:bodyPr>
          <a:lstStyle/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>
                <a:latin typeface="Arial Narrow" pitchFamily="34" charset="0"/>
              </a:rPr>
              <a:t>При составлении отчета применяется общегосударственный классификатор Республики Беларусь 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ОКРБ 005-2011 </a:t>
            </a:r>
            <a:r>
              <a:rPr lang="ru-RU" sz="1800" dirty="0">
                <a:latin typeface="Arial Narrow" pitchFamily="34" charset="0"/>
              </a:rPr>
              <a:t>«Виды экономической деятельности», утвержденный постановлением Государственного комитета по стандартизации Республики Беларусь от 5 декабря 2011 г. № </a:t>
            </a:r>
            <a:r>
              <a:rPr lang="ru-RU" sz="1800" dirty="0" smtClean="0">
                <a:latin typeface="Arial Narrow" pitchFamily="34" charset="0"/>
              </a:rPr>
              <a:t>85, </a:t>
            </a:r>
            <a:r>
              <a:rPr lang="ru-RU" sz="1800" dirty="0">
                <a:latin typeface="Arial Narrow" pitchFamily="34" charset="0"/>
              </a:rPr>
              <a:t>размещенный на официальном сайте Белстата в глобальной компьютерной сети Интернет </a:t>
            </a:r>
            <a:r>
              <a:rPr lang="ru-RU" sz="1800" dirty="0">
                <a:latin typeface="Arial Narrow" pitchFamily="34" charset="0"/>
                <a:hlinkClick r:id="rId7"/>
              </a:rPr>
              <a:t>http://www.belstat.gov.by</a:t>
            </a:r>
            <a:r>
              <a:rPr lang="ru-RU" sz="1800" dirty="0">
                <a:latin typeface="Arial Narrow" pitchFamily="34" charset="0"/>
              </a:rPr>
              <a:t> </a:t>
            </a:r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в</a:t>
            </a:r>
            <a:r>
              <a:rPr lang="ru-RU" sz="1800" dirty="0">
                <a:latin typeface="Arial Narrow" pitchFamily="34" charset="0"/>
              </a:rPr>
              <a:t> рубрике «Классификаторы».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162204"/>
            <a:ext cx="4213633" cy="49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759" y="3521186"/>
            <a:ext cx="4859482" cy="2174476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Единица измерения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00525" y="1285349"/>
            <a:ext cx="4851231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585971" y="1652263"/>
            <a:ext cx="4965011" cy="3420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Данные отчета отражаются в тысячах рублей </a:t>
            </a: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/>
            </a:r>
            <a:b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</a:b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в 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целых числах.</a:t>
            </a:r>
          </a:p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 smtClean="0">
                <a:latin typeface="Arial Narrow" pitchFamily="34" charset="0"/>
              </a:rPr>
              <a:t>Если </a:t>
            </a:r>
            <a:r>
              <a:rPr lang="ru-RU" sz="1800" dirty="0">
                <a:latin typeface="Arial Narrow" pitchFamily="34" charset="0"/>
              </a:rPr>
              <a:t>единица измерения статистических показателей при составлении отчета </a:t>
            </a:r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не </a:t>
            </a:r>
            <a:r>
              <a:rPr lang="ru-RU" sz="1800" dirty="0">
                <a:latin typeface="Arial Narrow" pitchFamily="34" charset="0"/>
              </a:rPr>
              <a:t>соответствует единице измерения данных </a:t>
            </a:r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в </a:t>
            </a:r>
            <a:r>
              <a:rPr lang="ru-RU" sz="1800" dirty="0">
                <a:latin typeface="Arial Narrow" pitchFamily="34" charset="0"/>
              </a:rPr>
              <a:t>первичных учетных и иных документах, </a:t>
            </a:r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то </a:t>
            </a:r>
            <a:r>
              <a:rPr lang="ru-RU" sz="1800" dirty="0">
                <a:latin typeface="Arial Narrow" pitchFamily="34" charset="0"/>
              </a:rPr>
              <a:t>вначале определяются значения статистических показателей на основании данных в первичных учетных и иных документах, а затем происходит их перевод в необходимые единицы измерения и округление по правилам арифметики. </a:t>
            </a:r>
          </a:p>
        </p:txBody>
      </p:sp>
    </p:spTree>
    <p:extLst>
      <p:ext uri="{BB962C8B-B14F-4D97-AF65-F5344CB8AC3E}">
        <p14:creationId xmlns:p14="http://schemas.microsoft.com/office/powerpoint/2010/main" val="114252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798367" y="1673357"/>
            <a:ext cx="5297634" cy="39603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08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8144" y="5219173"/>
            <a:ext cx="1447534" cy="1554759"/>
          </a:xfrm>
          <a:prstGeom prst="rect">
            <a:avLst/>
          </a:prstGeom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1475015" y="4289328"/>
            <a:ext cx="9899191" cy="929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tabLst>
                <a:tab pos="177800" algn="l"/>
              </a:tabLst>
            </a:pPr>
            <a:r>
              <a:rPr lang="ru-RU" sz="1600" dirty="0" smtClean="0">
                <a:latin typeface="Arial Narrow" pitchFamily="34" charset="0"/>
              </a:rPr>
              <a:t>Данные </a:t>
            </a:r>
            <a:r>
              <a:rPr lang="ru-RU" sz="1600" dirty="0">
                <a:latin typeface="Arial Narrow" pitchFamily="34" charset="0"/>
              </a:rPr>
              <a:t>по строке 10 в графах с 1 по 3 должны быть равны сумме данных, отражаемых по свободным строкам 11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соответствующих </a:t>
            </a:r>
            <a:r>
              <a:rPr lang="ru-RU" sz="1600" dirty="0" smtClean="0">
                <a:latin typeface="Arial Narrow" pitchFamily="34" charset="0"/>
              </a:rPr>
              <a:t>графах. </a:t>
            </a:r>
            <a:endParaRPr lang="ru-RU" sz="1600" dirty="0">
              <a:latin typeface="Arial Narrow" pitchFamily="34" charset="0"/>
            </a:endParaRPr>
          </a:p>
          <a:p>
            <a:pPr marL="3175">
              <a:spcBef>
                <a:spcPts val="1200"/>
              </a:spcBef>
              <a:tabLst>
                <a:tab pos="177800" algn="l"/>
              </a:tabLst>
            </a:pPr>
            <a:r>
              <a:rPr lang="ru-RU" sz="1600" b="1" spc="-10" dirty="0">
                <a:solidFill>
                  <a:srgbClr val="008080"/>
                </a:solidFill>
                <a:latin typeface="Arial Narrow" pitchFamily="34" charset="0"/>
              </a:rPr>
              <a:t>Строка 10 служит для целей программного арифметического контроля заполнения раздела</a:t>
            </a:r>
            <a:r>
              <a:rPr lang="en-US" sz="1600" b="1" spc="-10" dirty="0">
                <a:solidFill>
                  <a:srgbClr val="008080"/>
                </a:solidFill>
                <a:latin typeface="Arial Narrow" pitchFamily="34" charset="0"/>
              </a:rPr>
              <a:t> I</a:t>
            </a:r>
            <a:r>
              <a:rPr lang="en-US" sz="1600" b="1" spc="-10" dirty="0" smtClean="0">
                <a:solidFill>
                  <a:srgbClr val="008080"/>
                </a:solidFill>
                <a:latin typeface="Arial Narrow" pitchFamily="34" charset="0"/>
              </a:rPr>
              <a:t>.</a:t>
            </a:r>
            <a:endParaRPr lang="ru-RU" sz="1600" b="1" dirty="0" smtClean="0">
              <a:solidFill>
                <a:srgbClr val="00808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9" t="22225" r="12427" b="52722"/>
          <a:stretch/>
        </p:blipFill>
        <p:spPr bwMode="auto">
          <a:xfrm>
            <a:off x="935691" y="1559805"/>
            <a:ext cx="10662344" cy="235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37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. Строка 11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 Narrow" pitchFamily="34" charset="0"/>
              </a:rPr>
              <a:t>Главное статистическое управление </a:t>
            </a:r>
          </a:p>
          <a:p>
            <a:r>
              <a:rPr lang="ru-RU" sz="1200" dirty="0">
                <a:latin typeface="Arial Narrow" pitchFamily="34" charset="0"/>
              </a:rPr>
              <a:t>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09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325" y="1309310"/>
            <a:ext cx="4885232" cy="4122457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Arial Narrow" pitchFamily="34" charset="0"/>
              </a:rPr>
              <a:t>Коммерческая организация по строке 11 отражает данные </a:t>
            </a:r>
            <a:r>
              <a:rPr lang="ru-RU" sz="1400" dirty="0" smtClean="0">
                <a:latin typeface="Arial Narrow" pitchFamily="34" charset="0"/>
              </a:rPr>
              <a:t/>
            </a:r>
            <a:br>
              <a:rPr lang="ru-RU" sz="1400" dirty="0" smtClean="0">
                <a:latin typeface="Arial Narrow" pitchFamily="34" charset="0"/>
              </a:rPr>
            </a:br>
            <a:r>
              <a:rPr lang="ru-RU" sz="1400" dirty="0" smtClean="0">
                <a:latin typeface="Arial Narrow" pitchFamily="34" charset="0"/>
              </a:rPr>
              <a:t>по </a:t>
            </a:r>
            <a:r>
              <a:rPr lang="ru-RU" sz="1400" dirty="0">
                <a:latin typeface="Arial Narrow" pitchFamily="34" charset="0"/>
              </a:rPr>
              <a:t>видам экономической деятельности, направленным: </a:t>
            </a:r>
          </a:p>
          <a:p>
            <a:pPr marL="361950" algn="l">
              <a:spcBef>
                <a:spcPts val="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на производство продукции, предназначенной для реализации </a:t>
            </a:r>
            <a:r>
              <a:rPr lang="ru-RU" sz="1400" dirty="0">
                <a:latin typeface="Arial Narrow" pitchFamily="34" charset="0"/>
              </a:rPr>
              <a:t>другим юридическим или физическим лицам, </a:t>
            </a:r>
            <a:r>
              <a:rPr lang="ru-RU" sz="1400" dirty="0" smtClean="0">
                <a:latin typeface="Arial Narrow" pitchFamily="34" charset="0"/>
              </a:rPr>
              <a:t/>
            </a:r>
            <a:br>
              <a:rPr lang="ru-RU" sz="1400" dirty="0" smtClean="0">
                <a:latin typeface="Arial Narrow" pitchFamily="34" charset="0"/>
              </a:rPr>
            </a:br>
            <a:r>
              <a:rPr lang="ru-RU" sz="1400" dirty="0" smtClean="0">
                <a:latin typeface="Arial Narrow" pitchFamily="34" charset="0"/>
              </a:rPr>
              <a:t>в </a:t>
            </a:r>
            <a:r>
              <a:rPr lang="ru-RU" sz="1400" dirty="0">
                <a:latin typeface="Arial Narrow" pitchFamily="34" charset="0"/>
              </a:rPr>
              <a:t>том числе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выданной своим работникам в счет оплаты труда</a:t>
            </a:r>
            <a:r>
              <a:rPr lang="ru-RU" sz="1400" dirty="0">
                <a:latin typeface="Arial Narrow" pitchFamily="34" charset="0"/>
              </a:rPr>
              <a:t>, а также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зачисленной в состав собственных основных средств; </a:t>
            </a:r>
          </a:p>
          <a:p>
            <a:pPr marL="361950" algn="l">
              <a:spcBef>
                <a:spcPts val="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на выполнение работ, оказание услуг </a:t>
            </a:r>
            <a:r>
              <a:rPr lang="ru-RU" sz="1400" dirty="0">
                <a:latin typeface="Arial Narrow" pitchFamily="34" charset="0"/>
              </a:rPr>
              <a:t>другим юридическим или физическим лицам.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Arial Narrow" pitchFamily="34" charset="0"/>
              </a:rPr>
              <a:t>По строке 11 </a:t>
            </a:r>
            <a:r>
              <a:rPr lang="ru-RU" sz="1400" b="1" dirty="0">
                <a:latin typeface="Arial Narrow" pitchFamily="34" charset="0"/>
              </a:rPr>
              <a:t>также отражаются </a:t>
            </a:r>
            <a:r>
              <a:rPr lang="ru-RU" sz="1400" dirty="0">
                <a:latin typeface="Arial Narrow" pitchFamily="34" charset="0"/>
              </a:rPr>
              <a:t>данные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по отдельным видам экономической деятельности, осуществляемым организацией последовательно в процессе производства продукции </a:t>
            </a:r>
            <a:r>
              <a:rPr lang="ru-RU" sz="1400" dirty="0">
                <a:latin typeface="Arial Narrow" pitchFamily="34" charset="0"/>
              </a:rPr>
              <a:t>(работ, услуг) и классифицируемым по </a:t>
            </a:r>
            <a:r>
              <a:rPr lang="ru-RU" sz="1400" dirty="0" smtClean="0">
                <a:latin typeface="Arial Narrow" pitchFamily="34" charset="0"/>
              </a:rPr>
              <a:t>ОКЭД:</a:t>
            </a:r>
            <a:endParaRPr lang="ru-RU" sz="1400" dirty="0">
              <a:latin typeface="Arial Narrow" pitchFamily="34" charset="0"/>
            </a:endParaRPr>
          </a:p>
          <a:p>
            <a:pPr marL="361950" algn="l">
              <a:spcBef>
                <a:spcPts val="0"/>
              </a:spcBef>
              <a:spcAft>
                <a:spcPts val="300"/>
              </a:spcAft>
            </a:pPr>
            <a:r>
              <a:rPr lang="ru-RU" sz="1400" dirty="0">
                <a:latin typeface="Arial Narrow" pitchFamily="34" charset="0"/>
              </a:rPr>
              <a:t>в секции А </a:t>
            </a:r>
            <a:r>
              <a:rPr lang="ru-RU" sz="1400" dirty="0" smtClean="0">
                <a:latin typeface="Arial Narrow" pitchFamily="34" charset="0"/>
              </a:rPr>
              <a:t>в </a:t>
            </a:r>
            <a:r>
              <a:rPr lang="ru-RU" sz="1400" dirty="0">
                <a:latin typeface="Arial Narrow" pitchFamily="34" charset="0"/>
              </a:rPr>
              <a:t>группах 011, 012, 013, 014; в подклассе 02200; </a:t>
            </a:r>
            <a:r>
              <a:rPr lang="ru-RU" sz="1400" dirty="0" smtClean="0">
                <a:latin typeface="Arial Narrow" pitchFamily="34" charset="0"/>
              </a:rPr>
              <a:t/>
            </a:r>
            <a:br>
              <a:rPr lang="ru-RU" sz="1400" dirty="0" smtClean="0">
                <a:latin typeface="Arial Narrow" pitchFamily="34" charset="0"/>
              </a:rPr>
            </a:br>
            <a:r>
              <a:rPr lang="ru-RU" sz="1400" dirty="0" smtClean="0">
                <a:latin typeface="Arial Narrow" pitchFamily="34" charset="0"/>
              </a:rPr>
              <a:t>                  в </a:t>
            </a:r>
            <a:r>
              <a:rPr lang="ru-RU" sz="1400" dirty="0">
                <a:latin typeface="Arial Narrow" pitchFamily="34" charset="0"/>
              </a:rPr>
              <a:t>разделе 03; </a:t>
            </a:r>
          </a:p>
          <a:p>
            <a:pPr marL="361950" algn="l">
              <a:spcBef>
                <a:spcPts val="0"/>
              </a:spcBef>
              <a:spcAft>
                <a:spcPts val="300"/>
              </a:spcAft>
            </a:pPr>
            <a:r>
              <a:rPr lang="ru-RU" sz="1400" dirty="0">
                <a:latin typeface="Arial Narrow" pitchFamily="34" charset="0"/>
              </a:rPr>
              <a:t>в секции </a:t>
            </a:r>
            <a:r>
              <a:rPr lang="en-US" sz="1400" dirty="0">
                <a:latin typeface="Arial Narrow" pitchFamily="34" charset="0"/>
              </a:rPr>
              <a:t>B</a:t>
            </a:r>
            <a:r>
              <a:rPr lang="ru-RU" sz="1400" dirty="0">
                <a:latin typeface="Arial Narrow" pitchFamily="34" charset="0"/>
              </a:rPr>
              <a:t> </a:t>
            </a:r>
            <a:r>
              <a:rPr lang="ru-RU" sz="1400" dirty="0" smtClean="0">
                <a:latin typeface="Arial Narrow" pitchFamily="34" charset="0"/>
              </a:rPr>
              <a:t>в </a:t>
            </a:r>
            <a:r>
              <a:rPr lang="ru-RU" sz="1400" dirty="0">
                <a:latin typeface="Arial Narrow" pitchFamily="34" charset="0"/>
              </a:rPr>
              <a:t>разделе 08;</a:t>
            </a:r>
          </a:p>
          <a:p>
            <a:pPr marL="361950" algn="l">
              <a:spcBef>
                <a:spcPts val="0"/>
              </a:spcBef>
              <a:spcAft>
                <a:spcPts val="300"/>
              </a:spcAft>
            </a:pPr>
            <a:r>
              <a:rPr lang="ru-RU" sz="1400" dirty="0">
                <a:latin typeface="Arial Narrow" pitchFamily="34" charset="0"/>
              </a:rPr>
              <a:t>в секции С </a:t>
            </a:r>
            <a:r>
              <a:rPr lang="ru-RU" sz="1400" dirty="0" smtClean="0">
                <a:latin typeface="Arial Narrow" pitchFamily="34" charset="0"/>
              </a:rPr>
              <a:t>в </a:t>
            </a:r>
            <a:r>
              <a:rPr lang="ru-RU" sz="1400" dirty="0">
                <a:latin typeface="Arial Narrow" pitchFamily="34" charset="0"/>
              </a:rPr>
              <a:t>разделах с 10 по 32;</a:t>
            </a:r>
          </a:p>
          <a:p>
            <a:pPr marL="361950" algn="l">
              <a:spcBef>
                <a:spcPts val="0"/>
              </a:spcBef>
              <a:spcAft>
                <a:spcPts val="300"/>
              </a:spcAft>
            </a:pPr>
            <a:r>
              <a:rPr lang="ru-RU" sz="1400" dirty="0">
                <a:latin typeface="Arial Narrow" pitchFamily="34" charset="0"/>
              </a:rPr>
              <a:t>в секции D </a:t>
            </a:r>
            <a:r>
              <a:rPr lang="ru-RU" sz="1400" dirty="0" smtClean="0">
                <a:latin typeface="Arial Narrow" pitchFamily="34" charset="0"/>
              </a:rPr>
              <a:t>в </a:t>
            </a:r>
            <a:r>
              <a:rPr lang="ru-RU" sz="1400" dirty="0">
                <a:latin typeface="Arial Narrow" pitchFamily="34" charset="0"/>
              </a:rPr>
              <a:t>классе 3511 и в подклассе 35300. </a:t>
            </a: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2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Коммерческая организация 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4937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9" y="1321096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672912" y="2199367"/>
            <a:ext cx="4885232" cy="1573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Arial Narrow" pitchFamily="34" charset="0"/>
              </a:rPr>
              <a:t>Некоммерческая организация по строке 11 отражает данные </a:t>
            </a:r>
            <a:r>
              <a:rPr lang="ru-RU" sz="1400" dirty="0" smtClean="0">
                <a:latin typeface="Arial Narrow" pitchFamily="34" charset="0"/>
              </a:rPr>
              <a:t/>
            </a:r>
            <a:br>
              <a:rPr lang="ru-RU" sz="1400" dirty="0" smtClean="0">
                <a:latin typeface="Arial Narrow" pitchFamily="34" charset="0"/>
              </a:rPr>
            </a:br>
            <a:r>
              <a:rPr lang="ru-RU" sz="1400" dirty="0" smtClean="0">
                <a:latin typeface="Arial Narrow" pitchFamily="34" charset="0"/>
              </a:rPr>
              <a:t>только </a:t>
            </a:r>
            <a:r>
              <a:rPr lang="ru-RU" sz="1400" dirty="0">
                <a:latin typeface="Arial Narrow" pitchFamily="34" charset="0"/>
              </a:rPr>
              <a:t>по видам экономической деятельности, </a:t>
            </a:r>
            <a:r>
              <a:rPr lang="ru-RU" sz="1400" dirty="0" smtClean="0">
                <a:latin typeface="Arial Narrow" pitchFamily="34" charset="0"/>
              </a:rPr>
              <a:t>направленным</a:t>
            </a:r>
          </a:p>
          <a:p>
            <a:pPr marL="361950" algn="l">
              <a:spcBef>
                <a:spcPts val="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на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производство продукции (работ, услуг), предназначенной для реализации </a:t>
            </a:r>
            <a:r>
              <a:rPr lang="ru-RU" sz="1400" dirty="0">
                <a:latin typeface="Arial Narrow" pitchFamily="34" charset="0"/>
              </a:rPr>
              <a:t>другим юридическим </a:t>
            </a:r>
            <a:r>
              <a:rPr lang="ru-RU" sz="1400" dirty="0" smtClean="0">
                <a:latin typeface="Arial Narrow" pitchFamily="34" charset="0"/>
              </a:rPr>
              <a:t/>
            </a:r>
            <a:br>
              <a:rPr lang="ru-RU" sz="1400" dirty="0" smtClean="0">
                <a:latin typeface="Arial Narrow" pitchFamily="34" charset="0"/>
              </a:rPr>
            </a:br>
            <a:r>
              <a:rPr lang="ru-RU" sz="1400" dirty="0" smtClean="0">
                <a:latin typeface="Arial Narrow" pitchFamily="34" charset="0"/>
              </a:rPr>
              <a:t>или </a:t>
            </a:r>
            <a:r>
              <a:rPr lang="ru-RU" sz="1400" dirty="0">
                <a:latin typeface="Arial Narrow" pitchFamily="34" charset="0"/>
              </a:rPr>
              <a:t>физическим лицам (</a:t>
            </a:r>
            <a:r>
              <a:rPr lang="ru-RU" sz="1400" b="1" dirty="0">
                <a:latin typeface="Arial Narrow" pitchFamily="34" charset="0"/>
              </a:rPr>
              <a:t>не являющимся участниками (членами) данной организации</a:t>
            </a:r>
            <a:r>
              <a:rPr lang="ru-RU" sz="1400" dirty="0">
                <a:latin typeface="Arial Narrow" pitchFamily="34" charset="0"/>
              </a:rPr>
              <a:t>).</a:t>
            </a: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2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 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16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2243</TotalTime>
  <Words>5088</Words>
  <Application>Microsoft Office PowerPoint</Application>
  <PresentationFormat>Произвольный</PresentationFormat>
  <Paragraphs>764</Paragraphs>
  <Slides>59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Тема Office</vt:lpstr>
      <vt:lpstr>Актуальные изменения,  основные моменты,  на которые необходимо обратить внимание при заполнении формы 4-у за периоды 2025 г.</vt:lpstr>
      <vt:lpstr>Начиная с отчета за январь-март 2025 г.</vt:lpstr>
      <vt:lpstr>Круг респондентов изменен</vt:lpstr>
      <vt:lpstr>ОБЩИЕ ПОЛОЖЕНИЯ. Правила представления формы 4-у. Территория </vt:lpstr>
      <vt:lpstr>Способ и срок представления формы 4-у</vt:lpstr>
      <vt:lpstr>Информационные материалы</vt:lpstr>
      <vt:lpstr>ОБЩИЕ ПОЛОЖЕНИЯ </vt:lpstr>
      <vt:lpstr>РАЗДЕЛ I </vt:lpstr>
      <vt:lpstr>РАЗДЕЛ I. Строка 11 </vt:lpstr>
      <vt:lpstr>РАЗДЕЛ I. Графа 1 </vt:lpstr>
      <vt:lpstr>РАЗДЕЛ I. Организация, осуществляющая расчеты в иностранной валюте </vt:lpstr>
      <vt:lpstr>РАЗДЕЛ I. Графа 2 </vt:lpstr>
      <vt:lpstr>РАЗДЕЛ I. Графа 3 </vt:lpstr>
      <vt:lpstr>РАЗДЕЛ I. Необходимо учитывать </vt:lpstr>
      <vt:lpstr>РАЗДЕЛ I. Не отражаются данные </vt:lpstr>
      <vt:lpstr>Презентация PowerPoint</vt:lpstr>
      <vt:lpstr>Презентация PowerPoint</vt:lpstr>
      <vt:lpstr>РАЗДЕЛ I </vt:lpstr>
      <vt:lpstr>Презентация PowerPoint</vt:lpstr>
      <vt:lpstr>РАЗДЕЛ I </vt:lpstr>
      <vt:lpstr>Презентация PowerPoint</vt:lpstr>
      <vt:lpstr>Презентация PowerPoint</vt:lpstr>
      <vt:lpstr>Презентация PowerPoint</vt:lpstr>
      <vt:lpstr>РАЗДЕЛ I </vt:lpstr>
      <vt:lpstr>РАЗДЕЛ I </vt:lpstr>
      <vt:lpstr>РАЗДЕЛ I </vt:lpstr>
      <vt:lpstr>РАЗДЕЛ I </vt:lpstr>
      <vt:lpstr>РАЗДЕЛ I </vt:lpstr>
      <vt:lpstr>РАЗДЕЛ I </vt:lpstr>
      <vt:lpstr>РАЗДЕЛ I </vt:lpstr>
      <vt:lpstr>РАЗДЕЛ I </vt:lpstr>
      <vt:lpstr>РАЗДЕЛ I </vt:lpstr>
      <vt:lpstr>РАЗДЕЛ I </vt:lpstr>
      <vt:lpstr>РАЗДЕЛ I </vt:lpstr>
      <vt:lpstr>РАЗДЕЛ I </vt:lpstr>
      <vt:lpstr>РАЗДЕЛ I </vt:lpstr>
      <vt:lpstr>РАЗДЕЛ I </vt:lpstr>
      <vt:lpstr>РАЗДЕЛ I </vt:lpstr>
      <vt:lpstr>РАЗДЕЛ I </vt:lpstr>
      <vt:lpstr>РАЗДЕЛ I </vt:lpstr>
      <vt:lpstr>РАЗДЕЛ I </vt:lpstr>
      <vt:lpstr>РАЗДЕЛ I </vt:lpstr>
      <vt:lpstr>РАЗДЕЛ I </vt:lpstr>
      <vt:lpstr>РАЗДЕЛ I </vt:lpstr>
      <vt:lpstr>РАЗДЕЛ I </vt:lpstr>
      <vt:lpstr>РАЗДЕЛ I </vt:lpstr>
      <vt:lpstr>РАЗДЕЛ II. Раздел изменен.  Изменено название раздела и исключены строки 45 и 46 </vt:lpstr>
      <vt:lpstr>РАЗДЕЛ II</vt:lpstr>
      <vt:lpstr>РАЗДЕЛ III </vt:lpstr>
      <vt:lpstr>РАЗДЕЛ III </vt:lpstr>
      <vt:lpstr>РАЗДЕЛ III. Таблица 3 </vt:lpstr>
      <vt:lpstr>РАЗДЕЛ III. Таблица 4 </vt:lpstr>
      <vt:lpstr>Для организаций, переходящих на полный круг представления отчетности Отличия в методологии форм 1-мп и 4-у </vt:lpstr>
      <vt:lpstr>Для организаций, переходящих на полный круг представления отчетности Отличия в методологии форм 1-мп и 4-у </vt:lpstr>
      <vt:lpstr>Для организаций, переходящих на полный круг представления отчетности Отличия в методологии форм 1-мп и 4-у </vt:lpstr>
      <vt:lpstr>Для организаций, переходящих на полный круг представления отчетности Отличия в методологии форм 1-мп и 4-у </vt:lpstr>
      <vt:lpstr>Для организаций, переходящих на полный круг представления отчетности Отличия в методологии форм 1-мп и 4-у </vt:lpstr>
      <vt:lpstr>Для организаций, переходящих на полный круг представления отчетности Отличия в методологии форм 1-мп и 4-у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Богомолова Анастасия Игоревна</cp:lastModifiedBy>
  <cp:revision>156</cp:revision>
  <dcterms:created xsi:type="dcterms:W3CDTF">2024-01-02T12:50:44Z</dcterms:created>
  <dcterms:modified xsi:type="dcterms:W3CDTF">2025-04-07T06:31:54Z</dcterms:modified>
</cp:coreProperties>
</file>