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64" r:id="rId4"/>
    <p:sldId id="263" r:id="rId5"/>
    <p:sldId id="289" r:id="rId6"/>
    <p:sldId id="343" r:id="rId7"/>
    <p:sldId id="316" r:id="rId8"/>
    <p:sldId id="319" r:id="rId9"/>
    <p:sldId id="345" r:id="rId10"/>
    <p:sldId id="346" r:id="rId11"/>
    <p:sldId id="321" r:id="rId12"/>
    <p:sldId id="322" r:id="rId13"/>
    <p:sldId id="350" r:id="rId14"/>
    <p:sldId id="323" r:id="rId15"/>
    <p:sldId id="349" r:id="rId16"/>
    <p:sldId id="324" r:id="rId17"/>
    <p:sldId id="337" r:id="rId18"/>
    <p:sldId id="325" r:id="rId19"/>
    <p:sldId id="326" r:id="rId20"/>
    <p:sldId id="327" r:id="rId21"/>
    <p:sldId id="354" r:id="rId22"/>
    <p:sldId id="353" r:id="rId23"/>
    <p:sldId id="329" r:id="rId24"/>
    <p:sldId id="330" r:id="rId25"/>
    <p:sldId id="331" r:id="rId26"/>
    <p:sldId id="332" r:id="rId27"/>
    <p:sldId id="334" r:id="rId28"/>
    <p:sldId id="335" r:id="rId29"/>
    <p:sldId id="340" r:id="rId30"/>
    <p:sldId id="336" r:id="rId31"/>
    <p:sldId id="338" r:id="rId32"/>
    <p:sldId id="348" r:id="rId33"/>
    <p:sldId id="341" r:id="rId34"/>
    <p:sldId id="342" r:id="rId35"/>
    <p:sldId id="347" r:id="rId36"/>
    <p:sldId id="339" r:id="rId37"/>
    <p:sldId id="309" r:id="rId38"/>
    <p:sldId id="310" r:id="rId39"/>
    <p:sldId id="311" r:id="rId40"/>
    <p:sldId id="312" r:id="rId41"/>
    <p:sldId id="313" r:id="rId42"/>
    <p:sldId id="356" r:id="rId43"/>
    <p:sldId id="314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A900"/>
    <a:srgbClr val="006969"/>
    <a:srgbClr val="FFDD9C"/>
    <a:srgbClr val="CC0000"/>
    <a:srgbClr val="FFCD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8627" autoAdjust="0"/>
  </p:normalViewPr>
  <p:slideViewPr>
    <p:cSldViewPr snapToGrid="0">
      <p:cViewPr>
        <p:scale>
          <a:sx n="100" d="100"/>
          <a:sy n="100" d="100"/>
        </p:scale>
        <p:origin x="-984" y="-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0F0251-F779-45E1-8BA3-8AA6C523AE5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0"/>
      <dgm:spPr/>
    </dgm:pt>
    <dgm:pt modelId="{AF9FE3C3-A542-4168-8E3D-79C284773C17}">
      <dgm:prSet phldrT="[Текст]" phldr="1"/>
      <dgm:spPr/>
      <dgm:t>
        <a:bodyPr/>
        <a:lstStyle/>
        <a:p>
          <a:endParaRPr lang="ru-RU" dirty="0"/>
        </a:p>
      </dgm:t>
    </dgm:pt>
    <dgm:pt modelId="{8ABCD9B5-67D2-4A8C-890F-962DD7D18065}" type="parTrans" cxnId="{E0AAE6BC-D0E8-4001-88B7-272AC5C9F431}">
      <dgm:prSet/>
      <dgm:spPr/>
      <dgm:t>
        <a:bodyPr/>
        <a:lstStyle/>
        <a:p>
          <a:endParaRPr lang="ru-RU"/>
        </a:p>
      </dgm:t>
    </dgm:pt>
    <dgm:pt modelId="{D8CA676E-5EFA-447F-A2D4-4F3DEE12CC0E}" type="sibTrans" cxnId="{E0AAE6BC-D0E8-4001-88B7-272AC5C9F431}">
      <dgm:prSet/>
      <dgm:spPr/>
      <dgm:t>
        <a:bodyPr/>
        <a:lstStyle/>
        <a:p>
          <a:endParaRPr lang="ru-RU"/>
        </a:p>
      </dgm:t>
    </dgm:pt>
    <dgm:pt modelId="{36C0375F-D188-405A-B5D3-DB788FE019C2}">
      <dgm:prSet phldrT="[Текст]" phldr="1"/>
      <dgm:spPr/>
      <dgm:t>
        <a:bodyPr/>
        <a:lstStyle/>
        <a:p>
          <a:endParaRPr lang="ru-RU" dirty="0"/>
        </a:p>
      </dgm:t>
    </dgm:pt>
    <dgm:pt modelId="{7BD621B9-C06B-4167-968A-EBF115D6C99F}" type="parTrans" cxnId="{1C093699-9D55-42EA-8C04-320295A339CB}">
      <dgm:prSet/>
      <dgm:spPr/>
      <dgm:t>
        <a:bodyPr/>
        <a:lstStyle/>
        <a:p>
          <a:endParaRPr lang="ru-RU"/>
        </a:p>
      </dgm:t>
    </dgm:pt>
    <dgm:pt modelId="{A0F6A1B5-6645-462F-A0E5-1434D28ED5B7}" type="sibTrans" cxnId="{1C093699-9D55-42EA-8C04-320295A339CB}">
      <dgm:prSet/>
      <dgm:spPr/>
      <dgm:t>
        <a:bodyPr/>
        <a:lstStyle/>
        <a:p>
          <a:endParaRPr lang="ru-RU"/>
        </a:p>
      </dgm:t>
    </dgm:pt>
    <dgm:pt modelId="{CAF993C7-B805-437E-81C0-371086B97082}">
      <dgm:prSet phldrT="[Текст]" phldr="1"/>
      <dgm:spPr/>
      <dgm:t>
        <a:bodyPr/>
        <a:lstStyle/>
        <a:p>
          <a:endParaRPr lang="ru-RU" dirty="0"/>
        </a:p>
      </dgm:t>
    </dgm:pt>
    <dgm:pt modelId="{49291B77-354D-42A0-97DA-2F6F4CBB67F9}" type="parTrans" cxnId="{F3550E99-AAD3-4E82-B0B9-AB81D909C008}">
      <dgm:prSet/>
      <dgm:spPr/>
      <dgm:t>
        <a:bodyPr/>
        <a:lstStyle/>
        <a:p>
          <a:endParaRPr lang="ru-RU"/>
        </a:p>
      </dgm:t>
    </dgm:pt>
    <dgm:pt modelId="{02EF6475-DF56-462F-85CE-0D5D6DE1C0F4}" type="sibTrans" cxnId="{F3550E99-AAD3-4E82-B0B9-AB81D909C008}">
      <dgm:prSet/>
      <dgm:spPr/>
      <dgm:t>
        <a:bodyPr/>
        <a:lstStyle/>
        <a:p>
          <a:endParaRPr lang="ru-RU"/>
        </a:p>
      </dgm:t>
    </dgm:pt>
    <dgm:pt modelId="{D32F245D-2CBA-4D52-B14A-8E1131772D13}" type="pres">
      <dgm:prSet presAssocID="{300F0251-F779-45E1-8BA3-8AA6C523AE5B}" presName="Name0" presStyleCnt="0">
        <dgm:presLayoutVars>
          <dgm:dir/>
          <dgm:animLvl val="lvl"/>
          <dgm:resizeHandles val="exact"/>
        </dgm:presLayoutVars>
      </dgm:prSet>
      <dgm:spPr/>
    </dgm:pt>
    <dgm:pt modelId="{A11D8244-4CE3-4A9A-8613-8D721FEFD7CD}" type="pres">
      <dgm:prSet presAssocID="{AF9FE3C3-A542-4168-8E3D-79C284773C1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EEBC6-B7B8-4E41-9641-57BA02F69A2F}" type="pres">
      <dgm:prSet presAssocID="{D8CA676E-5EFA-447F-A2D4-4F3DEE12CC0E}" presName="parTxOnlySpace" presStyleCnt="0"/>
      <dgm:spPr/>
    </dgm:pt>
    <dgm:pt modelId="{D0865B70-DB2F-4F91-A93A-99862B59BD61}" type="pres">
      <dgm:prSet presAssocID="{36C0375F-D188-405A-B5D3-DB788FE019C2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EBC134-BB31-4553-9166-111D1652AA6D}" type="pres">
      <dgm:prSet presAssocID="{A0F6A1B5-6645-462F-A0E5-1434D28ED5B7}" presName="parTxOnlySpace" presStyleCnt="0"/>
      <dgm:spPr/>
    </dgm:pt>
    <dgm:pt modelId="{02E4A1F3-EB4C-43B7-932F-5F965E48EA13}" type="pres">
      <dgm:prSet presAssocID="{CAF993C7-B805-437E-81C0-371086B9708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093699-9D55-42EA-8C04-320295A339CB}" srcId="{300F0251-F779-45E1-8BA3-8AA6C523AE5B}" destId="{36C0375F-D188-405A-B5D3-DB788FE019C2}" srcOrd="1" destOrd="0" parTransId="{7BD621B9-C06B-4167-968A-EBF115D6C99F}" sibTransId="{A0F6A1B5-6645-462F-A0E5-1434D28ED5B7}"/>
    <dgm:cxn modelId="{9DE4F2C9-770A-4A0F-ABCF-B38F12EE95F1}" type="presOf" srcId="{300F0251-F779-45E1-8BA3-8AA6C523AE5B}" destId="{D32F245D-2CBA-4D52-B14A-8E1131772D13}" srcOrd="0" destOrd="0" presId="urn:microsoft.com/office/officeart/2005/8/layout/chevron1"/>
    <dgm:cxn modelId="{37F5A0D9-2A00-4279-BC46-29079CBEC95C}" type="presOf" srcId="{CAF993C7-B805-437E-81C0-371086B97082}" destId="{02E4A1F3-EB4C-43B7-932F-5F965E48EA13}" srcOrd="0" destOrd="0" presId="urn:microsoft.com/office/officeart/2005/8/layout/chevron1"/>
    <dgm:cxn modelId="{37BD594B-B648-4B74-AC08-929A4ED21A20}" type="presOf" srcId="{36C0375F-D188-405A-B5D3-DB788FE019C2}" destId="{D0865B70-DB2F-4F91-A93A-99862B59BD61}" srcOrd="0" destOrd="0" presId="urn:microsoft.com/office/officeart/2005/8/layout/chevron1"/>
    <dgm:cxn modelId="{F3550E99-AAD3-4E82-B0B9-AB81D909C008}" srcId="{300F0251-F779-45E1-8BA3-8AA6C523AE5B}" destId="{CAF993C7-B805-437E-81C0-371086B97082}" srcOrd="2" destOrd="0" parTransId="{49291B77-354D-42A0-97DA-2F6F4CBB67F9}" sibTransId="{02EF6475-DF56-462F-85CE-0D5D6DE1C0F4}"/>
    <dgm:cxn modelId="{E0AAE6BC-D0E8-4001-88B7-272AC5C9F431}" srcId="{300F0251-F779-45E1-8BA3-8AA6C523AE5B}" destId="{AF9FE3C3-A542-4168-8E3D-79C284773C17}" srcOrd="0" destOrd="0" parTransId="{8ABCD9B5-67D2-4A8C-890F-962DD7D18065}" sibTransId="{D8CA676E-5EFA-447F-A2D4-4F3DEE12CC0E}"/>
    <dgm:cxn modelId="{BB6E4728-6F63-43CD-B5C2-7BDBD99ABD02}" type="presOf" srcId="{AF9FE3C3-A542-4168-8E3D-79C284773C17}" destId="{A11D8244-4CE3-4A9A-8613-8D721FEFD7CD}" srcOrd="0" destOrd="0" presId="urn:microsoft.com/office/officeart/2005/8/layout/chevron1"/>
    <dgm:cxn modelId="{A23A7B66-6752-4E08-B14E-4F2D86AA6B69}" type="presParOf" srcId="{D32F245D-2CBA-4D52-B14A-8E1131772D13}" destId="{A11D8244-4CE3-4A9A-8613-8D721FEFD7CD}" srcOrd="0" destOrd="0" presId="urn:microsoft.com/office/officeart/2005/8/layout/chevron1"/>
    <dgm:cxn modelId="{C498A7E0-A26C-4831-A818-00317ED739D6}" type="presParOf" srcId="{D32F245D-2CBA-4D52-B14A-8E1131772D13}" destId="{557EEBC6-B7B8-4E41-9641-57BA02F69A2F}" srcOrd="1" destOrd="0" presId="urn:microsoft.com/office/officeart/2005/8/layout/chevron1"/>
    <dgm:cxn modelId="{68F41D5B-1EAC-4D6F-A369-56316237F84E}" type="presParOf" srcId="{D32F245D-2CBA-4D52-B14A-8E1131772D13}" destId="{D0865B70-DB2F-4F91-A93A-99862B59BD61}" srcOrd="2" destOrd="0" presId="urn:microsoft.com/office/officeart/2005/8/layout/chevron1"/>
    <dgm:cxn modelId="{71786D4E-172A-4003-B985-63241FFECFC5}" type="presParOf" srcId="{D32F245D-2CBA-4D52-B14A-8E1131772D13}" destId="{3DEBC134-BB31-4553-9166-111D1652AA6D}" srcOrd="3" destOrd="0" presId="urn:microsoft.com/office/officeart/2005/8/layout/chevron1"/>
    <dgm:cxn modelId="{6EF0B692-65F0-4F27-89BE-F9EBF96B4DB1}" type="presParOf" srcId="{D32F245D-2CBA-4D52-B14A-8E1131772D13}" destId="{02E4A1F3-EB4C-43B7-932F-5F965E48EA1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814168-84B8-4B0D-A097-7CCD7830C531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DD703A4-A97C-4DDB-8AEE-15D5039C0587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1600" b="1" dirty="0" smtClean="0">
              <a:latin typeface="+mn-lt"/>
              <a:ea typeface="Roboto Condensed" panose="020B0604020202020204" charset="0"/>
            </a:rPr>
            <a:t>3 тонны на расстояние 20 километров</a:t>
          </a:r>
          <a:endParaRPr lang="ru-RU" sz="1600" b="1" dirty="0">
            <a:latin typeface="+mn-lt"/>
          </a:endParaRPr>
        </a:p>
      </dgm:t>
    </dgm:pt>
    <dgm:pt modelId="{71B26E02-DBEA-46EA-BDB7-2ED454D19793}" type="parTrans" cxnId="{EDB801CC-2A0E-44B9-87A1-30B9254EB823}">
      <dgm:prSet/>
      <dgm:spPr/>
      <dgm:t>
        <a:bodyPr/>
        <a:lstStyle/>
        <a:p>
          <a:endParaRPr lang="ru-RU"/>
        </a:p>
      </dgm:t>
    </dgm:pt>
    <dgm:pt modelId="{9C972A08-35BD-4C45-A7C7-13C47451C654}" type="sibTrans" cxnId="{EDB801CC-2A0E-44B9-87A1-30B9254EB823}">
      <dgm:prSet/>
      <dgm:spPr/>
      <dgm:t>
        <a:bodyPr/>
        <a:lstStyle/>
        <a:p>
          <a:endParaRPr lang="ru-RU"/>
        </a:p>
      </dgm:t>
    </dgm:pt>
    <dgm:pt modelId="{82C812D0-36ED-4BA9-B46D-B75F08571425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1600" b="1" dirty="0" smtClean="0">
              <a:latin typeface="+mn-lt"/>
              <a:ea typeface="Roboto Condensed" panose="020B0604020202020204" charset="0"/>
            </a:rPr>
            <a:t>4 тонны на расстояние 30 километров</a:t>
          </a:r>
          <a:endParaRPr lang="ru-RU" sz="1600" b="1" dirty="0">
            <a:latin typeface="+mn-lt"/>
          </a:endParaRPr>
        </a:p>
      </dgm:t>
    </dgm:pt>
    <dgm:pt modelId="{A02AB058-B747-45E3-9AD0-0F89FEB48F51}" type="parTrans" cxnId="{B33FA30B-B006-4AE8-BC63-3BC8F37ADC90}">
      <dgm:prSet/>
      <dgm:spPr/>
      <dgm:t>
        <a:bodyPr/>
        <a:lstStyle/>
        <a:p>
          <a:endParaRPr lang="ru-RU"/>
        </a:p>
      </dgm:t>
    </dgm:pt>
    <dgm:pt modelId="{B216D532-FDF4-4135-A8B1-267B586EEA25}" type="sibTrans" cxnId="{B33FA30B-B006-4AE8-BC63-3BC8F37ADC90}">
      <dgm:prSet/>
      <dgm:spPr/>
      <dgm:t>
        <a:bodyPr/>
        <a:lstStyle/>
        <a:p>
          <a:endParaRPr lang="ru-RU"/>
        </a:p>
      </dgm:t>
    </dgm:pt>
    <dgm:pt modelId="{C5394C54-8F51-4A05-B91B-64A5C31E0372}">
      <dgm:prSet phldrT="[Текст]" custT="1"/>
      <dgm:spPr>
        <a:solidFill>
          <a:srgbClr val="FFCD69"/>
        </a:solidFill>
      </dgm:spPr>
      <dgm:t>
        <a:bodyPr/>
        <a:lstStyle/>
        <a:p>
          <a:pPr algn="ctr"/>
          <a:r>
            <a:rPr lang="ru-RU" sz="1600" b="1" dirty="0" smtClean="0">
              <a:latin typeface="+mn-lt"/>
              <a:ea typeface="Roboto Condensed" panose="020B0604020202020204" charset="0"/>
            </a:rPr>
            <a:t>3 тонны на расстояние 10 километров</a:t>
          </a:r>
          <a:endParaRPr lang="ru-RU" sz="1600" b="1" dirty="0">
            <a:latin typeface="+mn-lt"/>
          </a:endParaRPr>
        </a:p>
      </dgm:t>
    </dgm:pt>
    <dgm:pt modelId="{59732A7C-48E4-4B21-A296-20977CFD094E}" type="parTrans" cxnId="{0FAB4AFE-4BF7-4E09-9B01-366974FFD0E5}">
      <dgm:prSet/>
      <dgm:spPr/>
      <dgm:t>
        <a:bodyPr/>
        <a:lstStyle/>
        <a:p>
          <a:endParaRPr lang="ru-RU"/>
        </a:p>
      </dgm:t>
    </dgm:pt>
    <dgm:pt modelId="{205C1011-5E4A-4130-BE20-6616AF447578}" type="sibTrans" cxnId="{0FAB4AFE-4BF7-4E09-9B01-366974FFD0E5}">
      <dgm:prSet/>
      <dgm:spPr/>
      <dgm:t>
        <a:bodyPr/>
        <a:lstStyle/>
        <a:p>
          <a:endParaRPr lang="ru-RU"/>
        </a:p>
      </dgm:t>
    </dgm:pt>
    <dgm:pt modelId="{3051A0DC-B3F4-44D5-893E-535ED953AB01}" type="pres">
      <dgm:prSet presAssocID="{57814168-84B8-4B0D-A097-7CCD7830C53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C605F7-66CC-44C7-B91F-90AFB7018F57}" type="pres">
      <dgm:prSet presAssocID="{CDD703A4-A97C-4DDB-8AEE-15D5039C0587}" presName="comp" presStyleCnt="0"/>
      <dgm:spPr/>
      <dgm:t>
        <a:bodyPr/>
        <a:lstStyle/>
        <a:p>
          <a:endParaRPr lang="ru-RU"/>
        </a:p>
      </dgm:t>
    </dgm:pt>
    <dgm:pt modelId="{6A283EBE-8936-482A-943E-711E755DE2C4}" type="pres">
      <dgm:prSet presAssocID="{CDD703A4-A97C-4DDB-8AEE-15D5039C0587}" presName="box" presStyleLbl="node1" presStyleIdx="0" presStyleCnt="3"/>
      <dgm:spPr/>
      <dgm:t>
        <a:bodyPr/>
        <a:lstStyle/>
        <a:p>
          <a:endParaRPr lang="ru-RU"/>
        </a:p>
      </dgm:t>
    </dgm:pt>
    <dgm:pt modelId="{3A03EE61-3EEA-4A8E-9431-82992C2CEE05}" type="pres">
      <dgm:prSet presAssocID="{CDD703A4-A97C-4DDB-8AEE-15D5039C0587}" presName="img" presStyleLbl="fgImgPlace1" presStyleIdx="0" presStyleCnt="3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7F8A769C-07AE-43B2-B5CE-93A0C2558514}" type="pres">
      <dgm:prSet presAssocID="{CDD703A4-A97C-4DDB-8AEE-15D5039C0587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061A5-47FD-4AC3-8C78-E59D8E612D15}" type="pres">
      <dgm:prSet presAssocID="{9C972A08-35BD-4C45-A7C7-13C47451C654}" presName="spacer" presStyleCnt="0"/>
      <dgm:spPr/>
      <dgm:t>
        <a:bodyPr/>
        <a:lstStyle/>
        <a:p>
          <a:endParaRPr lang="ru-RU"/>
        </a:p>
      </dgm:t>
    </dgm:pt>
    <dgm:pt modelId="{E852DD69-EF7F-4467-B889-E00F1B918DA3}" type="pres">
      <dgm:prSet presAssocID="{82C812D0-36ED-4BA9-B46D-B75F08571425}" presName="comp" presStyleCnt="0"/>
      <dgm:spPr/>
      <dgm:t>
        <a:bodyPr/>
        <a:lstStyle/>
        <a:p>
          <a:endParaRPr lang="ru-RU"/>
        </a:p>
      </dgm:t>
    </dgm:pt>
    <dgm:pt modelId="{22FB01AE-34DE-4BC0-8805-BD25FF2190B5}" type="pres">
      <dgm:prSet presAssocID="{82C812D0-36ED-4BA9-B46D-B75F08571425}" presName="box" presStyleLbl="node1" presStyleIdx="1" presStyleCnt="3"/>
      <dgm:spPr/>
      <dgm:t>
        <a:bodyPr/>
        <a:lstStyle/>
        <a:p>
          <a:endParaRPr lang="ru-RU"/>
        </a:p>
      </dgm:t>
    </dgm:pt>
    <dgm:pt modelId="{C6A3C47E-EFC0-44A2-9BE5-667FD986748F}" type="pres">
      <dgm:prSet presAssocID="{82C812D0-36ED-4BA9-B46D-B75F08571425}" presName="img" presStyleLbl="fgImgPlace1" presStyleIdx="1" presStyleCnt="3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2C8AC989-F706-431C-BD28-6062A3584AE3}" type="pres">
      <dgm:prSet presAssocID="{82C812D0-36ED-4BA9-B46D-B75F0857142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16D8A-2BC6-4908-81A7-AC0F0B9DA488}" type="pres">
      <dgm:prSet presAssocID="{B216D532-FDF4-4135-A8B1-267B586EEA25}" presName="spacer" presStyleCnt="0"/>
      <dgm:spPr/>
      <dgm:t>
        <a:bodyPr/>
        <a:lstStyle/>
        <a:p>
          <a:endParaRPr lang="ru-RU"/>
        </a:p>
      </dgm:t>
    </dgm:pt>
    <dgm:pt modelId="{B0E78057-FA70-4944-A610-55F29BCB42FF}" type="pres">
      <dgm:prSet presAssocID="{C5394C54-8F51-4A05-B91B-64A5C31E0372}" presName="comp" presStyleCnt="0"/>
      <dgm:spPr/>
      <dgm:t>
        <a:bodyPr/>
        <a:lstStyle/>
        <a:p>
          <a:endParaRPr lang="ru-RU"/>
        </a:p>
      </dgm:t>
    </dgm:pt>
    <dgm:pt modelId="{69CC1C23-77EA-4F22-8717-F79DD4B10CAD}" type="pres">
      <dgm:prSet presAssocID="{C5394C54-8F51-4A05-B91B-64A5C31E0372}" presName="box" presStyleLbl="node1" presStyleIdx="2" presStyleCnt="3"/>
      <dgm:spPr/>
      <dgm:t>
        <a:bodyPr/>
        <a:lstStyle/>
        <a:p>
          <a:endParaRPr lang="ru-RU"/>
        </a:p>
      </dgm:t>
    </dgm:pt>
    <dgm:pt modelId="{0B98226F-63D5-4698-9623-B27DB7F88092}" type="pres">
      <dgm:prSet presAssocID="{C5394C54-8F51-4A05-B91B-64A5C31E0372}" presName="img" presStyleLbl="fgImgPlace1" presStyleIdx="2" presStyleCnt="3"/>
      <dgm:spPr>
        <a:solidFill>
          <a:srgbClr val="FFDD9C"/>
        </a:solidFill>
      </dgm:spPr>
      <dgm:t>
        <a:bodyPr/>
        <a:lstStyle/>
        <a:p>
          <a:endParaRPr lang="ru-RU"/>
        </a:p>
      </dgm:t>
    </dgm:pt>
    <dgm:pt modelId="{754E606D-8088-4DC2-9F4A-17E8260B40CB}" type="pres">
      <dgm:prSet presAssocID="{C5394C54-8F51-4A05-B91B-64A5C31E037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AF71B1-096F-4551-9DD8-39B4CD0708FE}" type="presOf" srcId="{CDD703A4-A97C-4DDB-8AEE-15D5039C0587}" destId="{7F8A769C-07AE-43B2-B5CE-93A0C2558514}" srcOrd="1" destOrd="0" presId="urn:microsoft.com/office/officeart/2005/8/layout/vList4"/>
    <dgm:cxn modelId="{384BB3A9-54DE-4372-A7AD-641D50228D42}" type="presOf" srcId="{C5394C54-8F51-4A05-B91B-64A5C31E0372}" destId="{69CC1C23-77EA-4F22-8717-F79DD4B10CAD}" srcOrd="0" destOrd="0" presId="urn:microsoft.com/office/officeart/2005/8/layout/vList4"/>
    <dgm:cxn modelId="{CD09680D-FB16-4EE0-8C3F-2787F188B0C2}" type="presOf" srcId="{C5394C54-8F51-4A05-B91B-64A5C31E0372}" destId="{754E606D-8088-4DC2-9F4A-17E8260B40CB}" srcOrd="1" destOrd="0" presId="urn:microsoft.com/office/officeart/2005/8/layout/vList4"/>
    <dgm:cxn modelId="{B33FA30B-B006-4AE8-BC63-3BC8F37ADC90}" srcId="{57814168-84B8-4B0D-A097-7CCD7830C531}" destId="{82C812D0-36ED-4BA9-B46D-B75F08571425}" srcOrd="1" destOrd="0" parTransId="{A02AB058-B747-45E3-9AD0-0F89FEB48F51}" sibTransId="{B216D532-FDF4-4135-A8B1-267B586EEA25}"/>
    <dgm:cxn modelId="{22E4E47F-FFC6-4A22-A0D3-1D4C15606C7B}" type="presOf" srcId="{CDD703A4-A97C-4DDB-8AEE-15D5039C0587}" destId="{6A283EBE-8936-482A-943E-711E755DE2C4}" srcOrd="0" destOrd="0" presId="urn:microsoft.com/office/officeart/2005/8/layout/vList4"/>
    <dgm:cxn modelId="{7B5EC1ED-B505-4926-91EE-1CD43CD783B3}" type="presOf" srcId="{82C812D0-36ED-4BA9-B46D-B75F08571425}" destId="{2C8AC989-F706-431C-BD28-6062A3584AE3}" srcOrd="1" destOrd="0" presId="urn:microsoft.com/office/officeart/2005/8/layout/vList4"/>
    <dgm:cxn modelId="{0FAB4AFE-4BF7-4E09-9B01-366974FFD0E5}" srcId="{57814168-84B8-4B0D-A097-7CCD7830C531}" destId="{C5394C54-8F51-4A05-B91B-64A5C31E0372}" srcOrd="2" destOrd="0" parTransId="{59732A7C-48E4-4B21-A296-20977CFD094E}" sibTransId="{205C1011-5E4A-4130-BE20-6616AF447578}"/>
    <dgm:cxn modelId="{B87B0270-E511-48B3-A7E8-966CDA5F0DB3}" type="presOf" srcId="{57814168-84B8-4B0D-A097-7CCD7830C531}" destId="{3051A0DC-B3F4-44D5-893E-535ED953AB01}" srcOrd="0" destOrd="0" presId="urn:microsoft.com/office/officeart/2005/8/layout/vList4"/>
    <dgm:cxn modelId="{EDB801CC-2A0E-44B9-87A1-30B9254EB823}" srcId="{57814168-84B8-4B0D-A097-7CCD7830C531}" destId="{CDD703A4-A97C-4DDB-8AEE-15D5039C0587}" srcOrd="0" destOrd="0" parTransId="{71B26E02-DBEA-46EA-BDB7-2ED454D19793}" sibTransId="{9C972A08-35BD-4C45-A7C7-13C47451C654}"/>
    <dgm:cxn modelId="{16560181-5E79-4FCB-8347-04D0BBD5CB33}" type="presOf" srcId="{82C812D0-36ED-4BA9-B46D-B75F08571425}" destId="{22FB01AE-34DE-4BC0-8805-BD25FF2190B5}" srcOrd="0" destOrd="0" presId="urn:microsoft.com/office/officeart/2005/8/layout/vList4"/>
    <dgm:cxn modelId="{6C6ED786-3620-4F16-969C-A98A4914CFC6}" type="presParOf" srcId="{3051A0DC-B3F4-44D5-893E-535ED953AB01}" destId="{7BC605F7-66CC-44C7-B91F-90AFB7018F57}" srcOrd="0" destOrd="0" presId="urn:microsoft.com/office/officeart/2005/8/layout/vList4"/>
    <dgm:cxn modelId="{F12AD86F-61B1-4F98-BDD7-21DACC273145}" type="presParOf" srcId="{7BC605F7-66CC-44C7-B91F-90AFB7018F57}" destId="{6A283EBE-8936-482A-943E-711E755DE2C4}" srcOrd="0" destOrd="0" presId="urn:microsoft.com/office/officeart/2005/8/layout/vList4"/>
    <dgm:cxn modelId="{75E2773D-3591-48E0-944E-A39F04A5810D}" type="presParOf" srcId="{7BC605F7-66CC-44C7-B91F-90AFB7018F57}" destId="{3A03EE61-3EEA-4A8E-9431-82992C2CEE05}" srcOrd="1" destOrd="0" presId="urn:microsoft.com/office/officeart/2005/8/layout/vList4"/>
    <dgm:cxn modelId="{47770B6B-8E31-4FD6-B20F-926EAF5512A3}" type="presParOf" srcId="{7BC605F7-66CC-44C7-B91F-90AFB7018F57}" destId="{7F8A769C-07AE-43B2-B5CE-93A0C2558514}" srcOrd="2" destOrd="0" presId="urn:microsoft.com/office/officeart/2005/8/layout/vList4"/>
    <dgm:cxn modelId="{E74D6FDB-5C77-4EFD-B317-40A73FBD174C}" type="presParOf" srcId="{3051A0DC-B3F4-44D5-893E-535ED953AB01}" destId="{12F061A5-47FD-4AC3-8C78-E59D8E612D15}" srcOrd="1" destOrd="0" presId="urn:microsoft.com/office/officeart/2005/8/layout/vList4"/>
    <dgm:cxn modelId="{85D6985A-734F-485D-BB83-16FA74DD341C}" type="presParOf" srcId="{3051A0DC-B3F4-44D5-893E-535ED953AB01}" destId="{E852DD69-EF7F-4467-B889-E00F1B918DA3}" srcOrd="2" destOrd="0" presId="urn:microsoft.com/office/officeart/2005/8/layout/vList4"/>
    <dgm:cxn modelId="{BE3ACDA2-DA72-4FFD-89C8-B215E573A17F}" type="presParOf" srcId="{E852DD69-EF7F-4467-B889-E00F1B918DA3}" destId="{22FB01AE-34DE-4BC0-8805-BD25FF2190B5}" srcOrd="0" destOrd="0" presId="urn:microsoft.com/office/officeart/2005/8/layout/vList4"/>
    <dgm:cxn modelId="{DAFDB460-9854-48A4-9342-B48326853FE9}" type="presParOf" srcId="{E852DD69-EF7F-4467-B889-E00F1B918DA3}" destId="{C6A3C47E-EFC0-44A2-9BE5-667FD986748F}" srcOrd="1" destOrd="0" presId="urn:microsoft.com/office/officeart/2005/8/layout/vList4"/>
    <dgm:cxn modelId="{A45F09BF-9D87-48D6-AEDB-AA1E44E04325}" type="presParOf" srcId="{E852DD69-EF7F-4467-B889-E00F1B918DA3}" destId="{2C8AC989-F706-431C-BD28-6062A3584AE3}" srcOrd="2" destOrd="0" presId="urn:microsoft.com/office/officeart/2005/8/layout/vList4"/>
    <dgm:cxn modelId="{477F267F-4F44-4928-A01D-E5EFDC80EB68}" type="presParOf" srcId="{3051A0DC-B3F4-44D5-893E-535ED953AB01}" destId="{A7D16D8A-2BC6-4908-81A7-AC0F0B9DA488}" srcOrd="3" destOrd="0" presId="urn:microsoft.com/office/officeart/2005/8/layout/vList4"/>
    <dgm:cxn modelId="{3087DEAB-B17E-4A5F-A4D0-A20A2B6EA42C}" type="presParOf" srcId="{3051A0DC-B3F4-44D5-893E-535ED953AB01}" destId="{B0E78057-FA70-4944-A610-55F29BCB42FF}" srcOrd="4" destOrd="0" presId="urn:microsoft.com/office/officeart/2005/8/layout/vList4"/>
    <dgm:cxn modelId="{6F87C993-6E5E-4748-B387-1C745BCC85B1}" type="presParOf" srcId="{B0E78057-FA70-4944-A610-55F29BCB42FF}" destId="{69CC1C23-77EA-4F22-8717-F79DD4B10CAD}" srcOrd="0" destOrd="0" presId="urn:microsoft.com/office/officeart/2005/8/layout/vList4"/>
    <dgm:cxn modelId="{53F22D77-79D7-48E6-AB0A-E690C4E2D9D2}" type="presParOf" srcId="{B0E78057-FA70-4944-A610-55F29BCB42FF}" destId="{0B98226F-63D5-4698-9623-B27DB7F88092}" srcOrd="1" destOrd="0" presId="urn:microsoft.com/office/officeart/2005/8/layout/vList4"/>
    <dgm:cxn modelId="{9CCCE316-F90B-4346-94F4-B7C8D8E5C582}" type="presParOf" srcId="{B0E78057-FA70-4944-A610-55F29BCB42FF}" destId="{754E606D-8088-4DC2-9F4A-17E8260B40C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814168-84B8-4B0D-A097-7CCD7830C531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DD703A4-A97C-4DDB-8AEE-15D5039C0587}">
      <dgm:prSet phldrT="[Текст]" custT="1"/>
      <dgm:spPr/>
      <dgm:t>
        <a:bodyPr/>
        <a:lstStyle/>
        <a:p>
          <a:pPr algn="ctr"/>
          <a:r>
            <a:rPr lang="ru-RU" sz="1600" b="1" dirty="0" smtClean="0"/>
            <a:t>40 тонн на расстояние 30 километров</a:t>
          </a:r>
          <a:endParaRPr lang="ru-RU" sz="1600" b="1" dirty="0">
            <a:latin typeface="+mn-lt"/>
          </a:endParaRPr>
        </a:p>
      </dgm:t>
    </dgm:pt>
    <dgm:pt modelId="{71B26E02-DBEA-46EA-BDB7-2ED454D19793}" type="parTrans" cxnId="{EDB801CC-2A0E-44B9-87A1-30B9254EB823}">
      <dgm:prSet/>
      <dgm:spPr/>
      <dgm:t>
        <a:bodyPr/>
        <a:lstStyle/>
        <a:p>
          <a:endParaRPr lang="ru-RU"/>
        </a:p>
      </dgm:t>
    </dgm:pt>
    <dgm:pt modelId="{9C972A08-35BD-4C45-A7C7-13C47451C654}" type="sibTrans" cxnId="{EDB801CC-2A0E-44B9-87A1-30B9254EB823}">
      <dgm:prSet/>
      <dgm:spPr/>
      <dgm:t>
        <a:bodyPr/>
        <a:lstStyle/>
        <a:p>
          <a:endParaRPr lang="ru-RU"/>
        </a:p>
      </dgm:t>
    </dgm:pt>
    <dgm:pt modelId="{82C812D0-36ED-4BA9-B46D-B75F08571425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1600" b="1" dirty="0" smtClean="0"/>
            <a:t>30 тонн (40 т - 10 т) на расстояние 50 километров</a:t>
          </a:r>
          <a:endParaRPr lang="ru-RU" sz="1600" b="1" dirty="0">
            <a:latin typeface="+mn-lt"/>
          </a:endParaRPr>
        </a:p>
      </dgm:t>
    </dgm:pt>
    <dgm:pt modelId="{A02AB058-B747-45E3-9AD0-0F89FEB48F51}" type="parTrans" cxnId="{B33FA30B-B006-4AE8-BC63-3BC8F37ADC90}">
      <dgm:prSet/>
      <dgm:spPr/>
      <dgm:t>
        <a:bodyPr/>
        <a:lstStyle/>
        <a:p>
          <a:endParaRPr lang="ru-RU"/>
        </a:p>
      </dgm:t>
    </dgm:pt>
    <dgm:pt modelId="{B216D532-FDF4-4135-A8B1-267B586EEA25}" type="sibTrans" cxnId="{B33FA30B-B006-4AE8-BC63-3BC8F37ADC90}">
      <dgm:prSet/>
      <dgm:spPr/>
      <dgm:t>
        <a:bodyPr/>
        <a:lstStyle/>
        <a:p>
          <a:endParaRPr lang="ru-RU"/>
        </a:p>
      </dgm:t>
    </dgm:pt>
    <dgm:pt modelId="{3051A0DC-B3F4-44D5-893E-535ED953AB01}" type="pres">
      <dgm:prSet presAssocID="{57814168-84B8-4B0D-A097-7CCD7830C53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C605F7-66CC-44C7-B91F-90AFB7018F57}" type="pres">
      <dgm:prSet presAssocID="{CDD703A4-A97C-4DDB-8AEE-15D5039C0587}" presName="comp" presStyleCnt="0"/>
      <dgm:spPr/>
      <dgm:t>
        <a:bodyPr/>
        <a:lstStyle/>
        <a:p>
          <a:endParaRPr lang="ru-RU"/>
        </a:p>
      </dgm:t>
    </dgm:pt>
    <dgm:pt modelId="{6A283EBE-8936-482A-943E-711E755DE2C4}" type="pres">
      <dgm:prSet presAssocID="{CDD703A4-A97C-4DDB-8AEE-15D5039C0587}" presName="box" presStyleLbl="node1" presStyleIdx="0" presStyleCnt="2"/>
      <dgm:spPr/>
      <dgm:t>
        <a:bodyPr/>
        <a:lstStyle/>
        <a:p>
          <a:endParaRPr lang="ru-RU"/>
        </a:p>
      </dgm:t>
    </dgm:pt>
    <dgm:pt modelId="{3A03EE61-3EEA-4A8E-9431-82992C2CEE05}" type="pres">
      <dgm:prSet presAssocID="{CDD703A4-A97C-4DDB-8AEE-15D5039C0587}" presName="img" presStyleLbl="fgImgPlace1" presStyleIdx="0" presStyleCnt="2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7F8A769C-07AE-43B2-B5CE-93A0C2558514}" type="pres">
      <dgm:prSet presAssocID="{CDD703A4-A97C-4DDB-8AEE-15D5039C0587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061A5-47FD-4AC3-8C78-E59D8E612D15}" type="pres">
      <dgm:prSet presAssocID="{9C972A08-35BD-4C45-A7C7-13C47451C654}" presName="spacer" presStyleCnt="0"/>
      <dgm:spPr/>
      <dgm:t>
        <a:bodyPr/>
        <a:lstStyle/>
        <a:p>
          <a:endParaRPr lang="ru-RU"/>
        </a:p>
      </dgm:t>
    </dgm:pt>
    <dgm:pt modelId="{E852DD69-EF7F-4467-B889-E00F1B918DA3}" type="pres">
      <dgm:prSet presAssocID="{82C812D0-36ED-4BA9-B46D-B75F08571425}" presName="comp" presStyleCnt="0"/>
      <dgm:spPr/>
      <dgm:t>
        <a:bodyPr/>
        <a:lstStyle/>
        <a:p>
          <a:endParaRPr lang="ru-RU"/>
        </a:p>
      </dgm:t>
    </dgm:pt>
    <dgm:pt modelId="{22FB01AE-34DE-4BC0-8805-BD25FF2190B5}" type="pres">
      <dgm:prSet presAssocID="{82C812D0-36ED-4BA9-B46D-B75F08571425}" presName="box" presStyleLbl="node1" presStyleIdx="1" presStyleCnt="2"/>
      <dgm:spPr/>
      <dgm:t>
        <a:bodyPr/>
        <a:lstStyle/>
        <a:p>
          <a:endParaRPr lang="ru-RU"/>
        </a:p>
      </dgm:t>
    </dgm:pt>
    <dgm:pt modelId="{C6A3C47E-EFC0-44A2-9BE5-667FD986748F}" type="pres">
      <dgm:prSet presAssocID="{82C812D0-36ED-4BA9-B46D-B75F08571425}" presName="img" presStyleLbl="fgImgPlace1" presStyleIdx="1" presStyleCnt="2"/>
      <dgm:spPr/>
      <dgm:t>
        <a:bodyPr/>
        <a:lstStyle/>
        <a:p>
          <a:endParaRPr lang="ru-RU"/>
        </a:p>
      </dgm:t>
    </dgm:pt>
    <dgm:pt modelId="{2C8AC989-F706-431C-BD28-6062A3584AE3}" type="pres">
      <dgm:prSet presAssocID="{82C812D0-36ED-4BA9-B46D-B75F0857142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429724-627D-4107-A51D-76F69F2061B2}" type="presOf" srcId="{CDD703A4-A97C-4DDB-8AEE-15D5039C0587}" destId="{6A283EBE-8936-482A-943E-711E755DE2C4}" srcOrd="0" destOrd="0" presId="urn:microsoft.com/office/officeart/2005/8/layout/vList4"/>
    <dgm:cxn modelId="{BF2E0D56-8CB3-48A5-A5C4-A5752CAB3609}" type="presOf" srcId="{82C812D0-36ED-4BA9-B46D-B75F08571425}" destId="{2C8AC989-F706-431C-BD28-6062A3584AE3}" srcOrd="1" destOrd="0" presId="urn:microsoft.com/office/officeart/2005/8/layout/vList4"/>
    <dgm:cxn modelId="{B33FA30B-B006-4AE8-BC63-3BC8F37ADC90}" srcId="{57814168-84B8-4B0D-A097-7CCD7830C531}" destId="{82C812D0-36ED-4BA9-B46D-B75F08571425}" srcOrd="1" destOrd="0" parTransId="{A02AB058-B747-45E3-9AD0-0F89FEB48F51}" sibTransId="{B216D532-FDF4-4135-A8B1-267B586EEA25}"/>
    <dgm:cxn modelId="{9BC45C3D-7E10-45CD-89B5-F2C22946E8E1}" type="presOf" srcId="{82C812D0-36ED-4BA9-B46D-B75F08571425}" destId="{22FB01AE-34DE-4BC0-8805-BD25FF2190B5}" srcOrd="0" destOrd="0" presId="urn:microsoft.com/office/officeart/2005/8/layout/vList4"/>
    <dgm:cxn modelId="{EDB801CC-2A0E-44B9-87A1-30B9254EB823}" srcId="{57814168-84B8-4B0D-A097-7CCD7830C531}" destId="{CDD703A4-A97C-4DDB-8AEE-15D5039C0587}" srcOrd="0" destOrd="0" parTransId="{71B26E02-DBEA-46EA-BDB7-2ED454D19793}" sibTransId="{9C972A08-35BD-4C45-A7C7-13C47451C654}"/>
    <dgm:cxn modelId="{65D6AF7C-B199-4BC2-BB79-6495DC4D36A6}" type="presOf" srcId="{CDD703A4-A97C-4DDB-8AEE-15D5039C0587}" destId="{7F8A769C-07AE-43B2-B5CE-93A0C2558514}" srcOrd="1" destOrd="0" presId="urn:microsoft.com/office/officeart/2005/8/layout/vList4"/>
    <dgm:cxn modelId="{C98CBB2B-38AD-4308-95D4-E4E36DDA25E2}" type="presOf" srcId="{57814168-84B8-4B0D-A097-7CCD7830C531}" destId="{3051A0DC-B3F4-44D5-893E-535ED953AB01}" srcOrd="0" destOrd="0" presId="urn:microsoft.com/office/officeart/2005/8/layout/vList4"/>
    <dgm:cxn modelId="{EC3F27F4-1CD5-4930-9882-861F4B1C3DEC}" type="presParOf" srcId="{3051A0DC-B3F4-44D5-893E-535ED953AB01}" destId="{7BC605F7-66CC-44C7-B91F-90AFB7018F57}" srcOrd="0" destOrd="0" presId="urn:microsoft.com/office/officeart/2005/8/layout/vList4"/>
    <dgm:cxn modelId="{26A4CEAE-26A8-4E15-9065-817CB8761CC0}" type="presParOf" srcId="{7BC605F7-66CC-44C7-B91F-90AFB7018F57}" destId="{6A283EBE-8936-482A-943E-711E755DE2C4}" srcOrd="0" destOrd="0" presId="urn:microsoft.com/office/officeart/2005/8/layout/vList4"/>
    <dgm:cxn modelId="{B4A70085-C61B-4767-88C5-57BC23DA540A}" type="presParOf" srcId="{7BC605F7-66CC-44C7-B91F-90AFB7018F57}" destId="{3A03EE61-3EEA-4A8E-9431-82992C2CEE05}" srcOrd="1" destOrd="0" presId="urn:microsoft.com/office/officeart/2005/8/layout/vList4"/>
    <dgm:cxn modelId="{264FB652-98D5-4828-935D-CCCAEFBC5389}" type="presParOf" srcId="{7BC605F7-66CC-44C7-B91F-90AFB7018F57}" destId="{7F8A769C-07AE-43B2-B5CE-93A0C2558514}" srcOrd="2" destOrd="0" presId="urn:microsoft.com/office/officeart/2005/8/layout/vList4"/>
    <dgm:cxn modelId="{3802D415-7427-4CEF-8A1E-711202C31150}" type="presParOf" srcId="{3051A0DC-B3F4-44D5-893E-535ED953AB01}" destId="{12F061A5-47FD-4AC3-8C78-E59D8E612D15}" srcOrd="1" destOrd="0" presId="urn:microsoft.com/office/officeart/2005/8/layout/vList4"/>
    <dgm:cxn modelId="{F700398E-EE37-4AF4-B241-92AE31472164}" type="presParOf" srcId="{3051A0DC-B3F4-44D5-893E-535ED953AB01}" destId="{E852DD69-EF7F-4467-B889-E00F1B918DA3}" srcOrd="2" destOrd="0" presId="urn:microsoft.com/office/officeart/2005/8/layout/vList4"/>
    <dgm:cxn modelId="{9D48E49A-2699-4D71-BB4F-B71FECDE14EC}" type="presParOf" srcId="{E852DD69-EF7F-4467-B889-E00F1B918DA3}" destId="{22FB01AE-34DE-4BC0-8805-BD25FF2190B5}" srcOrd="0" destOrd="0" presId="urn:microsoft.com/office/officeart/2005/8/layout/vList4"/>
    <dgm:cxn modelId="{C3EABCAD-4763-4CFD-9FB0-8EEF620A5BCD}" type="presParOf" srcId="{E852DD69-EF7F-4467-B889-E00F1B918DA3}" destId="{C6A3C47E-EFC0-44A2-9BE5-667FD986748F}" srcOrd="1" destOrd="0" presId="urn:microsoft.com/office/officeart/2005/8/layout/vList4"/>
    <dgm:cxn modelId="{DD1BD286-463C-4D6D-85CE-7514A5BF3EA7}" type="presParOf" srcId="{E852DD69-EF7F-4467-B889-E00F1B918DA3}" destId="{2C8AC989-F706-431C-BD28-6062A3584AE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D8244-4CE3-4A9A-8613-8D721FEFD7CD}">
      <dsp:nvSpPr>
        <dsp:cNvPr id="0" name=""/>
        <dsp:cNvSpPr/>
      </dsp:nvSpPr>
      <dsp:spPr>
        <a:xfrm>
          <a:off x="3080" y="1424994"/>
          <a:ext cx="3753370" cy="15013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028" tIns="73343" rIns="73343" bIns="73343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500" kern="1200" dirty="0"/>
        </a:p>
      </dsp:txBody>
      <dsp:txXfrm>
        <a:off x="753754" y="1424994"/>
        <a:ext cx="2252022" cy="1501348"/>
      </dsp:txXfrm>
    </dsp:sp>
    <dsp:sp modelId="{D0865B70-DB2F-4F91-A93A-99862B59BD61}">
      <dsp:nvSpPr>
        <dsp:cNvPr id="0" name=""/>
        <dsp:cNvSpPr/>
      </dsp:nvSpPr>
      <dsp:spPr>
        <a:xfrm>
          <a:off x="3381114" y="1424994"/>
          <a:ext cx="3753370" cy="15013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028" tIns="73343" rIns="73343" bIns="73343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500" kern="1200" dirty="0"/>
        </a:p>
      </dsp:txBody>
      <dsp:txXfrm>
        <a:off x="4131788" y="1424994"/>
        <a:ext cx="2252022" cy="1501348"/>
      </dsp:txXfrm>
    </dsp:sp>
    <dsp:sp modelId="{02E4A1F3-EB4C-43B7-932F-5F965E48EA13}">
      <dsp:nvSpPr>
        <dsp:cNvPr id="0" name=""/>
        <dsp:cNvSpPr/>
      </dsp:nvSpPr>
      <dsp:spPr>
        <a:xfrm>
          <a:off x="6759148" y="1424994"/>
          <a:ext cx="3753370" cy="15013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028" tIns="73343" rIns="73343" bIns="73343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500" kern="1200" dirty="0"/>
        </a:p>
      </dsp:txBody>
      <dsp:txXfrm>
        <a:off x="7509822" y="1424994"/>
        <a:ext cx="2252022" cy="1501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83EBE-8936-482A-943E-711E755DE2C4}">
      <dsp:nvSpPr>
        <dsp:cNvPr id="0" name=""/>
        <dsp:cNvSpPr/>
      </dsp:nvSpPr>
      <dsp:spPr>
        <a:xfrm>
          <a:off x="0" y="0"/>
          <a:ext cx="6161079" cy="303609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  <a:ea typeface="Roboto Condensed" panose="020B0604020202020204" charset="0"/>
            </a:rPr>
            <a:t>3 тонны на расстояние 20 километров</a:t>
          </a:r>
          <a:endParaRPr lang="ru-RU" sz="1600" b="1" kern="1200" dirty="0">
            <a:latin typeface="+mn-lt"/>
          </a:endParaRPr>
        </a:p>
      </dsp:txBody>
      <dsp:txXfrm>
        <a:off x="1262576" y="0"/>
        <a:ext cx="4898502" cy="303609"/>
      </dsp:txXfrm>
    </dsp:sp>
    <dsp:sp modelId="{3A03EE61-3EEA-4A8E-9431-82992C2CEE05}">
      <dsp:nvSpPr>
        <dsp:cNvPr id="0" name=""/>
        <dsp:cNvSpPr/>
      </dsp:nvSpPr>
      <dsp:spPr>
        <a:xfrm>
          <a:off x="30360" y="30360"/>
          <a:ext cx="1232215" cy="24288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B01AE-34DE-4BC0-8805-BD25FF2190B5}">
      <dsp:nvSpPr>
        <dsp:cNvPr id="0" name=""/>
        <dsp:cNvSpPr/>
      </dsp:nvSpPr>
      <dsp:spPr>
        <a:xfrm>
          <a:off x="0" y="333970"/>
          <a:ext cx="6161079" cy="303609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  <a:ea typeface="Roboto Condensed" panose="020B0604020202020204" charset="0"/>
            </a:rPr>
            <a:t>4 тонны на расстояние 30 километров</a:t>
          </a:r>
          <a:endParaRPr lang="ru-RU" sz="1600" b="1" kern="1200" dirty="0">
            <a:latin typeface="+mn-lt"/>
          </a:endParaRPr>
        </a:p>
      </dsp:txBody>
      <dsp:txXfrm>
        <a:off x="1262576" y="333970"/>
        <a:ext cx="4898502" cy="303609"/>
      </dsp:txXfrm>
    </dsp:sp>
    <dsp:sp modelId="{C6A3C47E-EFC0-44A2-9BE5-667FD986748F}">
      <dsp:nvSpPr>
        <dsp:cNvPr id="0" name=""/>
        <dsp:cNvSpPr/>
      </dsp:nvSpPr>
      <dsp:spPr>
        <a:xfrm>
          <a:off x="30360" y="364331"/>
          <a:ext cx="1232215" cy="242887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CC1C23-77EA-4F22-8717-F79DD4B10CAD}">
      <dsp:nvSpPr>
        <dsp:cNvPr id="0" name=""/>
        <dsp:cNvSpPr/>
      </dsp:nvSpPr>
      <dsp:spPr>
        <a:xfrm>
          <a:off x="0" y="667940"/>
          <a:ext cx="6161079" cy="303609"/>
        </a:xfrm>
        <a:prstGeom prst="roundRect">
          <a:avLst>
            <a:gd name="adj" fmla="val 10000"/>
          </a:avLst>
        </a:prstGeom>
        <a:solidFill>
          <a:srgbClr val="FFCD6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  <a:ea typeface="Roboto Condensed" panose="020B0604020202020204" charset="0"/>
            </a:rPr>
            <a:t>3 тонны на расстояние 10 километров</a:t>
          </a:r>
          <a:endParaRPr lang="ru-RU" sz="1600" b="1" kern="1200" dirty="0">
            <a:latin typeface="+mn-lt"/>
          </a:endParaRPr>
        </a:p>
      </dsp:txBody>
      <dsp:txXfrm>
        <a:off x="1262576" y="667940"/>
        <a:ext cx="4898502" cy="303609"/>
      </dsp:txXfrm>
    </dsp:sp>
    <dsp:sp modelId="{0B98226F-63D5-4698-9623-B27DB7F88092}">
      <dsp:nvSpPr>
        <dsp:cNvPr id="0" name=""/>
        <dsp:cNvSpPr/>
      </dsp:nvSpPr>
      <dsp:spPr>
        <a:xfrm>
          <a:off x="30360" y="698301"/>
          <a:ext cx="1232215" cy="242887"/>
        </a:xfrm>
        <a:prstGeom prst="roundRect">
          <a:avLst>
            <a:gd name="adj" fmla="val 10000"/>
          </a:avLst>
        </a:prstGeom>
        <a:solidFill>
          <a:srgbClr val="FFDD9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83EBE-8936-482A-943E-711E755DE2C4}">
      <dsp:nvSpPr>
        <dsp:cNvPr id="0" name=""/>
        <dsp:cNvSpPr/>
      </dsp:nvSpPr>
      <dsp:spPr>
        <a:xfrm>
          <a:off x="0" y="0"/>
          <a:ext cx="6161079" cy="36730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40 тонн на расстояние 30 километров</a:t>
          </a:r>
          <a:endParaRPr lang="ru-RU" sz="1600" b="1" kern="1200" dirty="0">
            <a:latin typeface="+mn-lt"/>
          </a:endParaRPr>
        </a:p>
      </dsp:txBody>
      <dsp:txXfrm>
        <a:off x="1268946" y="0"/>
        <a:ext cx="4892132" cy="367303"/>
      </dsp:txXfrm>
    </dsp:sp>
    <dsp:sp modelId="{3A03EE61-3EEA-4A8E-9431-82992C2CEE05}">
      <dsp:nvSpPr>
        <dsp:cNvPr id="0" name=""/>
        <dsp:cNvSpPr/>
      </dsp:nvSpPr>
      <dsp:spPr>
        <a:xfrm>
          <a:off x="36730" y="36730"/>
          <a:ext cx="1232215" cy="29384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B01AE-34DE-4BC0-8805-BD25FF2190B5}">
      <dsp:nvSpPr>
        <dsp:cNvPr id="0" name=""/>
        <dsp:cNvSpPr/>
      </dsp:nvSpPr>
      <dsp:spPr>
        <a:xfrm>
          <a:off x="0" y="404034"/>
          <a:ext cx="6161079" cy="367303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30 тонн (40 т - 10 т) на расстояние 50 километров</a:t>
          </a:r>
          <a:endParaRPr lang="ru-RU" sz="1600" b="1" kern="1200" dirty="0">
            <a:latin typeface="+mn-lt"/>
          </a:endParaRPr>
        </a:p>
      </dsp:txBody>
      <dsp:txXfrm>
        <a:off x="1268946" y="404034"/>
        <a:ext cx="4892132" cy="367303"/>
      </dsp:txXfrm>
    </dsp:sp>
    <dsp:sp modelId="{C6A3C47E-EFC0-44A2-9BE5-667FD986748F}">
      <dsp:nvSpPr>
        <dsp:cNvPr id="0" name=""/>
        <dsp:cNvSpPr/>
      </dsp:nvSpPr>
      <dsp:spPr>
        <a:xfrm>
          <a:off x="36730" y="440764"/>
          <a:ext cx="1232215" cy="293842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7388969"/>
            <a:satOff val="-12997"/>
            <a:lumOff val="-16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61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962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49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8055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47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30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3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2178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77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024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6759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D6F0C-2B34-4052-856D-C123AC89062E}" type="datetimeFigureOut">
              <a:rPr lang="ru-RU" smtClean="0"/>
              <a:t>29.01.2026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A6606-1367-45C7-8B94-9DCE7078E84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748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microsoft.com/office/2007/relationships/hdphoto" Target="../media/hdphoto5.wdp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4" Type="http://schemas.openxmlformats.org/officeDocument/2006/relationships/image" Target="../media/image29.png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-respondent.belstat.gov.by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hyperlink" Target="http://www.belstat.gov.by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microsoft.com/office/2007/relationships/hdphoto" Target="../media/hdphoto1.wdp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260651" cy="7411484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64033" y="3665278"/>
            <a:ext cx="7948352" cy="13389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  <a:t>О </a:t>
            </a:r>
            <a:r>
              <a:rPr lang="ru-RU" sz="3200" b="1" spc="-20" dirty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  <a:t>порядке составления </a:t>
            </a:r>
            <a:r>
              <a:rPr lang="en-US" sz="3200" b="1" spc="-20" dirty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  <a:t/>
            </a:r>
            <a:br>
              <a:rPr lang="en-US" sz="3200" b="1" spc="-20" dirty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</a:br>
            <a:r>
              <a:rPr lang="ru-RU" sz="3200" b="1" spc="-20" dirty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  <a:t>и представления государственной статистической отчетности </a:t>
            </a:r>
            <a:r>
              <a:rPr lang="en-US" sz="3200" b="1" spc="-20" dirty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  <a:t/>
            </a:r>
            <a:br>
              <a:rPr lang="en-US" sz="3200" b="1" spc="-20" dirty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</a:br>
            <a:r>
              <a:rPr lang="ru-RU" sz="3200" b="1" spc="-20" dirty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  <a:t>по форме 12-тр (авто) «Отчет о </a:t>
            </a:r>
            <a:r>
              <a:rPr lang="ru-RU" sz="3200" b="1" spc="-20" dirty="0" smtClean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  <a:t>наличии</a:t>
            </a:r>
            <a:br>
              <a:rPr lang="ru-RU" sz="3200" b="1" spc="-20" dirty="0" smtClean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</a:br>
            <a:r>
              <a:rPr lang="ru-RU" sz="3200" b="1" spc="-20" dirty="0" smtClean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  <a:t> </a:t>
            </a:r>
            <a:r>
              <a:rPr lang="ru-RU" sz="3200" b="1" spc="-20" dirty="0">
                <a:solidFill>
                  <a:schemeClr val="bg1"/>
                </a:solidFill>
                <a:latin typeface="+mn-lt"/>
                <a:ea typeface="Roboto Condensed" panose="020B0604020202020204" charset="0"/>
                <a:cs typeface="Times New Roman" pitchFamily="18" charset="0"/>
              </a:rPr>
              <a:t>и использовании автомобильного транспорта» </a:t>
            </a:r>
            <a:endParaRPr lang="ru-RU" sz="3200" dirty="0">
              <a:solidFill>
                <a:schemeClr val="bg1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666959" y="786586"/>
            <a:ext cx="6394148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6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600" b="1" dirty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Главное статистическое управление Витебской области</a:t>
            </a:r>
            <a:endParaRPr lang="ru-RU" sz="16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940" y="3325092"/>
            <a:ext cx="1417673" cy="1463039"/>
          </a:xfrm>
          <a:prstGeom prst="rect">
            <a:avLst/>
          </a:prstGeom>
        </p:spPr>
      </p:pic>
      <p:sp>
        <p:nvSpPr>
          <p:cNvPr id="9" name="Заголовок 4"/>
          <p:cNvSpPr txBox="1">
            <a:spLocks/>
          </p:cNvSpPr>
          <p:nvPr/>
        </p:nvSpPr>
        <p:spPr>
          <a:xfrm>
            <a:off x="3864033" y="3234687"/>
            <a:ext cx="331610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b="1" spc="30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61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1" y="32243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5" y="13101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5" y="18047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5724" y="1102488"/>
            <a:ext cx="64484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6969"/>
                </a:solidFill>
              </a:rPr>
              <a:t>Организации, использующие автомобильные транспортные средства по </a:t>
            </a:r>
            <a:r>
              <a:rPr lang="ru-RU" sz="2400" b="1" dirty="0">
                <a:solidFill>
                  <a:srgbClr val="DEA900"/>
                </a:solidFill>
              </a:rPr>
              <a:t>договорам аренды</a:t>
            </a:r>
            <a:r>
              <a:rPr lang="ru-RU" sz="2400" b="1" dirty="0">
                <a:solidFill>
                  <a:srgbClr val="006969"/>
                </a:solidFill>
              </a:rPr>
              <a:t> транспортного средства </a:t>
            </a:r>
            <a:r>
              <a:rPr lang="ru-RU" sz="2400" b="1" dirty="0">
                <a:solidFill>
                  <a:srgbClr val="DEA900"/>
                </a:solidFill>
              </a:rPr>
              <a:t>без экипажа </a:t>
            </a:r>
            <a:r>
              <a:rPr lang="ru-RU" sz="2400" b="1" dirty="0">
                <a:solidFill>
                  <a:srgbClr val="006969"/>
                </a:solidFill>
              </a:rPr>
              <a:t>или </a:t>
            </a:r>
            <a:r>
              <a:rPr lang="ru-RU" sz="2400" b="1" dirty="0">
                <a:solidFill>
                  <a:srgbClr val="DEA900"/>
                </a:solidFill>
              </a:rPr>
              <a:t>договорам финансовой аренды (лизинга)</a:t>
            </a:r>
            <a:r>
              <a:rPr lang="ru-RU" sz="2400" b="1" dirty="0">
                <a:solidFill>
                  <a:srgbClr val="006969"/>
                </a:solidFill>
              </a:rPr>
              <a:t>, </a:t>
            </a:r>
            <a:r>
              <a:rPr lang="ru-RU" sz="2400" b="1" dirty="0">
                <a:solidFill>
                  <a:srgbClr val="DEA900"/>
                </a:solidFill>
              </a:rPr>
              <a:t>включают</a:t>
            </a:r>
            <a:r>
              <a:rPr lang="ru-RU" sz="2400" b="1" dirty="0">
                <a:solidFill>
                  <a:srgbClr val="006969"/>
                </a:solidFill>
              </a:rPr>
              <a:t> в отчет </a:t>
            </a:r>
            <a:r>
              <a:rPr lang="ru-RU" sz="2400" b="1" dirty="0">
                <a:solidFill>
                  <a:srgbClr val="DEA900"/>
                </a:solidFill>
              </a:rPr>
              <a:t>данные</a:t>
            </a:r>
            <a:r>
              <a:rPr lang="ru-RU" sz="2400" b="1" dirty="0">
                <a:solidFill>
                  <a:srgbClr val="006969"/>
                </a:solidFill>
              </a:rPr>
              <a:t> об использовании </a:t>
            </a:r>
            <a:r>
              <a:rPr lang="ru-RU" sz="2400" b="1" dirty="0">
                <a:solidFill>
                  <a:srgbClr val="DEA900"/>
                </a:solidFill>
              </a:rPr>
              <a:t>этих</a:t>
            </a:r>
            <a:r>
              <a:rPr lang="ru-RU" sz="2400" b="1" dirty="0">
                <a:solidFill>
                  <a:srgbClr val="006969"/>
                </a:solidFill>
              </a:rPr>
              <a:t> автомобильных транспортных средств </a:t>
            </a:r>
            <a:br>
              <a:rPr lang="ru-RU" sz="2400" b="1" dirty="0">
                <a:solidFill>
                  <a:srgbClr val="006969"/>
                </a:solidFill>
              </a:rPr>
            </a:br>
            <a:r>
              <a:rPr lang="ru-RU" sz="2400" b="1" dirty="0" smtClean="0">
                <a:solidFill>
                  <a:srgbClr val="DEA900"/>
                </a:solidFill>
              </a:rPr>
              <a:t>по </a:t>
            </a:r>
            <a:r>
              <a:rPr lang="ru-RU" sz="2400" b="1" dirty="0">
                <a:solidFill>
                  <a:srgbClr val="DEA900"/>
                </a:solidFill>
              </a:rPr>
              <a:t>всем показателям </a:t>
            </a:r>
            <a:r>
              <a:rPr lang="ru-RU" sz="2400" b="1" dirty="0">
                <a:solidFill>
                  <a:srgbClr val="006969"/>
                </a:solidFill>
              </a:rPr>
              <a:t>отчета</a:t>
            </a:r>
            <a:r>
              <a:rPr lang="ru-RU" sz="2400" b="1" dirty="0" smtClean="0">
                <a:solidFill>
                  <a:srgbClr val="006969"/>
                </a:solidFill>
              </a:rPr>
              <a:t>.</a:t>
            </a:r>
          </a:p>
          <a:p>
            <a:pPr algn="just"/>
            <a:endParaRPr lang="ru-RU" sz="2400" b="1" dirty="0">
              <a:solidFill>
                <a:srgbClr val="006969"/>
              </a:solidFill>
            </a:endParaRPr>
          </a:p>
          <a:p>
            <a:pPr algn="just"/>
            <a:r>
              <a:rPr lang="ru-RU" sz="2400" b="1" dirty="0">
                <a:solidFill>
                  <a:srgbClr val="006969"/>
                </a:solidFill>
              </a:rPr>
              <a:t>Организации, осуществляющие автомобильные перевозки пассажиров </a:t>
            </a:r>
            <a:r>
              <a:rPr lang="ru-RU" sz="2400" b="1" dirty="0" smtClean="0">
                <a:solidFill>
                  <a:srgbClr val="006969"/>
                </a:solidFill>
              </a:rPr>
              <a:t/>
            </a:r>
            <a:br>
              <a:rPr lang="ru-RU" sz="2400" b="1" dirty="0" smtClean="0">
                <a:solidFill>
                  <a:srgbClr val="006969"/>
                </a:solidFill>
              </a:rPr>
            </a:br>
            <a:r>
              <a:rPr lang="ru-RU" sz="2400" b="1" dirty="0" smtClean="0">
                <a:solidFill>
                  <a:srgbClr val="006969"/>
                </a:solidFill>
              </a:rPr>
              <a:t>по </a:t>
            </a:r>
            <a:r>
              <a:rPr lang="ru-RU" sz="2400" b="1" dirty="0">
                <a:solidFill>
                  <a:srgbClr val="DEA900"/>
                </a:solidFill>
              </a:rPr>
              <a:t>договору поручения (поверенные)</a:t>
            </a:r>
            <a:r>
              <a:rPr lang="ru-RU" sz="2400" b="1" dirty="0">
                <a:solidFill>
                  <a:srgbClr val="006969"/>
                </a:solidFill>
              </a:rPr>
              <a:t>, </a:t>
            </a:r>
            <a:r>
              <a:rPr lang="ru-RU" sz="2400" b="1" dirty="0">
                <a:solidFill>
                  <a:srgbClr val="DEA900"/>
                </a:solidFill>
              </a:rPr>
              <a:t>включают</a:t>
            </a:r>
            <a:r>
              <a:rPr lang="ru-RU" sz="2400" b="1" dirty="0">
                <a:solidFill>
                  <a:srgbClr val="006969"/>
                </a:solidFill>
              </a:rPr>
              <a:t> в отчет </a:t>
            </a:r>
            <a:r>
              <a:rPr lang="ru-RU" sz="2400" b="1" dirty="0">
                <a:solidFill>
                  <a:srgbClr val="DEA900"/>
                </a:solidFill>
              </a:rPr>
              <a:t>данные</a:t>
            </a:r>
            <a:r>
              <a:rPr lang="ru-RU" sz="2400" b="1" dirty="0">
                <a:solidFill>
                  <a:srgbClr val="006969"/>
                </a:solidFill>
              </a:rPr>
              <a:t> по </a:t>
            </a:r>
            <a:r>
              <a:rPr lang="ru-RU" sz="2400" b="1" dirty="0">
                <a:solidFill>
                  <a:srgbClr val="DEA900"/>
                </a:solidFill>
              </a:rPr>
              <a:t>этим</a:t>
            </a:r>
            <a:r>
              <a:rPr lang="ru-RU" sz="2400" b="1" dirty="0">
                <a:solidFill>
                  <a:srgbClr val="006969"/>
                </a:solidFill>
              </a:rPr>
              <a:t> перевозкам.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177" y="3000375"/>
            <a:ext cx="2623989" cy="364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236" y="899726"/>
            <a:ext cx="2624137" cy="3491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252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234752" y="933060"/>
            <a:ext cx="9144000" cy="662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В отчете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  <a:ea typeface="Roboto Condensed" panose="02000000000000000000" pitchFamily="2" charset="0"/>
              </a:rPr>
              <a:t>не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Roboto Condensed" panose="02000000000000000000" pitchFamily="2" charset="0"/>
              </a:rPr>
              <a:t> </a:t>
            </a:r>
            <a:r>
              <a:rPr lang="ru-RU" sz="3200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отражаются данные:</a:t>
            </a:r>
            <a:endParaRPr lang="ru-RU" sz="3200" b="1" dirty="0">
              <a:solidFill>
                <a:srgbClr val="006969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263" y="1673769"/>
            <a:ext cx="113157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об автомобильных перевозках грузов </a:t>
            </a:r>
            <a:r>
              <a:rPr lang="ru-RU" sz="1900" b="1" dirty="0">
                <a:solidFill>
                  <a:srgbClr val="DEA900"/>
                </a:solidFill>
                <a:ea typeface="Roboto Condensed" panose="020B0604020202020204" charset="0"/>
              </a:rPr>
              <a:t>для собственных нужд организации</a:t>
            </a: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, например: по доставке собственной продукции (товаров) в </a:t>
            </a:r>
            <a:r>
              <a:rPr lang="ru-RU" sz="1900" b="1" dirty="0" smtClean="0">
                <a:solidFill>
                  <a:srgbClr val="006969"/>
                </a:solidFill>
                <a:ea typeface="Roboto Condensed" panose="020B0604020202020204" charset="0"/>
              </a:rPr>
              <a:t>свои торговые объекты, </a:t>
            </a: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внутрихозяйственные, внутризаводские, внутриобъектные и тому подобные перевозки</a:t>
            </a:r>
            <a:r>
              <a:rPr lang="ru-RU" sz="1900" b="1" dirty="0" smtClean="0">
                <a:solidFill>
                  <a:srgbClr val="006969"/>
                </a:solidFill>
                <a:ea typeface="Roboto Condensed" panose="020B0604020202020204" charset="0"/>
              </a:rPr>
              <a:t>;</a:t>
            </a:r>
            <a:endParaRPr lang="en-US" sz="1900" b="1" dirty="0" smtClean="0">
              <a:solidFill>
                <a:srgbClr val="006969"/>
              </a:solidFill>
              <a:ea typeface="Roboto Condensed" panose="020B060402020202020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о работе и использовании автомобильных транспортных средств, </a:t>
            </a:r>
            <a:r>
              <a:rPr lang="ru-RU" sz="1900" b="1" dirty="0">
                <a:solidFill>
                  <a:srgbClr val="DEA900"/>
                </a:solidFill>
                <a:ea typeface="Roboto Condensed" panose="020B0604020202020204" charset="0"/>
              </a:rPr>
              <a:t>конструкция которых не предназначена для перевозок грузов</a:t>
            </a: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 </a:t>
            </a:r>
            <a:r>
              <a:rPr lang="ru-RU" sz="1900" b="1" dirty="0">
                <a:solidFill>
                  <a:srgbClr val="DEA900"/>
                </a:solidFill>
                <a:ea typeface="Roboto Condensed" panose="020B0604020202020204" charset="0"/>
              </a:rPr>
              <a:t>(специальные)</a:t>
            </a: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, например: автокраны, авторемонтные всех видов, бензозаправщики, пожарные, санитарные, мусоровозы, подметально-уборочные, </a:t>
            </a:r>
            <a:r>
              <a:rPr lang="ru-RU" sz="1900" b="1" dirty="0" smtClean="0">
                <a:solidFill>
                  <a:srgbClr val="006969"/>
                </a:solidFill>
                <a:ea typeface="Roboto Condensed" panose="020B0604020202020204" charset="0"/>
              </a:rPr>
              <a:t>асфальтобетоносмесители</a:t>
            </a: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 (кроме автобетоносмесителей), </a:t>
            </a:r>
            <a:r>
              <a:rPr lang="ru-RU" sz="1900" b="1" dirty="0" smtClean="0">
                <a:solidFill>
                  <a:srgbClr val="006969"/>
                </a:solidFill>
                <a:ea typeface="Roboto Condensed" panose="020B0604020202020204" charset="0"/>
              </a:rPr>
              <a:t>автолавки и </a:t>
            </a: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тому подобное</a:t>
            </a:r>
            <a:r>
              <a:rPr lang="ru-RU" sz="1900" b="1" dirty="0" smtClean="0">
                <a:solidFill>
                  <a:srgbClr val="006969"/>
                </a:solidFill>
                <a:ea typeface="Roboto Condensed" panose="020B0604020202020204" charset="0"/>
              </a:rPr>
              <a:t>;</a:t>
            </a:r>
            <a:endParaRPr lang="en-US" sz="1900" b="1" dirty="0" smtClean="0">
              <a:solidFill>
                <a:srgbClr val="006969"/>
              </a:solidFill>
              <a:ea typeface="Roboto Condensed" panose="020B060402020202020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006969"/>
                </a:solidFill>
                <a:ea typeface="Roboto Condensed" panose="020B0604020202020204" charset="0"/>
              </a:rPr>
              <a:t>Об использовании </a:t>
            </a: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автомобильных транспортных средств, </a:t>
            </a:r>
            <a:r>
              <a:rPr lang="ru-RU" sz="1900" b="1" dirty="0" smtClean="0">
                <a:solidFill>
                  <a:srgbClr val="DEA900"/>
                </a:solidFill>
                <a:ea typeface="Roboto Condensed" panose="020B0604020202020204" charset="0"/>
              </a:rPr>
              <a:t>переданных </a:t>
            </a:r>
            <a:r>
              <a:rPr lang="ru-RU" sz="1900" b="1" dirty="0">
                <a:solidFill>
                  <a:srgbClr val="DEA900"/>
                </a:solidFill>
                <a:ea typeface="Roboto Condensed" panose="020B0604020202020204" charset="0"/>
              </a:rPr>
              <a:t>по договорам аренды транспортного средства без </a:t>
            </a:r>
            <a:r>
              <a:rPr lang="ru-RU" sz="1900" b="1" dirty="0" smtClean="0">
                <a:solidFill>
                  <a:srgbClr val="DEA900"/>
                </a:solidFill>
                <a:ea typeface="Roboto Condensed" panose="020B0604020202020204" charset="0"/>
              </a:rPr>
              <a:t>экипажа организациям или физическим лицам</a:t>
            </a:r>
            <a:r>
              <a:rPr lang="ru-RU" sz="1900" b="1" dirty="0" smtClean="0">
                <a:solidFill>
                  <a:srgbClr val="006969"/>
                </a:solidFill>
                <a:ea typeface="Roboto Condensed" panose="020B0604020202020204" charset="0"/>
              </a:rPr>
              <a:t>.</a:t>
            </a:r>
            <a:endParaRPr lang="ru-RU" sz="1900" b="1" dirty="0">
              <a:solidFill>
                <a:srgbClr val="006969"/>
              </a:solidFill>
              <a:ea typeface="Roboto Condensed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7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64" y="4659202"/>
            <a:ext cx="2256077" cy="1428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346" y="4814668"/>
            <a:ext cx="1975121" cy="127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2444" y1="32071" x2="12444" y2="32071"/>
                        <a14:foregroundMark x1="79778" y1="51893" x2="79778" y2="51893"/>
                        <a14:foregroundMark x1="89000" y1="80401" x2="89000" y2="80401"/>
                        <a14:foregroundMark x1="39778" y1="83296" x2="39778" y2="83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113" y="4876896"/>
            <a:ext cx="2356409" cy="117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6649" y1="79231" x2="36649" y2="79231"/>
                        <a14:foregroundMark x1="27749" y1="83077" x2="27749" y2="83077"/>
                        <a14:foregroundMark x1="23560" y1="66667" x2="23560" y2="66667"/>
                        <a14:foregroundMark x1="40140" y1="61282" x2="40140" y2="61282"/>
                        <a14:foregroundMark x1="49040" y1="59487" x2="49040" y2="59487"/>
                        <a14:foregroundMark x1="62129" y1="72308" x2="62129" y2="72308"/>
                        <a14:foregroundMark x1="79756" y1="83077" x2="79756" y2="8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719" y="4432347"/>
            <a:ext cx="2557071" cy="1740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нак запрета 12"/>
          <p:cNvSpPr/>
          <p:nvPr/>
        </p:nvSpPr>
        <p:spPr>
          <a:xfrm>
            <a:off x="1531873" y="5218008"/>
            <a:ext cx="493298" cy="493144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Знак запрета 13"/>
          <p:cNvSpPr/>
          <p:nvPr/>
        </p:nvSpPr>
        <p:spPr>
          <a:xfrm>
            <a:off x="3944934" y="5218008"/>
            <a:ext cx="493298" cy="493144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Знак запрета 14"/>
          <p:cNvSpPr/>
          <p:nvPr/>
        </p:nvSpPr>
        <p:spPr>
          <a:xfrm>
            <a:off x="6589145" y="5218008"/>
            <a:ext cx="493298" cy="493144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Знак запрета 15"/>
          <p:cNvSpPr/>
          <p:nvPr/>
        </p:nvSpPr>
        <p:spPr>
          <a:xfrm>
            <a:off x="9509476" y="5218008"/>
            <a:ext cx="493298" cy="493144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19016" y="824202"/>
            <a:ext cx="599537" cy="831983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Roboto Condensed" panose="020000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7964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08" y="793101"/>
            <a:ext cx="8979803" cy="313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348306" y="4003590"/>
            <a:ext cx="5747693" cy="2559136"/>
          </a:xfrm>
          <a:prstGeom prst="wedgeRoundRectCallout">
            <a:avLst>
              <a:gd name="adj1" fmla="val 31589"/>
              <a:gd name="adj2" fmla="val -117871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99911" y="4116873"/>
            <a:ext cx="553416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b="1" i="1" dirty="0">
                <a:solidFill>
                  <a:srgbClr val="006969"/>
                </a:solidFill>
              </a:rPr>
              <a:t>В </a:t>
            </a:r>
            <a:r>
              <a:rPr lang="ru-RU" sz="1700" b="1" i="1" dirty="0">
                <a:solidFill>
                  <a:srgbClr val="CC0000"/>
                </a:solidFill>
              </a:rPr>
              <a:t>графе 1 таблицы 1 </a:t>
            </a:r>
            <a:r>
              <a:rPr lang="ru-RU" sz="1700" b="1" i="1" dirty="0">
                <a:solidFill>
                  <a:srgbClr val="006969"/>
                </a:solidFill>
              </a:rPr>
              <a:t>отражается </a:t>
            </a:r>
            <a:r>
              <a:rPr lang="ru-RU" sz="1700" b="1" i="1" dirty="0">
                <a:solidFill>
                  <a:srgbClr val="CC0000"/>
                </a:solidFill>
              </a:rPr>
              <a:t>списочное количество транспортных средств</a:t>
            </a:r>
            <a:r>
              <a:rPr lang="ru-RU" sz="1700" b="1" i="1" dirty="0">
                <a:solidFill>
                  <a:srgbClr val="006969"/>
                </a:solidFill>
              </a:rPr>
              <a:t>, используемых для осуществления автомобильных перевозок грузов (пассажиров</a:t>
            </a:r>
            <a:r>
              <a:rPr lang="ru-RU" sz="1700" b="1" i="1" dirty="0" smtClean="0">
                <a:solidFill>
                  <a:srgbClr val="006969"/>
                </a:solidFill>
              </a:rPr>
              <a:t>), </a:t>
            </a:r>
            <a:r>
              <a:rPr lang="ru-RU" sz="1700" b="1" i="1" u="sng" dirty="0" smtClean="0">
                <a:solidFill>
                  <a:srgbClr val="006969"/>
                </a:solidFill>
              </a:rPr>
              <a:t>на </a:t>
            </a:r>
            <a:r>
              <a:rPr lang="ru-RU" sz="1700" b="1" i="1" u="sng" dirty="0">
                <a:solidFill>
                  <a:srgbClr val="006969"/>
                </a:solidFill>
              </a:rPr>
              <a:t>конец отчетного </a:t>
            </a:r>
            <a:r>
              <a:rPr lang="ru-RU" sz="1700" b="1" i="1" u="sng" dirty="0" smtClean="0">
                <a:solidFill>
                  <a:srgbClr val="006969"/>
                </a:solidFill>
              </a:rPr>
              <a:t>месяца.</a:t>
            </a:r>
          </a:p>
          <a:p>
            <a:pPr algn="just"/>
            <a:r>
              <a:rPr lang="ru-RU" sz="1700" b="1" i="1" dirty="0">
                <a:solidFill>
                  <a:srgbClr val="006969"/>
                </a:solidFill>
              </a:rPr>
              <a:t>Если транспортные средства использовались как для осуществления перевозок для собственных нужд, так </a:t>
            </a:r>
            <a:r>
              <a:rPr lang="ru-RU" sz="1700" b="1" i="1" dirty="0" smtClean="0">
                <a:solidFill>
                  <a:srgbClr val="006969"/>
                </a:solidFill>
              </a:rPr>
              <a:t>и </a:t>
            </a:r>
            <a:r>
              <a:rPr lang="ru-RU" sz="1700" b="1" i="1" dirty="0">
                <a:solidFill>
                  <a:srgbClr val="006969"/>
                </a:solidFill>
              </a:rPr>
              <a:t>для осуществления коммерческих перевозок, то данные о них отражаются в </a:t>
            </a:r>
            <a:r>
              <a:rPr lang="ru-RU" sz="1700" b="1" i="1" dirty="0">
                <a:solidFill>
                  <a:srgbClr val="CC0000"/>
                </a:solidFill>
              </a:rPr>
              <a:t>графе 1 </a:t>
            </a:r>
            <a:r>
              <a:rPr lang="ru-RU" sz="1700" b="1" i="1" dirty="0" smtClean="0">
                <a:solidFill>
                  <a:srgbClr val="CC0000"/>
                </a:solidFill>
              </a:rPr>
              <a:t>таблицы </a:t>
            </a:r>
            <a:r>
              <a:rPr lang="ru-RU" sz="1700" b="1" i="1" dirty="0">
                <a:solidFill>
                  <a:srgbClr val="CC0000"/>
                </a:solidFill>
              </a:rPr>
              <a:t>1</a:t>
            </a:r>
            <a:r>
              <a:rPr lang="ru-RU" sz="1700" b="1" i="1" dirty="0">
                <a:solidFill>
                  <a:srgbClr val="006969"/>
                </a:solidFill>
              </a:rPr>
              <a:t>.</a:t>
            </a:r>
          </a:p>
          <a:p>
            <a:endParaRPr lang="ru-RU" sz="14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6296024" y="4003590"/>
            <a:ext cx="4962525" cy="2569182"/>
          </a:xfrm>
          <a:prstGeom prst="wedgeRoundRectCallout">
            <a:avLst>
              <a:gd name="adj1" fmla="val -54016"/>
              <a:gd name="adj2" fmla="val -11885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442048" y="4116873"/>
            <a:ext cx="460695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b="1" i="1" dirty="0">
                <a:solidFill>
                  <a:srgbClr val="CC0000"/>
                </a:solidFill>
              </a:rPr>
              <a:t>В графе 2 таблицы 1 количество автомобиле-дней пребывания </a:t>
            </a:r>
            <a:r>
              <a:rPr lang="ru-RU" sz="1700" b="1" i="1" dirty="0" smtClean="0">
                <a:solidFill>
                  <a:srgbClr val="CC0000"/>
                </a:solidFill>
              </a:rPr>
              <a:t/>
            </a:r>
            <a:br>
              <a:rPr lang="ru-RU" sz="1700" b="1" i="1" dirty="0" smtClean="0">
                <a:solidFill>
                  <a:srgbClr val="CC0000"/>
                </a:solidFill>
              </a:rPr>
            </a:br>
            <a:r>
              <a:rPr lang="ru-RU" sz="1700" b="1" i="1" dirty="0" smtClean="0">
                <a:solidFill>
                  <a:srgbClr val="CC0000"/>
                </a:solidFill>
              </a:rPr>
              <a:t>в </a:t>
            </a:r>
            <a:r>
              <a:rPr lang="ru-RU" sz="1700" b="1" i="1" dirty="0">
                <a:solidFill>
                  <a:srgbClr val="CC0000"/>
                </a:solidFill>
              </a:rPr>
              <a:t>организации </a:t>
            </a:r>
            <a:r>
              <a:rPr lang="ru-RU" sz="1700" b="1" i="1" dirty="0">
                <a:solidFill>
                  <a:srgbClr val="006969"/>
                </a:solidFill>
              </a:rPr>
              <a:t>определяется </a:t>
            </a:r>
            <a:r>
              <a:rPr lang="ru-RU" sz="1700" b="1" i="1" u="sng" dirty="0">
                <a:solidFill>
                  <a:srgbClr val="006969"/>
                </a:solidFill>
              </a:rPr>
              <a:t>суммированием</a:t>
            </a:r>
            <a:r>
              <a:rPr lang="ru-RU" sz="1700" b="1" i="1" dirty="0">
                <a:solidFill>
                  <a:srgbClr val="006969"/>
                </a:solidFill>
              </a:rPr>
              <a:t> всех </a:t>
            </a:r>
            <a:r>
              <a:rPr lang="ru-RU" sz="1700" b="1" i="1" dirty="0" smtClean="0">
                <a:solidFill>
                  <a:srgbClr val="006969"/>
                </a:solidFill>
              </a:rPr>
              <a:t>календарных дней </a:t>
            </a:r>
            <a:r>
              <a:rPr lang="ru-RU" sz="1700" b="1" i="1" dirty="0">
                <a:solidFill>
                  <a:srgbClr val="006969"/>
                </a:solidFill>
              </a:rPr>
              <a:t>пребывания транспортных </a:t>
            </a:r>
            <a:r>
              <a:rPr lang="ru-RU" sz="1700" b="1" i="1" dirty="0" smtClean="0">
                <a:solidFill>
                  <a:srgbClr val="006969"/>
                </a:solidFill>
              </a:rPr>
              <a:t>средств в </a:t>
            </a:r>
            <a:r>
              <a:rPr lang="ru-RU" sz="1700" b="1" i="1" dirty="0">
                <a:solidFill>
                  <a:srgbClr val="006969"/>
                </a:solidFill>
              </a:rPr>
              <a:t>организации, включая </a:t>
            </a:r>
            <a:r>
              <a:rPr lang="ru-RU" sz="1700" b="1" i="1" dirty="0" smtClean="0">
                <a:solidFill>
                  <a:srgbClr val="006969"/>
                </a:solidFill>
              </a:rPr>
              <a:t>выходные и </a:t>
            </a:r>
            <a:r>
              <a:rPr lang="ru-RU" sz="1700" b="1" i="1" dirty="0">
                <a:solidFill>
                  <a:srgbClr val="006969"/>
                </a:solidFill>
              </a:rPr>
              <a:t>праздничные дни, каждого отдельного транспортного средства.</a:t>
            </a:r>
          </a:p>
        </p:txBody>
      </p:sp>
      <p:sp>
        <p:nvSpPr>
          <p:cNvPr id="16" name="Овал 15"/>
          <p:cNvSpPr/>
          <p:nvPr/>
        </p:nvSpPr>
        <p:spPr>
          <a:xfrm>
            <a:off x="9464305" y="928732"/>
            <a:ext cx="981531" cy="39174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4691778" y="1923638"/>
            <a:ext cx="737936" cy="2749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5704113" y="1923637"/>
            <a:ext cx="737936" cy="2749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49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13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211" y="793101"/>
            <a:ext cx="8979803" cy="313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304800" y="3619501"/>
            <a:ext cx="11022227" cy="2977666"/>
          </a:xfrm>
          <a:prstGeom prst="wedgeRoundRectCallout">
            <a:avLst>
              <a:gd name="adj1" fmla="val 9982"/>
              <a:gd name="adj2" fmla="val -99459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09576" y="3661784"/>
            <a:ext cx="1084022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b="1" i="1" dirty="0">
                <a:solidFill>
                  <a:srgbClr val="CC0000"/>
                </a:solidFill>
              </a:rPr>
              <a:t>В графе 3 таблицы 1 </a:t>
            </a:r>
            <a:r>
              <a:rPr lang="ru-RU" sz="1300" b="1" i="1" dirty="0">
                <a:solidFill>
                  <a:srgbClr val="006969"/>
                </a:solidFill>
              </a:rPr>
              <a:t>количество автомобиле-дней пребывания в работе определяется </a:t>
            </a:r>
            <a:r>
              <a:rPr lang="ru-RU" sz="1300" b="1" i="1" u="sng" dirty="0">
                <a:solidFill>
                  <a:srgbClr val="006969"/>
                </a:solidFill>
              </a:rPr>
              <a:t>суммированием дней работы </a:t>
            </a:r>
            <a:r>
              <a:rPr lang="ru-RU" sz="1300" b="1" i="1" dirty="0">
                <a:solidFill>
                  <a:srgbClr val="006969"/>
                </a:solidFill>
              </a:rPr>
              <a:t>транспортных средств </a:t>
            </a:r>
            <a:r>
              <a:rPr lang="ru-RU" sz="1300" b="1" i="1" dirty="0" smtClean="0">
                <a:solidFill>
                  <a:srgbClr val="006969"/>
                </a:solidFill>
              </a:rPr>
              <a:t>независимо от </a:t>
            </a:r>
            <a:r>
              <a:rPr lang="ru-RU" sz="1300" b="1" i="1" dirty="0">
                <a:solidFill>
                  <a:srgbClr val="006969"/>
                </a:solidFill>
              </a:rPr>
              <a:t>количества отработанных смен в течение суток.</a:t>
            </a:r>
          </a:p>
          <a:p>
            <a:pPr algn="just"/>
            <a:r>
              <a:rPr lang="ru-RU" sz="1300" b="1" i="1" dirty="0" smtClean="0">
                <a:solidFill>
                  <a:srgbClr val="006969"/>
                </a:solidFill>
              </a:rPr>
              <a:t>- Если </a:t>
            </a:r>
            <a:r>
              <a:rPr lang="ru-RU" sz="1300" b="1" i="1" dirty="0">
                <a:solidFill>
                  <a:srgbClr val="006969"/>
                </a:solidFill>
              </a:rPr>
              <a:t>транспортное средство в течение суток выезжало на линию более одного раза, то при подсчете </a:t>
            </a:r>
            <a:r>
              <a:rPr lang="ru-RU" sz="1300" b="1" i="1" dirty="0" smtClean="0">
                <a:solidFill>
                  <a:srgbClr val="006969"/>
                </a:solidFill>
              </a:rPr>
              <a:t>количества</a:t>
            </a:r>
            <a:br>
              <a:rPr lang="ru-RU" sz="1300" b="1" i="1" dirty="0" smtClean="0">
                <a:solidFill>
                  <a:srgbClr val="006969"/>
                </a:solidFill>
              </a:rPr>
            </a:br>
            <a:r>
              <a:rPr lang="ru-RU" sz="1300" b="1" i="1" dirty="0" smtClean="0">
                <a:solidFill>
                  <a:srgbClr val="006969"/>
                </a:solidFill>
              </a:rPr>
              <a:t> автомобиле-дней пребывания</a:t>
            </a:r>
            <a:r>
              <a:rPr lang="ru-RU" sz="1300" b="1" i="1" dirty="0">
                <a:solidFill>
                  <a:srgbClr val="006969"/>
                </a:solidFill>
              </a:rPr>
              <a:t> </a:t>
            </a:r>
            <a:r>
              <a:rPr lang="ru-RU" sz="1300" b="1" i="1" dirty="0" smtClean="0">
                <a:solidFill>
                  <a:srgbClr val="006969"/>
                </a:solidFill>
              </a:rPr>
              <a:t>в </a:t>
            </a:r>
            <a:r>
              <a:rPr lang="ru-RU" sz="1300" b="1" i="1" dirty="0">
                <a:solidFill>
                  <a:srgbClr val="006969"/>
                </a:solidFill>
              </a:rPr>
              <a:t>работе данные о таком транспортном средстве </a:t>
            </a:r>
            <a:r>
              <a:rPr lang="ru-RU" sz="1300" b="1" i="1" dirty="0" smtClean="0">
                <a:solidFill>
                  <a:srgbClr val="CC0000"/>
                </a:solidFill>
              </a:rPr>
              <a:t>отражаются только один </a:t>
            </a:r>
            <a:r>
              <a:rPr lang="ru-RU" sz="1300" b="1" i="1" dirty="0">
                <a:solidFill>
                  <a:srgbClr val="CC0000"/>
                </a:solidFill>
              </a:rPr>
              <a:t>раз.</a:t>
            </a:r>
          </a:p>
          <a:p>
            <a:pPr algn="just"/>
            <a:r>
              <a:rPr lang="ru-RU" sz="1300" b="1" i="1" dirty="0" smtClean="0">
                <a:solidFill>
                  <a:srgbClr val="006969"/>
                </a:solidFill>
              </a:rPr>
              <a:t>- При </a:t>
            </a:r>
            <a:r>
              <a:rPr lang="ru-RU" sz="1300" b="1" i="1" dirty="0">
                <a:solidFill>
                  <a:srgbClr val="006969"/>
                </a:solidFill>
              </a:rPr>
              <a:t>двухсменной или трехсменной работе транспортного средства, даже если согласно суточному графику последняя смена заканчивается после 24-х </a:t>
            </a:r>
            <a:r>
              <a:rPr lang="ru-RU" sz="1300" b="1" i="1" dirty="0" smtClean="0">
                <a:solidFill>
                  <a:srgbClr val="006969"/>
                </a:solidFill>
              </a:rPr>
              <a:t>часов, по </a:t>
            </a:r>
            <a:r>
              <a:rPr lang="ru-RU" sz="1300" b="1" i="1" dirty="0">
                <a:solidFill>
                  <a:srgbClr val="006969"/>
                </a:solidFill>
              </a:rPr>
              <a:t>всем сменам данные о работе отражаются как данные об </a:t>
            </a:r>
            <a:r>
              <a:rPr lang="ru-RU" sz="1300" b="1" i="1" dirty="0">
                <a:solidFill>
                  <a:srgbClr val="CC0000"/>
                </a:solidFill>
              </a:rPr>
              <a:t>одном автомобиле-дне пребывания в работе</a:t>
            </a:r>
            <a:r>
              <a:rPr lang="ru-RU" sz="1300" b="1" i="1" dirty="0">
                <a:solidFill>
                  <a:srgbClr val="006969"/>
                </a:solidFill>
              </a:rPr>
              <a:t>. </a:t>
            </a:r>
          </a:p>
          <a:p>
            <a:pPr algn="just"/>
            <a:r>
              <a:rPr lang="ru-RU" sz="1300" b="1" i="1" dirty="0" smtClean="0">
                <a:solidFill>
                  <a:srgbClr val="006969"/>
                </a:solidFill>
              </a:rPr>
              <a:t>- Работа </a:t>
            </a:r>
            <a:r>
              <a:rPr lang="ru-RU" sz="1300" b="1" i="1" dirty="0">
                <a:solidFill>
                  <a:srgbClr val="006969"/>
                </a:solidFill>
              </a:rPr>
              <a:t>транспортного средства, возвратившегося ранее установленного заданием времени (окончания смены), независимо от причин возврата отражается как </a:t>
            </a:r>
            <a:r>
              <a:rPr lang="ru-RU" sz="1300" b="1" i="1" dirty="0">
                <a:solidFill>
                  <a:srgbClr val="CC0000"/>
                </a:solidFill>
              </a:rPr>
              <a:t>один автомобиле-день пребывания в работе</a:t>
            </a:r>
            <a:r>
              <a:rPr lang="ru-RU" sz="1300" b="1" i="1" dirty="0">
                <a:solidFill>
                  <a:srgbClr val="006969"/>
                </a:solidFill>
              </a:rPr>
              <a:t>.</a:t>
            </a:r>
          </a:p>
          <a:p>
            <a:pPr algn="just"/>
            <a:r>
              <a:rPr lang="ru-RU" sz="1300" b="1" i="1" dirty="0" smtClean="0">
                <a:solidFill>
                  <a:srgbClr val="006969"/>
                </a:solidFill>
              </a:rPr>
              <a:t>- Независимо </a:t>
            </a:r>
            <a:r>
              <a:rPr lang="ru-RU" sz="1300" b="1" i="1" dirty="0">
                <a:solidFill>
                  <a:srgbClr val="006969"/>
                </a:solidFill>
              </a:rPr>
              <a:t>от выполненного задания транспортным средством, выехавшим на линию, этот день засчитывается как </a:t>
            </a:r>
            <a:r>
              <a:rPr lang="ru-RU" sz="1300" b="1" i="1" dirty="0">
                <a:solidFill>
                  <a:srgbClr val="CC0000"/>
                </a:solidFill>
              </a:rPr>
              <a:t>автомобиле-день пребывания в работе</a:t>
            </a:r>
            <a:r>
              <a:rPr lang="ru-RU" sz="1300" b="1" i="1" dirty="0">
                <a:solidFill>
                  <a:srgbClr val="006969"/>
                </a:solidFill>
              </a:rPr>
              <a:t>.</a:t>
            </a:r>
          </a:p>
          <a:p>
            <a:pPr algn="just"/>
            <a:r>
              <a:rPr lang="ru-RU" sz="1300" b="1" i="1" dirty="0" smtClean="0">
                <a:solidFill>
                  <a:srgbClr val="006969"/>
                </a:solidFill>
              </a:rPr>
              <a:t>- При </a:t>
            </a:r>
            <a:r>
              <a:rPr lang="ru-RU" sz="1300" b="1" i="1" dirty="0">
                <a:solidFill>
                  <a:srgbClr val="006969"/>
                </a:solidFill>
              </a:rPr>
              <a:t>перевозках грузов и пассажиров, когда водитель выполняет задание </a:t>
            </a:r>
            <a:r>
              <a:rPr lang="ru-RU" sz="1300" b="1" i="1" u="sng" dirty="0">
                <a:solidFill>
                  <a:srgbClr val="006969"/>
                </a:solidFill>
              </a:rPr>
              <a:t>более суток</a:t>
            </a:r>
            <a:r>
              <a:rPr lang="ru-RU" sz="1300" b="1" i="1" dirty="0">
                <a:solidFill>
                  <a:srgbClr val="006969"/>
                </a:solidFill>
              </a:rPr>
              <a:t>, </a:t>
            </a:r>
            <a:r>
              <a:rPr lang="ru-RU" sz="1300" b="1" i="1" dirty="0">
                <a:solidFill>
                  <a:srgbClr val="CC0000"/>
                </a:solidFill>
              </a:rPr>
              <a:t>автомобиле-дни пребывания в работе</a:t>
            </a:r>
            <a:r>
              <a:rPr lang="ru-RU" sz="1300" b="1" i="1" dirty="0">
                <a:solidFill>
                  <a:srgbClr val="006969"/>
                </a:solidFill>
              </a:rPr>
              <a:t> определяются </a:t>
            </a:r>
            <a:r>
              <a:rPr lang="ru-RU" sz="1300" b="1" i="1" u="sng" dirty="0">
                <a:solidFill>
                  <a:srgbClr val="006969"/>
                </a:solidFill>
              </a:rPr>
              <a:t>суммированием дней нахождения в командировке, включая  день выезда на линию и день возвращения с линии</a:t>
            </a:r>
            <a:r>
              <a:rPr lang="ru-RU" sz="1300" b="1" i="1" dirty="0">
                <a:solidFill>
                  <a:srgbClr val="006969"/>
                </a:solidFill>
              </a:rPr>
              <a:t>, за исключением целодневных простоев (полные календарные сутки) из-за технических неисправностей, бездорожья.</a:t>
            </a:r>
          </a:p>
          <a:p>
            <a:pPr algn="just"/>
            <a:r>
              <a:rPr lang="ru-RU" sz="1300" b="1" i="1" dirty="0" smtClean="0">
                <a:solidFill>
                  <a:srgbClr val="006969"/>
                </a:solidFill>
              </a:rPr>
              <a:t>- Если </a:t>
            </a:r>
            <a:r>
              <a:rPr lang="ru-RU" sz="1300" b="1" i="1" dirty="0">
                <a:solidFill>
                  <a:srgbClr val="006969"/>
                </a:solidFill>
              </a:rPr>
              <a:t>транспортное средство находилось в </a:t>
            </a:r>
            <a:r>
              <a:rPr lang="ru-RU" sz="1300" b="1" i="1" u="sng" dirty="0">
                <a:solidFill>
                  <a:srgbClr val="006969"/>
                </a:solidFill>
              </a:rPr>
              <a:t>ремонте</a:t>
            </a:r>
            <a:r>
              <a:rPr lang="ru-RU" sz="1300" b="1" i="1" dirty="0">
                <a:solidFill>
                  <a:srgbClr val="006969"/>
                </a:solidFill>
              </a:rPr>
              <a:t>, то </a:t>
            </a:r>
            <a:r>
              <a:rPr lang="ru-RU" sz="1300" b="1" i="1" u="sng" dirty="0">
                <a:solidFill>
                  <a:srgbClr val="006969"/>
                </a:solidFill>
              </a:rPr>
              <a:t>день выпуска </a:t>
            </a:r>
            <a:r>
              <a:rPr lang="ru-RU" sz="1300" b="1" i="1" u="sng" dirty="0" smtClean="0">
                <a:solidFill>
                  <a:srgbClr val="006969"/>
                </a:solidFill>
              </a:rPr>
              <a:t>на линию</a:t>
            </a:r>
            <a:r>
              <a:rPr lang="ru-RU" sz="1300" b="1" i="1" dirty="0" smtClean="0">
                <a:solidFill>
                  <a:srgbClr val="006969"/>
                </a:solidFill>
              </a:rPr>
              <a:t> </a:t>
            </a:r>
            <a:r>
              <a:rPr lang="ru-RU" sz="1300" b="1" i="1" dirty="0">
                <a:solidFill>
                  <a:srgbClr val="006969"/>
                </a:solidFill>
              </a:rPr>
              <a:t>относится к </a:t>
            </a:r>
            <a:r>
              <a:rPr lang="ru-RU" sz="1300" b="1" i="1" dirty="0">
                <a:solidFill>
                  <a:srgbClr val="CC0000"/>
                </a:solidFill>
              </a:rPr>
              <a:t>автомобиле-дням пребывания в работе</a:t>
            </a:r>
            <a:r>
              <a:rPr lang="ru-RU" sz="1300" b="1" i="1" dirty="0" smtClean="0">
                <a:solidFill>
                  <a:srgbClr val="006969"/>
                </a:solidFill>
              </a:rPr>
              <a:t>.</a:t>
            </a:r>
            <a:endParaRPr lang="ru-RU" sz="1300" dirty="0"/>
          </a:p>
        </p:txBody>
      </p:sp>
      <p:sp>
        <p:nvSpPr>
          <p:cNvPr id="11" name="Овал 10"/>
          <p:cNvSpPr/>
          <p:nvPr/>
        </p:nvSpPr>
        <p:spPr>
          <a:xfrm>
            <a:off x="9340480" y="928733"/>
            <a:ext cx="981531" cy="39174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568203" y="1906275"/>
            <a:ext cx="737936" cy="2749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03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14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17" name="Овал 16"/>
          <p:cNvSpPr/>
          <p:nvPr/>
        </p:nvSpPr>
        <p:spPr>
          <a:xfrm>
            <a:off x="7759366" y="2592587"/>
            <a:ext cx="669256" cy="2749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8829674" y="2595937"/>
            <a:ext cx="655613" cy="2749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94" y="951251"/>
            <a:ext cx="9226310" cy="328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91548" y="3200401"/>
            <a:ext cx="3335450" cy="3457546"/>
          </a:xfrm>
          <a:prstGeom prst="wedgeRoundRectCallout">
            <a:avLst>
              <a:gd name="adj1" fmla="val 162811"/>
              <a:gd name="adj2" fmla="val -7350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7680" y="3324888"/>
            <a:ext cx="3063185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50" b="1" i="1" dirty="0">
                <a:solidFill>
                  <a:srgbClr val="CC0000"/>
                </a:solidFill>
              </a:rPr>
              <a:t>В графе 4 таблицы </a:t>
            </a:r>
            <a:r>
              <a:rPr lang="ru-RU" sz="1350" b="1" i="1" dirty="0" smtClean="0">
                <a:solidFill>
                  <a:srgbClr val="CC0000"/>
                </a:solidFill>
              </a:rPr>
              <a:t>1 </a:t>
            </a:r>
            <a:r>
              <a:rPr lang="ru-RU" sz="1350" b="1" i="1" dirty="0">
                <a:solidFill>
                  <a:srgbClr val="CC0000"/>
                </a:solidFill>
              </a:rPr>
              <a:t>количество автомобиле-дней </a:t>
            </a:r>
            <a:r>
              <a:rPr lang="ru-RU" sz="1350" b="1" i="1" dirty="0" smtClean="0">
                <a:solidFill>
                  <a:srgbClr val="CC0000"/>
                </a:solidFill>
              </a:rPr>
              <a:t>в </a:t>
            </a:r>
            <a:r>
              <a:rPr lang="ru-RU" sz="1350" b="1" i="1" dirty="0">
                <a:solidFill>
                  <a:srgbClr val="CC0000"/>
                </a:solidFill>
              </a:rPr>
              <a:t>ремонте, ожидании ремонта</a:t>
            </a:r>
            <a:r>
              <a:rPr lang="ru-RU" sz="1350" b="1" i="1" dirty="0">
                <a:solidFill>
                  <a:srgbClr val="006969"/>
                </a:solidFill>
              </a:rPr>
              <a:t> определяется </a:t>
            </a:r>
            <a:r>
              <a:rPr lang="ru-RU" sz="1350" b="1" i="1" u="sng" dirty="0">
                <a:solidFill>
                  <a:srgbClr val="006969"/>
                </a:solidFill>
              </a:rPr>
              <a:t>суммированием</a:t>
            </a:r>
            <a:r>
              <a:rPr lang="ru-RU" sz="1350" b="1" i="1" dirty="0">
                <a:solidFill>
                  <a:srgbClr val="006969"/>
                </a:solidFill>
              </a:rPr>
              <a:t> всех календарных дней, </a:t>
            </a:r>
            <a:r>
              <a:rPr lang="ru-RU" sz="1350" b="1" i="1" dirty="0" smtClean="0">
                <a:solidFill>
                  <a:srgbClr val="006969"/>
                </a:solidFill>
              </a:rPr>
              <a:t>в </a:t>
            </a:r>
            <a:r>
              <a:rPr lang="ru-RU" sz="1350" b="1" i="1" dirty="0">
                <a:solidFill>
                  <a:srgbClr val="006969"/>
                </a:solidFill>
              </a:rPr>
              <a:t>течение которых транспортные средства согласно данным первичного </a:t>
            </a:r>
            <a:r>
              <a:rPr lang="ru-RU" sz="1350" b="1" i="1" dirty="0" smtClean="0">
                <a:solidFill>
                  <a:srgbClr val="006969"/>
                </a:solidFill>
              </a:rPr>
              <a:t>учета находились в ремонте </a:t>
            </a:r>
            <a:r>
              <a:rPr lang="ru-RU" sz="1350" b="1" i="1" dirty="0">
                <a:solidFill>
                  <a:srgbClr val="006969"/>
                </a:solidFill>
              </a:rPr>
              <a:t>и </a:t>
            </a:r>
            <a:r>
              <a:rPr lang="ru-RU" sz="1350" b="1" i="1" dirty="0" smtClean="0">
                <a:solidFill>
                  <a:srgbClr val="006969"/>
                </a:solidFill>
              </a:rPr>
              <a:t>его ожидании</a:t>
            </a:r>
            <a:r>
              <a:rPr lang="ru-RU" sz="1350" b="1" i="1" dirty="0">
                <a:solidFill>
                  <a:srgbClr val="006969"/>
                </a:solidFill>
              </a:rPr>
              <a:t>, </a:t>
            </a:r>
            <a:r>
              <a:rPr lang="ru-RU" sz="1350" b="1" i="1" dirty="0" smtClean="0">
                <a:solidFill>
                  <a:srgbClr val="006969"/>
                </a:solidFill>
              </a:rPr>
              <a:t>включая </a:t>
            </a:r>
            <a:r>
              <a:rPr lang="ru-RU" sz="1350" b="1" i="1" dirty="0">
                <a:solidFill>
                  <a:srgbClr val="006969"/>
                </a:solidFill>
              </a:rPr>
              <a:t>данные </a:t>
            </a:r>
            <a:r>
              <a:rPr lang="ru-RU" sz="1350" b="1" i="1" dirty="0" smtClean="0">
                <a:solidFill>
                  <a:srgbClr val="006969"/>
                </a:solidFill>
              </a:rPr>
              <a:t/>
            </a:r>
            <a:br>
              <a:rPr lang="ru-RU" sz="1350" b="1" i="1" dirty="0" smtClean="0">
                <a:solidFill>
                  <a:srgbClr val="006969"/>
                </a:solidFill>
              </a:rPr>
            </a:br>
            <a:r>
              <a:rPr lang="ru-RU" sz="1350" b="1" i="1" dirty="0" smtClean="0">
                <a:solidFill>
                  <a:srgbClr val="006969"/>
                </a:solidFill>
              </a:rPr>
              <a:t>о </a:t>
            </a:r>
            <a:r>
              <a:rPr lang="ru-RU" sz="1350" b="1" i="1" dirty="0">
                <a:solidFill>
                  <a:srgbClr val="006969"/>
                </a:solidFill>
              </a:rPr>
              <a:t>транспортных средствах, простаивающих из-за отсутствия запасных частей, автомобильных шин, аккумуляторов, </a:t>
            </a:r>
            <a:r>
              <a:rPr lang="ru-RU" sz="1350" b="1" i="1" dirty="0" smtClean="0">
                <a:solidFill>
                  <a:srgbClr val="006969"/>
                </a:solidFill>
              </a:rPr>
              <a:t>а </a:t>
            </a:r>
            <a:r>
              <a:rPr lang="ru-RU" sz="1350" b="1" i="1" dirty="0">
                <a:solidFill>
                  <a:srgbClr val="006969"/>
                </a:solidFill>
              </a:rPr>
              <a:t>также подлежащих списанию с </a:t>
            </a:r>
            <a:r>
              <a:rPr lang="ru-RU" sz="1350" b="1" i="1" dirty="0" smtClean="0">
                <a:solidFill>
                  <a:srgbClr val="006969"/>
                </a:solidFill>
              </a:rPr>
              <a:t>баланса</a:t>
            </a:r>
            <a:br>
              <a:rPr lang="ru-RU" sz="1350" b="1" i="1" dirty="0" smtClean="0">
                <a:solidFill>
                  <a:srgbClr val="006969"/>
                </a:solidFill>
              </a:rPr>
            </a:br>
            <a:r>
              <a:rPr lang="ru-RU" sz="1350" b="1" i="1" dirty="0" smtClean="0">
                <a:solidFill>
                  <a:srgbClr val="006969"/>
                </a:solidFill>
              </a:rPr>
              <a:t>в </a:t>
            </a:r>
            <a:r>
              <a:rPr lang="ru-RU" sz="1350" b="1" i="1" dirty="0">
                <a:solidFill>
                  <a:srgbClr val="006969"/>
                </a:solidFill>
              </a:rPr>
              <a:t>организации, </a:t>
            </a:r>
            <a:r>
              <a:rPr lang="ru-RU" sz="1350" b="1" i="1" dirty="0" smtClean="0">
                <a:solidFill>
                  <a:srgbClr val="006969"/>
                </a:solidFill>
              </a:rPr>
              <a:t>но </a:t>
            </a:r>
            <a:r>
              <a:rPr lang="ru-RU" sz="1350" b="1" i="1" dirty="0">
                <a:solidFill>
                  <a:srgbClr val="006969"/>
                </a:solidFill>
              </a:rPr>
              <a:t>еще </a:t>
            </a:r>
            <a:r>
              <a:rPr lang="ru-RU" sz="1350" b="1" i="1" dirty="0" smtClean="0">
                <a:solidFill>
                  <a:srgbClr val="006969"/>
                </a:solidFill>
              </a:rPr>
              <a:t>не списанных</a:t>
            </a:r>
            <a:r>
              <a:rPr lang="ru-RU" sz="1350" b="1" i="1" dirty="0">
                <a:solidFill>
                  <a:srgbClr val="006969"/>
                </a:solidFill>
              </a:rPr>
              <a:t>.</a:t>
            </a:r>
          </a:p>
        </p:txBody>
      </p:sp>
      <p:sp>
        <p:nvSpPr>
          <p:cNvPr id="9" name="Овал 8"/>
          <p:cNvSpPr/>
          <p:nvPr/>
        </p:nvSpPr>
        <p:spPr>
          <a:xfrm>
            <a:off x="8829674" y="1071853"/>
            <a:ext cx="981531" cy="39174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7867135" y="2092411"/>
            <a:ext cx="914277" cy="31763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6845089" y="2096530"/>
            <a:ext cx="1022046" cy="31763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705225" y="3716115"/>
            <a:ext cx="7562849" cy="2964772"/>
          </a:xfrm>
          <a:prstGeom prst="wedgeRoundRectCallout">
            <a:avLst>
              <a:gd name="adj1" fmla="val 11170"/>
              <a:gd name="adj2" fmla="val -9484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900487" y="3712766"/>
            <a:ext cx="717232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b="1" i="1" dirty="0">
                <a:solidFill>
                  <a:srgbClr val="CC0000"/>
                </a:solidFill>
              </a:rPr>
              <a:t>В графе 5 таблицы 1 </a:t>
            </a:r>
            <a:r>
              <a:rPr lang="ru-RU" sz="1300" b="1" i="1" dirty="0">
                <a:solidFill>
                  <a:srgbClr val="006969"/>
                </a:solidFill>
              </a:rPr>
              <a:t>данные об </a:t>
            </a:r>
            <a:r>
              <a:rPr lang="ru-RU" sz="1300" b="1" i="1" u="sng" dirty="0">
                <a:solidFill>
                  <a:srgbClr val="006969"/>
                </a:solidFill>
              </a:rPr>
              <a:t>общем пробеге </a:t>
            </a:r>
            <a:r>
              <a:rPr lang="ru-RU" sz="1300" b="1" i="1" dirty="0">
                <a:solidFill>
                  <a:srgbClr val="006969"/>
                </a:solidFill>
              </a:rPr>
              <a:t>определяются как </a:t>
            </a:r>
            <a:r>
              <a:rPr lang="ru-RU" sz="1300" b="1" i="1" u="sng" dirty="0">
                <a:solidFill>
                  <a:srgbClr val="006969"/>
                </a:solidFill>
              </a:rPr>
              <a:t>разность</a:t>
            </a:r>
            <a:r>
              <a:rPr lang="ru-RU" sz="1300" b="1" i="1" dirty="0">
                <a:solidFill>
                  <a:srgbClr val="006969"/>
                </a:solidFill>
              </a:rPr>
              <a:t> показаний одометра при возвращении с линии и выезде на нее, указанных в первичных учетных и иных документах, содержащих информацию о работе автомобильного транспорта</a:t>
            </a:r>
            <a:r>
              <a:rPr lang="ru-RU" sz="1300" b="1" i="1" dirty="0" smtClean="0">
                <a:solidFill>
                  <a:srgbClr val="006969"/>
                </a:solidFill>
              </a:rPr>
              <a:t>,</a:t>
            </a:r>
            <a:br>
              <a:rPr lang="ru-RU" sz="1300" b="1" i="1" dirty="0" smtClean="0">
                <a:solidFill>
                  <a:srgbClr val="006969"/>
                </a:solidFill>
              </a:rPr>
            </a:br>
            <a:r>
              <a:rPr lang="ru-RU" sz="1300" b="1" i="1" dirty="0" smtClean="0">
                <a:solidFill>
                  <a:srgbClr val="006969"/>
                </a:solidFill>
              </a:rPr>
              <a:t>и </a:t>
            </a:r>
            <a:r>
              <a:rPr lang="ru-RU" sz="1300" b="1" i="1" dirty="0">
                <a:solidFill>
                  <a:srgbClr val="006969"/>
                </a:solidFill>
              </a:rPr>
              <a:t>суммированием полученных результатов по транспортным средствам</a:t>
            </a:r>
            <a:r>
              <a:rPr lang="ru-RU" sz="1300" b="1" i="1" dirty="0" smtClean="0">
                <a:solidFill>
                  <a:srgbClr val="006969"/>
                </a:solidFill>
              </a:rPr>
              <a:t>.</a:t>
            </a:r>
          </a:p>
          <a:p>
            <a:pPr indent="457200" algn="just"/>
            <a:r>
              <a:rPr lang="ru-RU" sz="1300" b="1" i="1" dirty="0" smtClean="0">
                <a:solidFill>
                  <a:srgbClr val="006969"/>
                </a:solidFill>
              </a:rPr>
              <a:t>Общий пробег </a:t>
            </a:r>
            <a:r>
              <a:rPr lang="ru-RU" sz="1300" b="1" i="1" dirty="0" smtClean="0">
                <a:solidFill>
                  <a:srgbClr val="CC0000"/>
                </a:solidFill>
              </a:rPr>
              <a:t>грузовых транспортных средств </a:t>
            </a:r>
            <a:r>
              <a:rPr lang="ru-RU" sz="1300" b="1" i="1" dirty="0" smtClean="0">
                <a:solidFill>
                  <a:srgbClr val="006969"/>
                </a:solidFill>
              </a:rPr>
              <a:t>складывается</a:t>
            </a:r>
            <a:br>
              <a:rPr lang="ru-RU" sz="1300" b="1" i="1" dirty="0" smtClean="0">
                <a:solidFill>
                  <a:srgbClr val="006969"/>
                </a:solidFill>
              </a:rPr>
            </a:br>
            <a:r>
              <a:rPr lang="ru-RU" sz="1300" b="1" i="1" dirty="0" smtClean="0">
                <a:solidFill>
                  <a:srgbClr val="006969"/>
                </a:solidFill>
              </a:rPr>
              <a:t>из пробега с грузом, порожних и нулевых пробегов.</a:t>
            </a:r>
          </a:p>
          <a:p>
            <a:pPr indent="457200" algn="just"/>
            <a:r>
              <a:rPr lang="ru-RU" sz="1300" b="1" i="1" dirty="0" smtClean="0">
                <a:solidFill>
                  <a:srgbClr val="006969"/>
                </a:solidFill>
              </a:rPr>
              <a:t>Пробегом </a:t>
            </a:r>
            <a:r>
              <a:rPr lang="ru-RU" sz="1300" b="1" i="1" dirty="0">
                <a:solidFill>
                  <a:srgbClr val="006969"/>
                </a:solidFill>
              </a:rPr>
              <a:t>с грузом является всякий пробег грузового транспортного средства между пунктами, на которых была произведена </a:t>
            </a:r>
            <a:r>
              <a:rPr lang="ru-RU" sz="1300" b="1" i="1" dirty="0" smtClean="0">
                <a:solidFill>
                  <a:srgbClr val="006969"/>
                </a:solidFill>
              </a:rPr>
              <a:t>погрузка и </a:t>
            </a:r>
            <a:r>
              <a:rPr lang="ru-RU" sz="1300" b="1" i="1" dirty="0">
                <a:solidFill>
                  <a:srgbClr val="006969"/>
                </a:solidFill>
              </a:rPr>
              <a:t>разгрузка грузового транспортного средства, </a:t>
            </a:r>
            <a:r>
              <a:rPr lang="ru-RU" sz="1300" b="1" i="1" dirty="0" smtClean="0">
                <a:solidFill>
                  <a:srgbClr val="006969"/>
                </a:solidFill>
              </a:rPr>
              <a:t>независимо от </a:t>
            </a:r>
            <a:r>
              <a:rPr lang="ru-RU" sz="1300" b="1" i="1" dirty="0">
                <a:solidFill>
                  <a:srgbClr val="006969"/>
                </a:solidFill>
              </a:rPr>
              <a:t>количества перевезенных грузов.</a:t>
            </a:r>
          </a:p>
          <a:p>
            <a:pPr indent="457200" algn="just"/>
            <a:r>
              <a:rPr lang="ru-RU" sz="1300" b="1" i="1" dirty="0" smtClean="0">
                <a:solidFill>
                  <a:srgbClr val="006969"/>
                </a:solidFill>
              </a:rPr>
              <a:t>Порожним </a:t>
            </a:r>
            <a:r>
              <a:rPr lang="ru-RU" sz="1300" b="1" i="1" dirty="0">
                <a:solidFill>
                  <a:srgbClr val="006969"/>
                </a:solidFill>
              </a:rPr>
              <a:t>пробегом является пробег грузового транспортного средства без груза между пунктами погрузки и разгрузки.</a:t>
            </a:r>
          </a:p>
          <a:p>
            <a:pPr indent="457200" algn="just"/>
            <a:r>
              <a:rPr lang="ru-RU" sz="1300" b="1" i="1" dirty="0" smtClean="0">
                <a:solidFill>
                  <a:srgbClr val="006969"/>
                </a:solidFill>
              </a:rPr>
              <a:t>Нулевым </a:t>
            </a:r>
            <a:r>
              <a:rPr lang="ru-RU" sz="1300" b="1" i="1" dirty="0">
                <a:solidFill>
                  <a:srgbClr val="006969"/>
                </a:solidFill>
              </a:rPr>
              <a:t>пробегом является порожний пробег грузового транспортного средства </a:t>
            </a:r>
            <a:r>
              <a:rPr lang="ru-RU" sz="1300" b="1" i="1" dirty="0" smtClean="0">
                <a:solidFill>
                  <a:srgbClr val="006969"/>
                </a:solidFill>
              </a:rPr>
              <a:t/>
            </a:r>
            <a:br>
              <a:rPr lang="ru-RU" sz="1300" b="1" i="1" dirty="0" smtClean="0">
                <a:solidFill>
                  <a:srgbClr val="006969"/>
                </a:solidFill>
              </a:rPr>
            </a:br>
            <a:r>
              <a:rPr lang="ru-RU" sz="1300" b="1" i="1" dirty="0" smtClean="0">
                <a:solidFill>
                  <a:srgbClr val="006969"/>
                </a:solidFill>
              </a:rPr>
              <a:t>от </a:t>
            </a:r>
            <a:r>
              <a:rPr lang="ru-RU" sz="1300" b="1" i="1" dirty="0">
                <a:solidFill>
                  <a:srgbClr val="006969"/>
                </a:solidFill>
              </a:rPr>
              <a:t>гаража (респондента) </a:t>
            </a:r>
            <a:r>
              <a:rPr lang="ru-RU" sz="1300" b="1" i="1" dirty="0" smtClean="0">
                <a:solidFill>
                  <a:srgbClr val="006969"/>
                </a:solidFill>
              </a:rPr>
              <a:t>к </a:t>
            </a:r>
            <a:r>
              <a:rPr lang="ru-RU" sz="1300" b="1" i="1" dirty="0">
                <a:solidFill>
                  <a:srgbClr val="006969"/>
                </a:solidFill>
              </a:rPr>
              <a:t>первому пункту погрузки и от последнего пункта </a:t>
            </a:r>
            <a:r>
              <a:rPr lang="ru-RU" sz="1300" b="1" i="1" dirty="0" smtClean="0">
                <a:solidFill>
                  <a:srgbClr val="006969"/>
                </a:solidFill>
              </a:rPr>
              <a:t>разгрузки </a:t>
            </a:r>
            <a:br>
              <a:rPr lang="ru-RU" sz="1300" b="1" i="1" dirty="0" smtClean="0">
                <a:solidFill>
                  <a:srgbClr val="006969"/>
                </a:solidFill>
              </a:rPr>
            </a:br>
            <a:r>
              <a:rPr lang="ru-RU" sz="1300" b="1" i="1" dirty="0" smtClean="0">
                <a:solidFill>
                  <a:srgbClr val="006969"/>
                </a:solidFill>
              </a:rPr>
              <a:t>к </a:t>
            </a:r>
            <a:r>
              <a:rPr lang="ru-RU" sz="1300" b="1" i="1" dirty="0">
                <a:solidFill>
                  <a:srgbClr val="006969"/>
                </a:solidFill>
              </a:rPr>
              <a:t>гаражу (респондента).</a:t>
            </a:r>
          </a:p>
        </p:txBody>
      </p:sp>
    </p:spTree>
    <p:extLst>
      <p:ext uri="{BB962C8B-B14F-4D97-AF65-F5344CB8AC3E}">
        <p14:creationId xmlns:p14="http://schemas.microsoft.com/office/powerpoint/2010/main" val="358070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9" grpId="0" animBg="1"/>
      <p:bldP spid="21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94" y="1221556"/>
            <a:ext cx="9226310" cy="328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8"/>
          <p:cNvSpPr/>
          <p:nvPr/>
        </p:nvSpPr>
        <p:spPr>
          <a:xfrm>
            <a:off x="8854218" y="1406181"/>
            <a:ext cx="981531" cy="39174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8854218" y="2463114"/>
            <a:ext cx="737936" cy="19761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351004" y="4656314"/>
            <a:ext cx="9176953" cy="1935893"/>
          </a:xfrm>
          <a:prstGeom prst="wedgeRoundRectCallout">
            <a:avLst>
              <a:gd name="adj1" fmla="val 35173"/>
              <a:gd name="adj2" fmla="val -151119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 b="1" i="1" dirty="0" smtClean="0">
              <a:solidFill>
                <a:srgbClr val="00696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52831" y="4807103"/>
            <a:ext cx="87732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400" b="1" i="1" dirty="0">
                <a:solidFill>
                  <a:srgbClr val="CC0000"/>
                </a:solidFill>
              </a:rPr>
              <a:t>В графе 6 таблицы 1 </a:t>
            </a:r>
            <a:r>
              <a:rPr lang="ru-RU" sz="1400" b="1" i="1" dirty="0" smtClean="0">
                <a:solidFill>
                  <a:srgbClr val="006969"/>
                </a:solidFill>
              </a:rPr>
              <a:t>данные о пробеге </a:t>
            </a:r>
            <a:r>
              <a:rPr lang="ru-RU" sz="1400" b="1" i="1" dirty="0">
                <a:solidFill>
                  <a:srgbClr val="006969"/>
                </a:solidFill>
              </a:rPr>
              <a:t>автобусов с пассажирами, выполняющих автомобильные перевозки </a:t>
            </a:r>
            <a:r>
              <a:rPr lang="ru-RU" sz="1400" b="1" i="1" dirty="0" smtClean="0">
                <a:solidFill>
                  <a:srgbClr val="006969"/>
                </a:solidFill>
              </a:rPr>
              <a:t>в </a:t>
            </a:r>
            <a:r>
              <a:rPr lang="ru-RU" sz="1400" b="1" i="1" dirty="0">
                <a:solidFill>
                  <a:srgbClr val="CC0000"/>
                </a:solidFill>
              </a:rPr>
              <a:t>регулярном</a:t>
            </a:r>
            <a:r>
              <a:rPr lang="ru-RU" sz="1400" b="1" i="1" dirty="0">
                <a:solidFill>
                  <a:srgbClr val="006969"/>
                </a:solidFill>
              </a:rPr>
              <a:t> сообщении, определяются </a:t>
            </a:r>
            <a:r>
              <a:rPr lang="ru-RU" sz="1400" b="1" i="1" u="sng" dirty="0">
                <a:solidFill>
                  <a:srgbClr val="006969"/>
                </a:solidFill>
              </a:rPr>
              <a:t>умножением </a:t>
            </a:r>
            <a:r>
              <a:rPr lang="ru-RU" sz="1400" b="1" i="1" dirty="0">
                <a:solidFill>
                  <a:srgbClr val="006969"/>
                </a:solidFill>
              </a:rPr>
              <a:t>количества фактически выполненных рейсов по каждому маршруту на его протяженность и суммированием полученных результатов. </a:t>
            </a:r>
            <a:endParaRPr lang="ru-RU" sz="1400" b="1" i="1" dirty="0" smtClean="0">
              <a:solidFill>
                <a:srgbClr val="006969"/>
              </a:solidFill>
            </a:endParaRPr>
          </a:p>
          <a:p>
            <a:pPr indent="457200" algn="just"/>
            <a:r>
              <a:rPr lang="ru-RU" sz="1400" b="1" i="1" dirty="0" smtClean="0">
                <a:solidFill>
                  <a:srgbClr val="006969"/>
                </a:solidFill>
              </a:rPr>
              <a:t>Данные </a:t>
            </a:r>
            <a:r>
              <a:rPr lang="ru-RU" sz="1400" b="1" i="1" dirty="0">
                <a:solidFill>
                  <a:srgbClr val="006969"/>
                </a:solidFill>
              </a:rPr>
              <a:t>об оплачиваемом пробеге легковых автомобилей-такси определяются как разность показаний таксометра при возвращении и выезде автомобилей  согласно первичным учетным и иным документам, содержащим информацию о работе автомобилей-такси, и суммированием полученных результатов по всем автомобилям-такси.</a:t>
            </a:r>
          </a:p>
          <a:p>
            <a:pPr algn="just"/>
            <a:endParaRPr lang="ru-RU" sz="1200" b="1" i="1" dirty="0">
              <a:solidFill>
                <a:srgbClr val="0069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87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6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" y="1028699"/>
            <a:ext cx="112125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8"/>
          <p:cNvSpPr/>
          <p:nvPr/>
        </p:nvSpPr>
        <p:spPr>
          <a:xfrm>
            <a:off x="10462054" y="928731"/>
            <a:ext cx="905847" cy="39174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5274" y="2964586"/>
            <a:ext cx="108203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DEA900"/>
                </a:solidFill>
              </a:rPr>
              <a:t>Таблицу 2</a:t>
            </a:r>
            <a:r>
              <a:rPr lang="ru-RU" b="1" dirty="0">
                <a:solidFill>
                  <a:srgbClr val="006969"/>
                </a:solidFill>
              </a:rPr>
              <a:t> заполняют организации, выполняющие автомобильные перевозки транспортом </a:t>
            </a:r>
            <a:r>
              <a:rPr lang="ru-RU" b="1" dirty="0">
                <a:solidFill>
                  <a:srgbClr val="DEA900"/>
                </a:solidFill>
              </a:rPr>
              <a:t>общего</a:t>
            </a:r>
            <a:r>
              <a:rPr lang="ru-RU" b="1" dirty="0">
                <a:solidFill>
                  <a:srgbClr val="006969"/>
                </a:solidFill>
              </a:rPr>
              <a:t> пользования.</a:t>
            </a:r>
          </a:p>
          <a:p>
            <a:pPr algn="just"/>
            <a:r>
              <a:rPr lang="ru-RU" b="1" dirty="0">
                <a:solidFill>
                  <a:srgbClr val="006969"/>
                </a:solidFill>
              </a:rPr>
              <a:t>Данные о транспортной работе автобусов, выполняющих </a:t>
            </a:r>
            <a:r>
              <a:rPr lang="ru-RU" b="1" dirty="0">
                <a:solidFill>
                  <a:srgbClr val="DEA900"/>
                </a:solidFill>
              </a:rPr>
              <a:t>городские</a:t>
            </a:r>
            <a:r>
              <a:rPr lang="ru-RU" b="1" dirty="0">
                <a:solidFill>
                  <a:srgbClr val="006969"/>
                </a:solidFill>
              </a:rPr>
              <a:t> автомобильные перевозки </a:t>
            </a:r>
            <a:r>
              <a:rPr lang="en-US" b="1" dirty="0" smtClean="0">
                <a:solidFill>
                  <a:srgbClr val="006969"/>
                </a:solidFill>
              </a:rPr>
              <a:t/>
            </a:r>
            <a:br>
              <a:rPr lang="en-US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в </a:t>
            </a:r>
            <a:r>
              <a:rPr lang="ru-RU" b="1" dirty="0">
                <a:solidFill>
                  <a:srgbClr val="DEA900"/>
                </a:solidFill>
              </a:rPr>
              <a:t>регулярном </a:t>
            </a:r>
            <a:r>
              <a:rPr lang="ru-RU" b="1" dirty="0" smtClean="0">
                <a:solidFill>
                  <a:srgbClr val="006969"/>
                </a:solidFill>
              </a:rPr>
              <a:t>сообщении, определяется по каждому автобусу </a:t>
            </a:r>
            <a:r>
              <a:rPr lang="ru-RU" b="1" dirty="0">
                <a:solidFill>
                  <a:srgbClr val="006969"/>
                </a:solidFill>
              </a:rPr>
              <a:t>умножением общего пробега по каждому маршруту движения автобусов на их полную вместимость и суммированием полученных </a:t>
            </a:r>
            <a:r>
              <a:rPr lang="ru-RU" b="1" dirty="0" smtClean="0">
                <a:solidFill>
                  <a:srgbClr val="006969"/>
                </a:solidFill>
              </a:rPr>
              <a:t>произведений.</a:t>
            </a:r>
            <a:br>
              <a:rPr lang="ru-RU" b="1" dirty="0" smtClean="0">
                <a:solidFill>
                  <a:srgbClr val="006969"/>
                </a:solidFill>
              </a:rPr>
            </a:br>
            <a:endParaRPr lang="ru-RU" b="1" dirty="0">
              <a:solidFill>
                <a:srgbClr val="006969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1330378" y="4796370"/>
            <a:ext cx="2268000" cy="900000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35093" y="4784705"/>
            <a:ext cx="15428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Полная вместимость автобуса</a:t>
            </a:r>
          </a:p>
        </p:txBody>
      </p:sp>
      <p:sp>
        <p:nvSpPr>
          <p:cNvPr id="13" name="Равно 12"/>
          <p:cNvSpPr/>
          <p:nvPr/>
        </p:nvSpPr>
        <p:spPr>
          <a:xfrm>
            <a:off x="3991273" y="5009435"/>
            <a:ext cx="523875" cy="47387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4817172" y="4784705"/>
            <a:ext cx="2268000" cy="900000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К</a:t>
            </a:r>
            <a:r>
              <a:rPr lang="ru-RU" b="1" dirty="0" smtClean="0">
                <a:solidFill>
                  <a:srgbClr val="006969"/>
                </a:solidFill>
              </a:rPr>
              <a:t>оличество </a:t>
            </a:r>
            <a:r>
              <a:rPr lang="ru-RU" b="1" dirty="0">
                <a:solidFill>
                  <a:srgbClr val="006969"/>
                </a:solidFill>
              </a:rPr>
              <a:t>мест для сидения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6969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Плюс 14"/>
          <p:cNvSpPr/>
          <p:nvPr/>
        </p:nvSpPr>
        <p:spPr>
          <a:xfrm>
            <a:off x="7433552" y="4991016"/>
            <a:ext cx="473870" cy="473870"/>
          </a:xfrm>
          <a:prstGeom prst="mathPlus">
            <a:avLst/>
          </a:prstGeom>
          <a:solidFill>
            <a:srgbClr val="006969"/>
          </a:solidFill>
          <a:ln>
            <a:solidFill>
              <a:srgbClr val="0069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6969"/>
              </a:solidFill>
            </a:endParaRPr>
          </a:p>
        </p:txBody>
      </p:sp>
      <p:sp>
        <p:nvSpPr>
          <p:cNvPr id="16" name="Пятиугольник 15"/>
          <p:cNvSpPr/>
          <p:nvPr/>
        </p:nvSpPr>
        <p:spPr>
          <a:xfrm flipH="1">
            <a:off x="8194054" y="4775390"/>
            <a:ext cx="2268000" cy="905121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Количество мест для </a:t>
            </a:r>
            <a:r>
              <a:rPr lang="ru-RU" b="1" dirty="0">
                <a:solidFill>
                  <a:srgbClr val="006969"/>
                </a:solidFill>
              </a:rPr>
              <a:t>стоящих </a:t>
            </a:r>
            <a:r>
              <a:rPr lang="ru-RU" b="1" dirty="0" smtClean="0">
                <a:solidFill>
                  <a:srgbClr val="006969"/>
                </a:solidFill>
              </a:rPr>
              <a:t>пассажиров*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6969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03702" y="5965364"/>
            <a:ext cx="83839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*</a:t>
            </a:r>
            <a:r>
              <a:rPr lang="ru-RU" sz="1400" b="1" dirty="0" smtClean="0">
                <a:solidFill>
                  <a:srgbClr val="006969"/>
                </a:solidFill>
              </a:rPr>
              <a:t>из </a:t>
            </a:r>
            <a:r>
              <a:rPr lang="ru-RU" sz="1400" b="1" dirty="0">
                <a:solidFill>
                  <a:srgbClr val="006969"/>
                </a:solidFill>
              </a:rPr>
              <a:t>расчета 5 человек на один квадратный метр свободной площади пола салона </a:t>
            </a:r>
            <a:r>
              <a:rPr lang="ru-RU" sz="1400" b="1" dirty="0" smtClean="0">
                <a:solidFill>
                  <a:srgbClr val="006969"/>
                </a:solidFill>
              </a:rPr>
              <a:t/>
            </a:r>
            <a:br>
              <a:rPr lang="ru-RU" sz="1400" b="1" dirty="0" smtClean="0">
                <a:solidFill>
                  <a:srgbClr val="006969"/>
                </a:solidFill>
              </a:rPr>
            </a:br>
            <a:r>
              <a:rPr lang="ru-RU" sz="1400" b="1" dirty="0" smtClean="0">
                <a:solidFill>
                  <a:srgbClr val="006969"/>
                </a:solidFill>
              </a:rPr>
              <a:t>или </a:t>
            </a:r>
            <a:r>
              <a:rPr lang="ru-RU" sz="1400" b="1" dirty="0">
                <a:solidFill>
                  <a:srgbClr val="006969"/>
                </a:solidFill>
              </a:rPr>
              <a:t>по паспорту </a:t>
            </a:r>
            <a:r>
              <a:rPr lang="ru-RU" sz="1400" b="1" dirty="0" smtClean="0">
                <a:solidFill>
                  <a:srgbClr val="006969"/>
                </a:solidFill>
              </a:rPr>
              <a:t>организации-изготовителя</a:t>
            </a:r>
            <a:endParaRPr lang="ru-RU" sz="1400" b="1" dirty="0">
              <a:solidFill>
                <a:srgbClr val="0069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2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7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11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51" y="880178"/>
            <a:ext cx="9376224" cy="475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7010400" y="1885950"/>
            <a:ext cx="714375" cy="3438525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C0000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2973919" y="3257452"/>
            <a:ext cx="3614093" cy="1199220"/>
          </a:xfrm>
          <a:prstGeom prst="wedgeRoundRectCallout">
            <a:avLst>
              <a:gd name="adj1" fmla="val 61279"/>
              <a:gd name="adj2" fmla="val -138437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105504" y="3407793"/>
            <a:ext cx="3350922" cy="10488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200"/>
              </a:lnSpc>
            </a:pPr>
            <a:r>
              <a:rPr lang="ru-RU" sz="1600" b="1" dirty="0" smtClean="0">
                <a:solidFill>
                  <a:srgbClr val="CC0000"/>
                </a:solidFill>
                <a:latin typeface="+mn-lt"/>
                <a:ea typeface="Roboto Condensed" panose="02000000000000000000" pitchFamily="2" charset="0"/>
              </a:rPr>
              <a:t>Обратить внимание</a:t>
            </a:r>
            <a:br>
              <a:rPr lang="ru-RU" sz="1600" b="1" dirty="0" smtClean="0">
                <a:solidFill>
                  <a:srgbClr val="CC0000"/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600" b="1" dirty="0" smtClean="0">
                <a:solidFill>
                  <a:srgbClr val="CC0000"/>
                </a:solidFill>
                <a:latin typeface="+mn-lt"/>
                <a:ea typeface="Roboto Condensed" panose="02000000000000000000" pitchFamily="2" charset="0"/>
              </a:rPr>
              <a:t> на единицы измерения!</a:t>
            </a:r>
          </a:p>
          <a:p>
            <a:pPr algn="ctr">
              <a:lnSpc>
                <a:spcPts val="2200"/>
              </a:lnSpc>
            </a:pPr>
            <a:r>
              <a:rPr lang="ru-RU" sz="1600" b="1" dirty="0" smtClean="0">
                <a:solidFill>
                  <a:srgbClr val="CC0000"/>
                </a:solidFill>
                <a:latin typeface="+mn-lt"/>
                <a:ea typeface="Roboto Condensed" panose="02000000000000000000" pitchFamily="2" charset="0"/>
              </a:rPr>
              <a:t>Данные таблицы 3 заполняются с одним знаком после запятой.</a:t>
            </a:r>
          </a:p>
          <a:p>
            <a:pPr algn="ctr">
              <a:lnSpc>
                <a:spcPts val="2200"/>
              </a:lnSpc>
            </a:pPr>
            <a:endParaRPr lang="ru-RU" sz="1600" b="1" dirty="0">
              <a:solidFill>
                <a:srgbClr val="CC0000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7825946" y="2419865"/>
            <a:ext cx="3590925" cy="1764957"/>
          </a:xfrm>
          <a:prstGeom prst="wedgeRoundRectCallout">
            <a:avLst>
              <a:gd name="adj1" fmla="val 581"/>
              <a:gd name="adj2" fmla="val -8410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7825946" y="2456051"/>
            <a:ext cx="3756454" cy="1692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200"/>
              </a:lnSpc>
            </a:pPr>
            <a:r>
              <a:rPr lang="ru-RU" sz="1500" b="1" u="sng" dirty="0" smtClean="0">
                <a:solidFill>
                  <a:srgbClr val="CC0000"/>
                </a:solidFill>
                <a:latin typeface="+mn-lt"/>
              </a:rPr>
              <a:t>Не </a:t>
            </a:r>
            <a:r>
              <a:rPr lang="ru-RU" sz="1500" b="1" u="sng" dirty="0">
                <a:solidFill>
                  <a:srgbClr val="CC0000"/>
                </a:solidFill>
                <a:latin typeface="+mn-lt"/>
              </a:rPr>
              <a:t>заполняется </a:t>
            </a:r>
            <a:r>
              <a:rPr lang="ru-RU" sz="1500" b="1" dirty="0">
                <a:solidFill>
                  <a:srgbClr val="CC0000"/>
                </a:solidFill>
                <a:latin typeface="+mn-lt"/>
              </a:rPr>
              <a:t>юридическими лицами, обособленными подразделениями юридических лиц, представившими первичные статистические данные </a:t>
            </a:r>
            <a:r>
              <a:rPr lang="ru-RU" sz="1500" b="1" dirty="0" smtClean="0">
                <a:solidFill>
                  <a:srgbClr val="CC0000"/>
                </a:solidFill>
                <a:latin typeface="+mn-lt"/>
              </a:rPr>
              <a:t>по форме 12-тр (авто) </a:t>
            </a:r>
            <a:r>
              <a:rPr lang="ru-RU" sz="1500" b="1" dirty="0">
                <a:solidFill>
                  <a:srgbClr val="CC0000"/>
                </a:solidFill>
                <a:latin typeface="+mn-lt"/>
              </a:rPr>
              <a:t>за </a:t>
            </a:r>
            <a:r>
              <a:rPr lang="ru-RU" sz="1500" b="1" u="sng" dirty="0">
                <a:solidFill>
                  <a:srgbClr val="CC0000"/>
                </a:solidFill>
                <a:latin typeface="+mn-lt"/>
              </a:rPr>
              <a:t>соответствующий отчетный период предыдущего </a:t>
            </a:r>
            <a:r>
              <a:rPr lang="ru-RU" sz="1500" b="1" u="sng" dirty="0" smtClean="0">
                <a:solidFill>
                  <a:srgbClr val="CC0000"/>
                </a:solidFill>
                <a:latin typeface="+mn-lt"/>
              </a:rPr>
              <a:t>года</a:t>
            </a:r>
            <a:endParaRPr lang="ru-RU" sz="1500" b="1" dirty="0">
              <a:solidFill>
                <a:srgbClr val="CC0000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20" name="Двойные круглые скобки 19"/>
          <p:cNvSpPr/>
          <p:nvPr/>
        </p:nvSpPr>
        <p:spPr>
          <a:xfrm>
            <a:off x="8848188" y="1387148"/>
            <a:ext cx="1248312" cy="395415"/>
          </a:xfrm>
          <a:prstGeom prst="bracketPair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67587" y="192936"/>
            <a:ext cx="40492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C0000"/>
                </a:solidFill>
                <a:ea typeface="Roboto Condensed" panose="02000000000000000000" pitchFamily="2" charset="0"/>
              </a:rPr>
              <a:t>Обратить внимание на появление графы </a:t>
            </a:r>
            <a:r>
              <a:rPr lang="ru-RU" b="1" dirty="0" smtClean="0">
                <a:solidFill>
                  <a:srgbClr val="CC0000"/>
                </a:solidFill>
                <a:ea typeface="Roboto Condensed" panose="02000000000000000000" pitchFamily="2" charset="0"/>
              </a:rPr>
              <a:t>2 «За соответствующий месяц предыдущего года»</a:t>
            </a:r>
            <a:r>
              <a:rPr lang="ru-RU" b="1" dirty="0">
                <a:solidFill>
                  <a:srgbClr val="CC0000"/>
                </a:solidFill>
                <a:ea typeface="Roboto Condensed" panose="02000000000000000000" pitchFamily="2" charset="0"/>
              </a:rPr>
              <a:t/>
            </a:r>
            <a:br>
              <a:rPr lang="ru-RU" b="1" dirty="0">
                <a:solidFill>
                  <a:srgbClr val="CC0000"/>
                </a:solidFill>
                <a:ea typeface="Roboto Condensed" panose="02000000000000000000" pitchFamily="2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719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" y="0"/>
            <a:ext cx="12192000" cy="6858000"/>
          </a:xfrm>
          <a:prstGeom prst="rect">
            <a:avLst/>
          </a:prstGeom>
        </p:spPr>
      </p:pic>
      <p:sp>
        <p:nvSpPr>
          <p:cNvPr id="3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42900" y="939788"/>
            <a:ext cx="6108700" cy="93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200"/>
              </a:lnSpc>
            </a:pPr>
            <a:endParaRPr lang="ru-RU" sz="2400" b="1" dirty="0">
              <a:solidFill>
                <a:srgbClr val="006969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9237" y="1165429"/>
            <a:ext cx="629602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>
                <a:solidFill>
                  <a:srgbClr val="DEA900"/>
                </a:solidFill>
                <a:ea typeface="Roboto Condensed" panose="020B0604020202020204" charset="0"/>
              </a:rPr>
              <a:t>В таблице 3</a:t>
            </a: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 по </a:t>
            </a:r>
            <a:r>
              <a:rPr lang="ru-RU" sz="1900" b="1" dirty="0">
                <a:solidFill>
                  <a:srgbClr val="DEA900"/>
                </a:solidFill>
                <a:ea typeface="Roboto Condensed" panose="020B0604020202020204" charset="0"/>
              </a:rPr>
              <a:t>строкам 20 и 22 </a:t>
            </a:r>
            <a:r>
              <a:rPr lang="ru-RU" sz="1900" b="1" dirty="0">
                <a:solidFill>
                  <a:srgbClr val="006969"/>
                </a:solidFill>
                <a:ea typeface="Roboto Condensed" panose="020B0604020202020204" charset="0"/>
              </a:rPr>
              <a:t>отражаются объем перевезенного (доставленного) груза, грузооборот грузовых транспортных средств, работа которых учтена в натуральном выражении (в тоннах и тонно-километрах) и расчетные данные о работе грузовых транспортных средств, по которым невозможен учет объемов перевозок грузов в натуральном выражении путем замера, </a:t>
            </a:r>
            <a:r>
              <a:rPr lang="ru-RU" sz="1900" b="1" dirty="0" smtClean="0">
                <a:solidFill>
                  <a:srgbClr val="006969"/>
                </a:solidFill>
                <a:ea typeface="Roboto Condensed" panose="020B0604020202020204" charset="0"/>
              </a:rPr>
              <a:t>взвешивания.</a:t>
            </a:r>
            <a:endParaRPr lang="ru-RU" sz="19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6856895" y="1959945"/>
            <a:ext cx="2088000" cy="720000"/>
          </a:xfrm>
          <a:prstGeom prst="homePlate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ятиугольник 8"/>
          <p:cNvSpPr/>
          <p:nvPr/>
        </p:nvSpPr>
        <p:spPr>
          <a:xfrm flipH="1">
            <a:off x="9837126" y="1934061"/>
            <a:ext cx="2088000" cy="720000"/>
          </a:xfrm>
          <a:prstGeom prst="homePlate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7065" y="2042946"/>
            <a:ext cx="18437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>Объем перевозок грузов</a:t>
            </a:r>
            <a:endParaRPr lang="ru-RU" sz="15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01313" y="1893820"/>
            <a:ext cx="208482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>Фактический вес</a:t>
            </a:r>
            <a:b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>перевезенных грузов (согласно ТТН)</a:t>
            </a:r>
            <a:endParaRPr lang="ru-RU" sz="15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26534" y="1564729"/>
            <a:ext cx="1885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a typeface="Roboto Condensed" panose="020B0604020202020204" charset="0"/>
              </a:rPr>
              <a:t>Строка 20</a:t>
            </a:r>
            <a:endParaRPr lang="ru-RU" sz="2000" b="1" dirty="0">
              <a:solidFill>
                <a:schemeClr val="bg1"/>
              </a:solidFill>
              <a:ea typeface="Roboto Condensed" panose="020B060402020202020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32574" y="3196754"/>
            <a:ext cx="1885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a typeface="Roboto Condensed" panose="020B0604020202020204" charset="0"/>
              </a:rPr>
              <a:t>Строка 22</a:t>
            </a:r>
            <a:endParaRPr lang="ru-RU" sz="2000" b="1" dirty="0">
              <a:solidFill>
                <a:schemeClr val="bg1"/>
              </a:solidFill>
              <a:ea typeface="Roboto Condensed" panose="020B0604020202020204" charset="0"/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6905212" y="3671090"/>
            <a:ext cx="1332000" cy="851312"/>
          </a:xfrm>
          <a:prstGeom prst="flowChartProcess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819241" y="3944236"/>
            <a:ext cx="14985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>Грузооборот</a:t>
            </a:r>
            <a:endParaRPr lang="ru-RU" sz="15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8593038" y="3673902"/>
            <a:ext cx="1440000" cy="848500"/>
          </a:xfrm>
          <a:prstGeom prst="homePlate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3977" y="3814516"/>
            <a:ext cx="1545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1500" b="1" dirty="0">
                <a:solidFill>
                  <a:srgbClr val="006969"/>
                </a:solidFill>
                <a:ea typeface="Roboto Condensed" panose="020B0604020202020204" charset="0"/>
              </a:rPr>
              <a:t>Фактический </a:t>
            </a:r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/>
            </a:r>
            <a:b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>вес</a:t>
            </a:r>
            <a:r>
              <a:rPr lang="ru-RU" sz="1500" b="1" dirty="0">
                <a:solidFill>
                  <a:srgbClr val="006969"/>
                </a:solidFill>
                <a:ea typeface="Roboto Condensed" panose="020B0604020202020204" charset="0"/>
              </a:rPr>
              <a:t/>
            </a:r>
            <a:br>
              <a:rPr lang="ru-RU" sz="1500" b="1" dirty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>перевезенного </a:t>
            </a:r>
            <a:b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>груза</a:t>
            </a:r>
            <a:endParaRPr lang="ru-RU" sz="15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18" name="Умножение 17"/>
          <p:cNvSpPr/>
          <p:nvPr/>
        </p:nvSpPr>
        <p:spPr>
          <a:xfrm>
            <a:off x="10033038" y="3882149"/>
            <a:ext cx="385252" cy="385252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ятиугольник 18"/>
          <p:cNvSpPr/>
          <p:nvPr/>
        </p:nvSpPr>
        <p:spPr>
          <a:xfrm flipH="1">
            <a:off x="10453281" y="3673902"/>
            <a:ext cx="1440000" cy="848500"/>
          </a:xfrm>
          <a:prstGeom prst="homePlate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0711918" y="3705737"/>
            <a:ext cx="11813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>Расстояние перевозки </a:t>
            </a:r>
            <a:b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1500" b="1" dirty="0" smtClean="0">
                <a:solidFill>
                  <a:srgbClr val="006969"/>
                </a:solidFill>
                <a:ea typeface="Roboto Condensed" panose="020B0604020202020204" charset="0"/>
              </a:rPr>
              <a:t>с грузом</a:t>
            </a:r>
            <a:endParaRPr lang="ru-RU" sz="15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30" name="Равно 29"/>
          <p:cNvSpPr/>
          <p:nvPr/>
        </p:nvSpPr>
        <p:spPr>
          <a:xfrm>
            <a:off x="8263988" y="3944236"/>
            <a:ext cx="320989" cy="325256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1" name="Равно 30"/>
          <p:cNvSpPr/>
          <p:nvPr/>
        </p:nvSpPr>
        <p:spPr>
          <a:xfrm>
            <a:off x="9153671" y="2157317"/>
            <a:ext cx="468000" cy="325256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67065" y="5048473"/>
            <a:ext cx="5080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a typeface="Roboto Condensed" panose="020B0604020202020204" charset="0"/>
              </a:rPr>
              <a:t>Данные о грузообороте определяются </a:t>
            </a:r>
            <a:br>
              <a:rPr lang="ru-RU" sz="2000" b="1" dirty="0" smtClean="0">
                <a:solidFill>
                  <a:schemeClr val="bg1"/>
                </a:solidFill>
                <a:ea typeface="Roboto Condensed" panose="020B0604020202020204" charset="0"/>
              </a:rPr>
            </a:br>
            <a:r>
              <a:rPr lang="ru-RU" sz="2000" b="1" dirty="0" smtClean="0">
                <a:solidFill>
                  <a:schemeClr val="bg1"/>
                </a:solidFill>
                <a:ea typeface="Roboto Condensed" panose="020B0604020202020204" charset="0"/>
              </a:rPr>
              <a:t>по каждой  ездке!</a:t>
            </a:r>
            <a:endParaRPr lang="ru-RU" sz="2000" b="1" dirty="0">
              <a:solidFill>
                <a:schemeClr val="bg1"/>
              </a:solidFill>
              <a:ea typeface="Roboto Condensed" panose="020B0604020202020204" charset="0"/>
            </a:endParaRPr>
          </a:p>
        </p:txBody>
      </p:sp>
      <p:sp>
        <p:nvSpPr>
          <p:cNvPr id="38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70" y="3882149"/>
            <a:ext cx="6540843" cy="1913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Овал 40"/>
          <p:cNvSpPr/>
          <p:nvPr/>
        </p:nvSpPr>
        <p:spPr>
          <a:xfrm>
            <a:off x="6030096" y="4195123"/>
            <a:ext cx="576649" cy="32727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Двойные круглые скобки 31"/>
          <p:cNvSpPr/>
          <p:nvPr/>
        </p:nvSpPr>
        <p:spPr>
          <a:xfrm>
            <a:off x="4142808" y="5345683"/>
            <a:ext cx="304317" cy="143203"/>
          </a:xfrm>
          <a:prstGeom prst="bracketPair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Двойные круглые скобки 33"/>
          <p:cNvSpPr/>
          <p:nvPr/>
        </p:nvSpPr>
        <p:spPr>
          <a:xfrm>
            <a:off x="4142808" y="5570281"/>
            <a:ext cx="311247" cy="186078"/>
          </a:xfrm>
          <a:prstGeom prst="bracketPair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33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9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234752" y="793101"/>
            <a:ext cx="9144000" cy="419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Примеры расчета:</a:t>
            </a:r>
            <a:endParaRPr lang="ru-RU" sz="2800" b="1" dirty="0">
              <a:solidFill>
                <a:srgbClr val="006969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213" y="1212591"/>
            <a:ext cx="110197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 smtClean="0">
                <a:solidFill>
                  <a:srgbClr val="DEA900"/>
                </a:solidFill>
                <a:ea typeface="Roboto Condensed" panose="020B0604020202020204" charset="0"/>
              </a:rPr>
              <a:t>Пример расчета 1.</a:t>
            </a:r>
            <a:r>
              <a:rPr lang="ru-RU" b="1" i="1" dirty="0" smtClean="0">
                <a:solidFill>
                  <a:srgbClr val="DEA900"/>
                </a:solidFill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  <a:t>За день было выполнено 3 ездки одним грузовым транспортным средством.</a:t>
            </a:r>
          </a:p>
          <a:p>
            <a:endParaRPr lang="ru-RU" dirty="0" smtClean="0">
              <a:latin typeface="Roboto Condensed" panose="020B0604020202020204" charset="0"/>
              <a:ea typeface="Roboto Condensed" panose="020B0604020202020204" charset="0"/>
            </a:endParaRPr>
          </a:p>
          <a:p>
            <a:endParaRPr lang="ru-RU" dirty="0" smtClean="0">
              <a:latin typeface="Roboto Condensed" panose="020B0604020202020204" charset="0"/>
              <a:ea typeface="Roboto Condensed" panose="020B0604020202020204" charset="0"/>
            </a:endParaRPr>
          </a:p>
          <a:p>
            <a:endParaRPr lang="ru-RU" dirty="0" smtClean="0">
              <a:latin typeface="Roboto Condensed" panose="020B0604020202020204" charset="0"/>
              <a:ea typeface="Roboto Condensed" panose="020B0604020202020204" charset="0"/>
            </a:endParaRPr>
          </a:p>
          <a:p>
            <a:endParaRPr lang="ru-RU" dirty="0">
              <a:latin typeface="Roboto Condensed" panose="020B0604020202020204" charset="0"/>
              <a:ea typeface="Roboto Condensed" panose="020B0604020202020204" charset="0"/>
            </a:endParaRPr>
          </a:p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a typeface="Roboto Condensed" panose="020B0604020202020204" charset="0"/>
              </a:rPr>
              <a:t>Объем перевозок грузов </a:t>
            </a:r>
            <a: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  <a:t>за день составит: 3+4+3=10 тонн.</a:t>
            </a:r>
          </a:p>
          <a:p>
            <a:pPr algn="ctr"/>
            <a:r>
              <a:rPr lang="ru-RU" b="1" dirty="0" smtClean="0">
                <a:solidFill>
                  <a:srgbClr val="DEA900"/>
                </a:solidFill>
                <a:ea typeface="Roboto Condensed" panose="020B0604020202020204" charset="0"/>
              </a:rPr>
              <a:t>Грузооборот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  <a:t>составит:</a:t>
            </a:r>
            <a:r>
              <a:rPr lang="ru-RU" b="1" dirty="0" smtClean="0">
                <a:solidFill>
                  <a:srgbClr val="FFC000"/>
                </a:solidFill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  <a:t>(3 т х 20 км) + (4 т х 30 км) + (3 т х 10 км) = 210 тонно-километров.</a:t>
            </a:r>
          </a:p>
          <a:p>
            <a:endParaRPr lang="ru-RU" dirty="0" smtClean="0">
              <a:latin typeface="Roboto Condensed" panose="020B0604020202020204" charset="0"/>
              <a:ea typeface="Roboto Condensed" panose="020B0604020202020204" charset="0"/>
            </a:endParaRPr>
          </a:p>
          <a:p>
            <a:pPr algn="just"/>
            <a:r>
              <a:rPr lang="ru-RU" b="1" i="1" u="sng" dirty="0">
                <a:solidFill>
                  <a:srgbClr val="DEA900"/>
                </a:solidFill>
                <a:ea typeface="Roboto Condensed" panose="020B0604020202020204" charset="0"/>
              </a:rPr>
              <a:t>Пример расчета 2. </a:t>
            </a:r>
            <a:r>
              <a:rPr lang="ru-RU" b="1" dirty="0">
                <a:solidFill>
                  <a:srgbClr val="006969"/>
                </a:solidFill>
                <a:ea typeface="Roboto Condensed" panose="020B0604020202020204" charset="0"/>
              </a:rPr>
              <a:t>Организацией из пункта А в пункт В было перевезено 40 тонн груза на расстояние </a:t>
            </a:r>
            <a: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  <a:t/>
            </a:r>
            <a:b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  <a:t>30 </a:t>
            </a:r>
            <a:r>
              <a:rPr lang="ru-RU" b="1" dirty="0">
                <a:solidFill>
                  <a:srgbClr val="006969"/>
                </a:solidFill>
                <a:ea typeface="Roboto Condensed" panose="020B0604020202020204" charset="0"/>
              </a:rPr>
              <a:t>километров, где было отгружено 10 тонн груза, остальной груз перевезен в пункт С на расстояние </a:t>
            </a:r>
            <a: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  <a:t/>
            </a:r>
            <a:b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  <a:t>50 </a:t>
            </a:r>
            <a:r>
              <a:rPr lang="ru-RU" b="1" dirty="0">
                <a:solidFill>
                  <a:srgbClr val="006969"/>
                </a:solidFill>
                <a:ea typeface="Roboto Condensed" panose="020B0604020202020204" charset="0"/>
              </a:rPr>
              <a:t>километров</a:t>
            </a:r>
            <a:r>
              <a:rPr lang="ru-RU" b="1" dirty="0" smtClean="0">
                <a:solidFill>
                  <a:srgbClr val="006969"/>
                </a:solidFill>
                <a:ea typeface="Roboto Condensed" panose="020B0604020202020204" charset="0"/>
              </a:rPr>
              <a:t>.</a:t>
            </a:r>
          </a:p>
          <a:p>
            <a:pPr algn="just"/>
            <a:endParaRPr lang="ru-RU" b="1" dirty="0">
              <a:ea typeface="Roboto Condensed" panose="020B0604020202020204" charset="0"/>
            </a:endParaRPr>
          </a:p>
          <a:p>
            <a:pPr algn="just"/>
            <a:endParaRPr lang="ru-RU" b="1" dirty="0" smtClean="0">
              <a:ea typeface="Roboto Condensed" panose="020B0604020202020204" charset="0"/>
            </a:endParaRPr>
          </a:p>
          <a:p>
            <a:pPr algn="just"/>
            <a:endParaRPr lang="ru-RU" b="1" dirty="0" smtClean="0">
              <a:ea typeface="Roboto Condensed" panose="020B0604020202020204" charset="0"/>
            </a:endParaRPr>
          </a:p>
          <a:p>
            <a:pPr algn="just"/>
            <a:endParaRPr lang="ru-RU" b="1" dirty="0" smtClean="0">
              <a:ea typeface="Roboto Condensed" panose="020B0604020202020204" charset="0"/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a typeface="Roboto Condensed" panose="020B0604020202020204" charset="0"/>
              </a:rPr>
              <a:t>Объем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ea typeface="Roboto Condensed" panose="020B0604020202020204" charset="0"/>
              </a:rPr>
              <a:t>перевозок грузов </a:t>
            </a:r>
            <a:r>
              <a:rPr lang="ru-RU" b="1" dirty="0">
                <a:solidFill>
                  <a:srgbClr val="006969"/>
                </a:solidFill>
                <a:ea typeface="Roboto Condensed" panose="020B0604020202020204" charset="0"/>
              </a:rPr>
              <a:t>за день составит 40 тонн.</a:t>
            </a:r>
          </a:p>
          <a:p>
            <a:pPr algn="ctr"/>
            <a:r>
              <a:rPr lang="ru-RU" b="1" dirty="0">
                <a:solidFill>
                  <a:srgbClr val="DEA900"/>
                </a:solidFill>
                <a:ea typeface="Roboto Condensed" panose="020B0604020202020204" charset="0"/>
              </a:rPr>
              <a:t>Грузооборот</a:t>
            </a:r>
            <a:r>
              <a:rPr lang="ru-RU" b="1" dirty="0">
                <a:ea typeface="Roboto Condensed" panose="020B0604020202020204" charset="0"/>
              </a:rPr>
              <a:t> </a:t>
            </a:r>
            <a:r>
              <a:rPr lang="ru-RU" b="1" dirty="0">
                <a:solidFill>
                  <a:srgbClr val="006969"/>
                </a:solidFill>
                <a:ea typeface="Roboto Condensed" panose="020B0604020202020204" charset="0"/>
              </a:rPr>
              <a:t>составит: (40 т х 30 км) + (30 т х 50 км) = 2700 тонно-километров.</a:t>
            </a:r>
          </a:p>
          <a:p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976" y1="75578" x2="17976" y2="75578"/>
                        <a14:foregroundMark x1="12857" y1="73265" x2="12857" y2="73265"/>
                        <a14:foregroundMark x1="29048" y1="75578" x2="29048" y2="75578"/>
                        <a14:foregroundMark x1="77857" y1="49357" x2="77857" y2="49357"/>
                        <a14:foregroundMark x1="91190" y1="75578" x2="91190" y2="75578"/>
                        <a14:foregroundMark x1="84881" y1="75578" x2="84881" y2="75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57" y="1692728"/>
            <a:ext cx="1620000" cy="750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3821462"/>
              </p:ext>
            </p:extLst>
          </p:nvPr>
        </p:nvGraphicFramePr>
        <p:xfrm>
          <a:off x="2623573" y="1647826"/>
          <a:ext cx="6161079" cy="97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28900" y="3857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628901" y="1617049"/>
            <a:ext cx="1228724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1 ездка</a:t>
            </a:r>
            <a:endParaRPr lang="ru-RU" b="1" dirty="0">
              <a:solidFill>
                <a:srgbClr val="006969"/>
              </a:solidFill>
            </a:endParaRPr>
          </a:p>
        </p:txBody>
      </p:sp>
      <p:sp>
        <p:nvSpPr>
          <p:cNvPr id="12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28900" y="1930877"/>
            <a:ext cx="122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2 ездка</a:t>
            </a:r>
            <a:endParaRPr lang="ru-RU" b="1" dirty="0">
              <a:solidFill>
                <a:srgbClr val="00696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28901" y="2282012"/>
            <a:ext cx="122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3</a:t>
            </a:r>
            <a:r>
              <a:rPr lang="ru-RU" b="1" dirty="0" smtClean="0">
                <a:solidFill>
                  <a:srgbClr val="006969"/>
                </a:solidFill>
              </a:rPr>
              <a:t> ездка</a:t>
            </a:r>
            <a:endParaRPr lang="ru-RU" b="1" dirty="0">
              <a:solidFill>
                <a:srgbClr val="006969"/>
              </a:solidFill>
            </a:endParaRPr>
          </a:p>
        </p:txBody>
      </p:sp>
      <p:graphicFrame>
        <p:nvGraphicFramePr>
          <p:cNvPr id="15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0660767"/>
              </p:ext>
            </p:extLst>
          </p:nvPr>
        </p:nvGraphicFramePr>
        <p:xfrm>
          <a:off x="2623573" y="4589819"/>
          <a:ext cx="6161079" cy="771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641176" y="4586285"/>
            <a:ext cx="1228724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1 ездка</a:t>
            </a:r>
            <a:endParaRPr lang="ru-RU" b="1" dirty="0">
              <a:solidFill>
                <a:srgbClr val="00696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41176" y="4975582"/>
            <a:ext cx="122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2 ездка</a:t>
            </a:r>
            <a:endParaRPr lang="ru-RU" b="1" dirty="0">
              <a:solidFill>
                <a:srgbClr val="006969"/>
              </a:solidFill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976" y1="75578" x2="17976" y2="75578"/>
                        <a14:foregroundMark x1="12857" y1="73265" x2="12857" y2="73265"/>
                        <a14:foregroundMark x1="29048" y1="75578" x2="29048" y2="75578"/>
                        <a14:foregroundMark x1="77857" y1="49357" x2="77857" y2="49357"/>
                        <a14:foregroundMark x1="91190" y1="75578" x2="91190" y2="75578"/>
                        <a14:foregroundMark x1="84881" y1="75578" x2="84881" y2="75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57" y="4564857"/>
            <a:ext cx="1620000" cy="750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93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10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02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6" name="Объект 5">
            <a:extLst>
              <a:ext uri="{FF2B5EF4-FFF2-40B4-BE49-F238E27FC236}">
                <a16:creationId xmlns="" xmlns:a16="http://schemas.microsoft.com/office/drawing/2014/main" id="{CAD1C98E-CF30-4FF0-8354-A0D26D92381D}"/>
              </a:ext>
            </a:extLst>
          </p:cNvPr>
          <p:cNvSpPr txBox="1">
            <a:spLocks/>
          </p:cNvSpPr>
          <p:nvPr/>
        </p:nvSpPr>
        <p:spPr>
          <a:xfrm>
            <a:off x="46910" y="856543"/>
            <a:ext cx="4960519" cy="257245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B0604020202020204" charset="0"/>
                <a:cs typeface="Calibri" pitchFamily="34" charset="0"/>
              </a:rPr>
              <a:t>Отчет представляется посредством многофункционального </a:t>
            </a:r>
            <a:br>
              <a:rPr lang="ru-RU" sz="26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B0604020202020204" charset="0"/>
                <a:cs typeface="Calibri" pitchFamily="34" charset="0"/>
              </a:rPr>
            </a:br>
            <a:r>
              <a:rPr lang="ru-RU" sz="26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B0604020202020204" charset="0"/>
                <a:cs typeface="Calibri" pitchFamily="34" charset="0"/>
              </a:rPr>
              <a:t>веб-портала Национального статистического комитета Республики Беларусь</a:t>
            </a:r>
            <a:endParaRPr lang="ru-RU" sz="2600" b="1" kern="0" dirty="0">
              <a:solidFill>
                <a:schemeClr val="accent5">
                  <a:lumMod val="75000"/>
                </a:schemeClr>
              </a:solidFill>
              <a:latin typeface="Calibri" pitchFamily="34" charset="0"/>
              <a:ea typeface="Roboto Condensed" panose="020B0604020202020204" charset="0"/>
              <a:cs typeface="Calibri" pitchFamily="34" charset="0"/>
            </a:endParaRPr>
          </a:p>
        </p:txBody>
      </p:sp>
      <p:sp>
        <p:nvSpPr>
          <p:cNvPr id="17" name="Объект 5">
            <a:extLst>
              <a:ext uri="{FF2B5EF4-FFF2-40B4-BE49-F238E27FC236}">
                <a16:creationId xmlns="" xmlns:a16="http://schemas.microsoft.com/office/drawing/2014/main" id="{0C4E21D7-B6DA-4157-9536-8C0521004F03}"/>
              </a:ext>
            </a:extLst>
          </p:cNvPr>
          <p:cNvSpPr txBox="1">
            <a:spLocks/>
          </p:cNvSpPr>
          <p:nvPr/>
        </p:nvSpPr>
        <p:spPr>
          <a:xfrm>
            <a:off x="5440439" y="3759200"/>
            <a:ext cx="6047173" cy="30117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kern="0" dirty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Единый номер телефона  технической поддержки 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(0212) </a:t>
            </a:r>
            <a:r>
              <a:rPr lang="ru-RU" sz="20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25 </a:t>
            </a:r>
            <a:r>
              <a:rPr lang="ru-RU" sz="2000" b="1" kern="0" dirty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00 </a:t>
            </a:r>
            <a:r>
              <a:rPr lang="en-US" sz="20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10</a:t>
            </a: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ru-RU" altLang="ru-RU" sz="2000" b="1" kern="0" dirty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«Avest» 8 (017) 388 03 19</a:t>
            </a:r>
            <a:r>
              <a:rPr lang="en-US" altLang="ru-RU" sz="2000" b="1" kern="0" dirty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000" b="1" kern="0" dirty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8 (029) 646 03 </a:t>
            </a:r>
            <a:r>
              <a:rPr lang="ru-RU" altLang="ru-RU" sz="2000" b="1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19</a:t>
            </a:r>
            <a:endParaRPr lang="en-US" altLang="ru-RU" sz="2000" b="1" kern="0" dirty="0" smtClean="0">
              <a:solidFill>
                <a:srgbClr val="006969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just">
              <a:lnSpc>
                <a:spcPts val="1500"/>
              </a:lnSpc>
              <a:buNone/>
              <a:defRPr/>
            </a:pPr>
            <a:r>
              <a:rPr lang="ru-RU" altLang="ru-RU" sz="1800" b="1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Техническая поддержка осуществляется в соответствии </a:t>
            </a:r>
            <a:r>
              <a:rPr lang="en-US" altLang="ru-RU" sz="1800" b="1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altLang="ru-RU" sz="1800" b="1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1800" b="1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с режимом работы</a:t>
            </a:r>
            <a:r>
              <a:rPr lang="en-US" altLang="ru-RU" sz="1800" b="1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altLang="ru-RU" sz="1800" b="1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Главного статистического управления Витебской области и государственного предприятия </a:t>
            </a:r>
            <a:br>
              <a:rPr lang="ru-RU" altLang="ru-RU" sz="1800" b="1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1800" b="1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«ЦИТ Белстата». </a:t>
            </a:r>
          </a:p>
          <a:p>
            <a:pPr marL="0" indent="0" algn="just">
              <a:lnSpc>
                <a:spcPts val="1500"/>
              </a:lnSpc>
              <a:buNone/>
              <a:defRPr/>
            </a:pPr>
            <a:r>
              <a:rPr lang="ru-RU" altLang="ru-RU" sz="1600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В случае невозможности решения технологических проблем </a:t>
            </a:r>
            <a:r>
              <a:rPr lang="en-US" altLang="ru-RU" sz="1600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altLang="ru-RU" sz="1600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1600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на первом уровне технической поддержки необходимо обращаться к специалистам Белстата на электронный адрес</a:t>
            </a:r>
            <a:r>
              <a:rPr lang="en-US" altLang="ru-RU" sz="1600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 </a:t>
            </a:r>
            <a:br>
              <a:rPr lang="en-US" altLang="ru-RU" sz="1600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</a:br>
            <a:r>
              <a:rPr lang="en-US" altLang="ru-RU" sz="1600" b="1" kern="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e-respondent@belstat.gov.by</a:t>
            </a:r>
            <a:r>
              <a:rPr lang="ru-RU" altLang="ru-RU" sz="1600" kern="0" dirty="0" smtClean="0">
                <a:solidFill>
                  <a:srgbClr val="006969"/>
                </a:solidFill>
                <a:latin typeface="Calibri" pitchFamily="34" charset="0"/>
                <a:cs typeface="Calibri" pitchFamily="34" charset="0"/>
              </a:rPr>
              <a:t> с изложением сути обращения, снимков экрана, отражающих проблему, и контактных данных для обратной связи.</a:t>
            </a: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en-US" altLang="ru-RU" sz="1800" b="1" kern="0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ru-RU" sz="1800" kern="0" dirty="0">
              <a:solidFill>
                <a:srgbClr val="006969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6" r="1843" b="5109"/>
          <a:stretch/>
        </p:blipFill>
        <p:spPr bwMode="auto">
          <a:xfrm>
            <a:off x="5440439" y="786060"/>
            <a:ext cx="5967790" cy="297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6">
            <a:extLst>
              <a:ext uri="{FF2B5EF4-FFF2-40B4-BE49-F238E27FC236}">
                <a16:creationId xmlns="" xmlns:a16="http://schemas.microsoft.com/office/drawing/2014/main" id="{9CA9C2F8-4939-4C6C-9096-BB8D2FDCD2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6" y="3759200"/>
            <a:ext cx="5179181" cy="2745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1549" y="3297535"/>
            <a:ext cx="4653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7030A0"/>
                </a:solidFill>
                <a:hlinkClick r:id="rId6"/>
              </a:rPr>
              <a:t>http</a:t>
            </a:r>
            <a:r>
              <a:rPr lang="ru-RU" sz="2400" b="1" u="sng" dirty="0">
                <a:solidFill>
                  <a:srgbClr val="7030A0"/>
                </a:solidFill>
                <a:hlinkClick r:id="rId6"/>
              </a:rPr>
              <a:t>://</a:t>
            </a:r>
            <a:r>
              <a:rPr lang="en-US" sz="2400" b="1" u="sng" dirty="0">
                <a:solidFill>
                  <a:srgbClr val="7030A0"/>
                </a:solidFill>
                <a:hlinkClick r:id="rId6"/>
              </a:rPr>
              <a:t>e</a:t>
            </a:r>
            <a:r>
              <a:rPr lang="ru-RU" sz="2400" b="1" u="sng" dirty="0">
                <a:solidFill>
                  <a:srgbClr val="7030A0"/>
                </a:solidFill>
                <a:hlinkClick r:id="rId6"/>
              </a:rPr>
              <a:t>-</a:t>
            </a:r>
            <a:r>
              <a:rPr lang="en-US" sz="2400" b="1" u="sng" dirty="0">
                <a:solidFill>
                  <a:srgbClr val="7030A0"/>
                </a:solidFill>
                <a:hlinkClick r:id="rId6"/>
              </a:rPr>
              <a:t>respondent</a:t>
            </a:r>
            <a:r>
              <a:rPr lang="ru-RU" sz="2400" b="1" u="sng" dirty="0">
                <a:solidFill>
                  <a:srgbClr val="7030A0"/>
                </a:solidFill>
                <a:hlinkClick r:id="rId6"/>
              </a:rPr>
              <a:t>.</a:t>
            </a:r>
            <a:r>
              <a:rPr lang="en-US" sz="2400" b="1" u="sng" dirty="0">
                <a:solidFill>
                  <a:srgbClr val="7030A0"/>
                </a:solidFill>
                <a:hlinkClick r:id="rId6"/>
              </a:rPr>
              <a:t>belstat</a:t>
            </a:r>
            <a:r>
              <a:rPr lang="ru-RU" sz="2400" b="1" u="sng" dirty="0">
                <a:solidFill>
                  <a:srgbClr val="7030A0"/>
                </a:solidFill>
                <a:hlinkClick r:id="rId6"/>
              </a:rPr>
              <a:t>.</a:t>
            </a:r>
            <a:r>
              <a:rPr lang="en-US" sz="2400" b="1" u="sng" dirty="0">
                <a:solidFill>
                  <a:srgbClr val="7030A0"/>
                </a:solidFill>
                <a:hlinkClick r:id="rId6"/>
              </a:rPr>
              <a:t>gov</a:t>
            </a:r>
            <a:r>
              <a:rPr lang="ru-RU" sz="2400" b="1" u="sng" dirty="0">
                <a:solidFill>
                  <a:srgbClr val="7030A0"/>
                </a:solidFill>
                <a:hlinkClick r:id="rId6"/>
              </a:rPr>
              <a:t>.</a:t>
            </a:r>
            <a:r>
              <a:rPr lang="en-US" sz="2400" b="1" u="sng" dirty="0">
                <a:solidFill>
                  <a:srgbClr val="7030A0"/>
                </a:solidFill>
                <a:hlinkClick r:id="rId6"/>
              </a:rPr>
              <a:t>by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88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55600" y="799061"/>
            <a:ext cx="10820400" cy="10106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spc="-90" dirty="0" smtClean="0">
                <a:solidFill>
                  <a:srgbClr val="006969"/>
                </a:solidFill>
                <a:latin typeface="+mn-lt"/>
                <a:ea typeface="Roboto Condensed" panose="020B0604020202020204" charset="0"/>
              </a:rPr>
              <a:t>(если </a:t>
            </a:r>
            <a:r>
              <a:rPr lang="ru-RU" sz="2400" b="1" spc="-90" dirty="0">
                <a:solidFill>
                  <a:srgbClr val="006969"/>
                </a:solidFill>
                <a:latin typeface="+mn-lt"/>
                <a:ea typeface="Roboto Condensed" panose="020B0604020202020204" charset="0"/>
              </a:rPr>
              <a:t>невозможен учет объемов </a:t>
            </a:r>
            <a:r>
              <a:rPr lang="ru-RU" sz="2400" b="1" spc="-90" dirty="0" smtClean="0">
                <a:solidFill>
                  <a:srgbClr val="006969"/>
                </a:solidFill>
                <a:latin typeface="+mn-lt"/>
                <a:ea typeface="Roboto Condensed" panose="020B0604020202020204" charset="0"/>
              </a:rPr>
              <a:t>перевозок </a:t>
            </a:r>
            <a:r>
              <a:rPr lang="ru-RU" sz="2400" b="1" spc="-90" dirty="0">
                <a:solidFill>
                  <a:srgbClr val="006969"/>
                </a:solidFill>
                <a:latin typeface="+mn-lt"/>
                <a:ea typeface="Roboto Condensed" panose="020B0604020202020204" charset="0"/>
              </a:rPr>
              <a:t>грузов и </a:t>
            </a:r>
            <a:r>
              <a:rPr lang="ru-RU" sz="2400" b="1" spc="-90" dirty="0" smtClean="0">
                <a:solidFill>
                  <a:srgbClr val="006969"/>
                </a:solidFill>
                <a:latin typeface="+mn-lt"/>
                <a:ea typeface="Roboto Condensed" panose="020B0604020202020204" charset="0"/>
              </a:rPr>
              <a:t>грузооборота </a:t>
            </a:r>
            <a:br>
              <a:rPr lang="ru-RU" sz="2400" b="1" spc="-90" dirty="0" smtClean="0">
                <a:solidFill>
                  <a:srgbClr val="006969"/>
                </a:solidFill>
                <a:latin typeface="+mn-lt"/>
                <a:ea typeface="Roboto Condensed" panose="020B0604020202020204" charset="0"/>
              </a:rPr>
            </a:br>
            <a:r>
              <a:rPr lang="ru-RU" sz="2400" b="1" spc="-90" dirty="0" smtClean="0">
                <a:solidFill>
                  <a:srgbClr val="006969"/>
                </a:solidFill>
                <a:latin typeface="+mn-lt"/>
                <a:ea typeface="Roboto Condensed" panose="020B0604020202020204" charset="0"/>
              </a:rPr>
              <a:t>в натуральном выражении; </a:t>
            </a:r>
            <a:r>
              <a:rPr lang="ru-RU" sz="2400" b="1" spc="-90" dirty="0" smtClean="0">
                <a:solidFill>
                  <a:srgbClr val="DEA900"/>
                </a:solidFill>
                <a:latin typeface="+mn-lt"/>
                <a:ea typeface="Roboto Condensed" panose="020B0604020202020204" charset="0"/>
              </a:rPr>
              <a:t>п. 28 Указаний</a:t>
            </a:r>
            <a:r>
              <a:rPr lang="ru-RU" sz="2400" b="1" spc="-90" dirty="0" smtClean="0">
                <a:solidFill>
                  <a:srgbClr val="006969"/>
                </a:solidFill>
                <a:latin typeface="+mn-lt"/>
                <a:ea typeface="Roboto Condensed" panose="020B0604020202020204" charset="0"/>
              </a:rPr>
              <a:t>)</a:t>
            </a:r>
            <a:endParaRPr lang="ru-RU" sz="2400" b="1" spc="-90" dirty="0">
              <a:solidFill>
                <a:srgbClr val="006969"/>
              </a:solidFill>
              <a:latin typeface="+mn-lt"/>
              <a:ea typeface="Roboto Condensed" panose="020B0604020202020204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774726" y="2139245"/>
            <a:ext cx="2268000" cy="900000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18121" y="2154036"/>
            <a:ext cx="2205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  <a:t>Объем перевозок грузов</a:t>
            </a:r>
            <a:b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  <a:t>(в тоннах)</a:t>
            </a:r>
            <a:endParaRPr lang="ru-RU" sz="16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12" name="Равно 11"/>
          <p:cNvSpPr/>
          <p:nvPr/>
        </p:nvSpPr>
        <p:spPr>
          <a:xfrm>
            <a:off x="3046195" y="2425622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3616057" y="2154036"/>
            <a:ext cx="2304000" cy="900000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Пятиугольник 13"/>
          <p:cNvSpPr/>
          <p:nvPr/>
        </p:nvSpPr>
        <p:spPr>
          <a:xfrm flipH="1">
            <a:off x="6449487" y="2130303"/>
            <a:ext cx="2304000" cy="900000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Умножение 14"/>
          <p:cNvSpPr/>
          <p:nvPr/>
        </p:nvSpPr>
        <p:spPr>
          <a:xfrm>
            <a:off x="5930414" y="2329037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Умножение 15"/>
          <p:cNvSpPr/>
          <p:nvPr/>
        </p:nvSpPr>
        <p:spPr>
          <a:xfrm>
            <a:off x="8842433" y="2320925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9423458" y="2152582"/>
            <a:ext cx="1898151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905">
                  <a:noFill/>
                </a:ln>
                <a:solidFill>
                  <a:srgbClr val="DEA9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Roboto Condensed" panose="020B0604020202020204" charset="0"/>
              </a:rPr>
              <a:t>0,49*</a:t>
            </a:r>
            <a:endParaRPr lang="ru-RU" sz="4400" b="1" dirty="0">
              <a:ln w="1905">
                <a:noFill/>
              </a:ln>
              <a:solidFill>
                <a:srgbClr val="DEA9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Roboto Condensed" panose="020B060402020202020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8121" y="3296879"/>
            <a:ext cx="10087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6969"/>
                </a:solidFill>
              </a:rPr>
              <a:t>*Нормативная </a:t>
            </a:r>
            <a:r>
              <a:rPr lang="ru-RU" sz="1400" b="1" dirty="0">
                <a:solidFill>
                  <a:srgbClr val="006969"/>
                </a:solidFill>
              </a:rPr>
              <a:t>производительность одной тонны грузоподъемности за один час </a:t>
            </a:r>
            <a:r>
              <a:rPr lang="ru-RU" sz="1400" b="1" dirty="0" smtClean="0">
                <a:solidFill>
                  <a:srgbClr val="006969"/>
                </a:solidFill>
              </a:rPr>
              <a:t>работы.</a:t>
            </a:r>
            <a:endParaRPr lang="ru-RU" sz="1400" b="1" dirty="0">
              <a:solidFill>
                <a:srgbClr val="00696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57844" y="2314208"/>
            <a:ext cx="1792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  <a:t>Автомобиле-часы в наряде</a:t>
            </a:r>
            <a:endParaRPr lang="ru-RU" sz="16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30685" y="2290474"/>
            <a:ext cx="2041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  <a:t>Грузоподъемность автомобиля</a:t>
            </a:r>
            <a:endParaRPr lang="ru-RU" sz="16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23" name="Блок-схема: процесс 22"/>
          <p:cNvSpPr/>
          <p:nvPr/>
        </p:nvSpPr>
        <p:spPr>
          <a:xfrm>
            <a:off x="1945174" y="4074197"/>
            <a:ext cx="2304000" cy="900000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Равно 23"/>
          <p:cNvSpPr/>
          <p:nvPr/>
        </p:nvSpPr>
        <p:spPr>
          <a:xfrm>
            <a:off x="4341134" y="4336999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ятиугольник 24"/>
          <p:cNvSpPr/>
          <p:nvPr/>
        </p:nvSpPr>
        <p:spPr>
          <a:xfrm>
            <a:off x="4977082" y="4067975"/>
            <a:ext cx="2304000" cy="900000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Умножение 25"/>
          <p:cNvSpPr/>
          <p:nvPr/>
        </p:nvSpPr>
        <p:spPr>
          <a:xfrm>
            <a:off x="7322418" y="4256037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808193" y="4110404"/>
            <a:ext cx="18981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905">
                  <a:noFill/>
                </a:ln>
                <a:solidFill>
                  <a:srgbClr val="DEA9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Roboto Condensed" panose="020B0604020202020204" charset="0"/>
              </a:rPr>
              <a:t>25**</a:t>
            </a:r>
            <a:endParaRPr lang="ru-RU" sz="4400" b="1" dirty="0">
              <a:ln w="1905">
                <a:noFill/>
              </a:ln>
              <a:solidFill>
                <a:srgbClr val="DEA9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Roboto Condensed" panose="020B060402020202020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86819" y="5100537"/>
            <a:ext cx="10087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6969"/>
                </a:solidFill>
              </a:rPr>
              <a:t>**Нормативное расстояние перевозки.</a:t>
            </a:r>
            <a:endParaRPr lang="ru-RU" sz="1400" b="1" dirty="0">
              <a:solidFill>
                <a:srgbClr val="006969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18569" y="4225588"/>
            <a:ext cx="2157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  <a:t>Грузооборот</a:t>
            </a:r>
            <a:b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  <a:t>(в тонно-километрах)</a:t>
            </a:r>
            <a:endParaRPr lang="ru-RU" sz="16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67240" y="4110404"/>
            <a:ext cx="1898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  <a:t>Объем перевозок грузов</a:t>
            </a:r>
            <a:b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1600" b="1" dirty="0" smtClean="0">
                <a:solidFill>
                  <a:srgbClr val="006969"/>
                </a:solidFill>
                <a:ea typeface="Roboto Condensed" panose="020B0604020202020204" charset="0"/>
              </a:rPr>
              <a:t>(в тоннах)</a:t>
            </a:r>
            <a:endParaRPr lang="ru-RU" sz="16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31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85750" y="5613927"/>
            <a:ext cx="110480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969"/>
                </a:solidFill>
              </a:rPr>
              <a:t>Объем перевозок грузов в тоннах и грузооборот в тонно-километрах </a:t>
            </a:r>
            <a:r>
              <a:rPr lang="ru-RU" sz="2000" b="1" dirty="0" smtClean="0">
                <a:solidFill>
                  <a:srgbClr val="006969"/>
                </a:solidFill>
              </a:rPr>
              <a:t/>
            </a:r>
            <a:br>
              <a:rPr lang="ru-RU" sz="2000" b="1" dirty="0" smtClean="0">
                <a:solidFill>
                  <a:srgbClr val="006969"/>
                </a:solidFill>
              </a:rPr>
            </a:br>
            <a:r>
              <a:rPr lang="ru-RU" sz="2000" b="1" dirty="0" smtClean="0">
                <a:solidFill>
                  <a:srgbClr val="006969"/>
                </a:solidFill>
              </a:rPr>
              <a:t>грузовых </a:t>
            </a:r>
            <a:r>
              <a:rPr lang="ru-RU" sz="2000" b="1" dirty="0">
                <a:solidFill>
                  <a:srgbClr val="006969"/>
                </a:solidFill>
              </a:rPr>
              <a:t>транспортных средств по респонденту в целом определяются </a:t>
            </a:r>
            <a:r>
              <a:rPr lang="ru-RU" sz="2000" b="1" dirty="0" smtClean="0">
                <a:solidFill>
                  <a:srgbClr val="006969"/>
                </a:solidFill>
              </a:rPr>
              <a:t/>
            </a:r>
            <a:br>
              <a:rPr lang="ru-RU" sz="2000" b="1" dirty="0" smtClean="0">
                <a:solidFill>
                  <a:srgbClr val="006969"/>
                </a:solidFill>
              </a:rPr>
            </a:br>
            <a:r>
              <a:rPr lang="ru-RU" sz="2000" b="1" i="1" u="sng" dirty="0" smtClean="0">
                <a:solidFill>
                  <a:srgbClr val="DEA900"/>
                </a:solidFill>
              </a:rPr>
              <a:t>как </a:t>
            </a:r>
            <a:r>
              <a:rPr lang="ru-RU" sz="2000" b="1" i="1" u="sng" dirty="0">
                <a:solidFill>
                  <a:srgbClr val="DEA900"/>
                </a:solidFill>
              </a:rPr>
              <a:t>сумма соответствующих показателей </a:t>
            </a:r>
            <a:r>
              <a:rPr lang="ru-RU" sz="2000" b="1" i="1" u="sng" dirty="0" smtClean="0">
                <a:solidFill>
                  <a:srgbClr val="DEA900"/>
                </a:solidFill>
              </a:rPr>
              <a:t>по </a:t>
            </a:r>
            <a:r>
              <a:rPr lang="ru-RU" sz="2000" b="1" i="1" u="sng" dirty="0">
                <a:solidFill>
                  <a:srgbClr val="DEA900"/>
                </a:solidFill>
              </a:rPr>
              <a:t>каждому грузовому транспортному средству</a:t>
            </a:r>
          </a:p>
        </p:txBody>
      </p:sp>
      <p:sp>
        <p:nvSpPr>
          <p:cNvPr id="33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34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51137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11637"/>
            <a:ext cx="10515600" cy="4351338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6567" y="986953"/>
            <a:ext cx="110634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6969"/>
                </a:solidFill>
              </a:rPr>
              <a:t>Объем перевозок пассажиров автобусами, </a:t>
            </a:r>
            <a:r>
              <a:rPr lang="ru-RU" sz="2400" b="1" dirty="0" smtClean="0">
                <a:solidFill>
                  <a:srgbClr val="006969"/>
                </a:solidFill>
              </a:rPr>
              <a:t/>
            </a:r>
            <a:br>
              <a:rPr lang="ru-RU" sz="2400" b="1" dirty="0" smtClean="0">
                <a:solidFill>
                  <a:srgbClr val="006969"/>
                </a:solidFill>
              </a:rPr>
            </a:br>
            <a:r>
              <a:rPr lang="ru-RU" sz="2400" b="1" dirty="0" smtClean="0">
                <a:solidFill>
                  <a:srgbClr val="006969"/>
                </a:solidFill>
              </a:rPr>
              <a:t>выполняющими </a:t>
            </a:r>
            <a:r>
              <a:rPr lang="ru-RU" sz="2400" b="1" dirty="0">
                <a:solidFill>
                  <a:srgbClr val="006969"/>
                </a:solidFill>
              </a:rPr>
              <a:t>автомобильные перевозки в регулярном сообщении</a:t>
            </a: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4134" y="1929402"/>
            <a:ext cx="105891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6969"/>
                </a:solidFill>
              </a:rPr>
              <a:t>1) автобусами</a:t>
            </a:r>
            <a:r>
              <a:rPr lang="ru-RU" sz="1600" b="1" dirty="0">
                <a:solidFill>
                  <a:srgbClr val="006969"/>
                </a:solidFill>
              </a:rPr>
              <a:t>, выполняющими автомобильные </a:t>
            </a:r>
            <a:r>
              <a:rPr lang="ru-RU" sz="1600" b="1" dirty="0" smtClean="0">
                <a:solidFill>
                  <a:srgbClr val="006969"/>
                </a:solidFill>
              </a:rPr>
              <a:t>перевозки в городском сообщении</a:t>
            </a:r>
            <a:endParaRPr lang="ru-RU" sz="1600" b="1" dirty="0">
              <a:solidFill>
                <a:srgbClr val="006969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351005" y="2589100"/>
            <a:ext cx="1977391" cy="996176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О</a:t>
            </a:r>
            <a:r>
              <a:rPr lang="ru-RU" b="1" dirty="0" smtClean="0">
                <a:solidFill>
                  <a:srgbClr val="006969"/>
                </a:solidFill>
              </a:rPr>
              <a:t>бъем </a:t>
            </a:r>
            <a:r>
              <a:rPr lang="ru-RU" b="1" dirty="0">
                <a:solidFill>
                  <a:srgbClr val="006969"/>
                </a:solidFill>
              </a:rPr>
              <a:t>перевозок пассажиров</a:t>
            </a:r>
          </a:p>
        </p:txBody>
      </p:sp>
      <p:sp>
        <p:nvSpPr>
          <p:cNvPr id="10" name="Равно 9"/>
          <p:cNvSpPr/>
          <p:nvPr/>
        </p:nvSpPr>
        <p:spPr>
          <a:xfrm>
            <a:off x="3506341" y="2917553"/>
            <a:ext cx="370703" cy="339271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4024114" y="2589101"/>
            <a:ext cx="2710506" cy="996176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rgbClr val="006969"/>
                </a:solidFill>
              </a:rPr>
              <a:t>С</a:t>
            </a:r>
            <a:r>
              <a:rPr lang="ru-RU" sz="1700" b="1" dirty="0" smtClean="0">
                <a:solidFill>
                  <a:srgbClr val="006969"/>
                </a:solidFill>
              </a:rPr>
              <a:t>умма </a:t>
            </a:r>
            <a:r>
              <a:rPr lang="ru-RU" sz="1700" b="1" dirty="0">
                <a:solidFill>
                  <a:srgbClr val="006969"/>
                </a:solidFill>
              </a:rPr>
              <a:t>выручки от реализации проездных </a:t>
            </a:r>
            <a:r>
              <a:rPr lang="ru-RU" sz="1700" b="1" dirty="0" smtClean="0">
                <a:solidFill>
                  <a:srgbClr val="006969"/>
                </a:solidFill>
              </a:rPr>
              <a:t>документов </a:t>
            </a:r>
            <a:r>
              <a:rPr lang="ru-RU" sz="1700" b="1" dirty="0">
                <a:solidFill>
                  <a:srgbClr val="006969"/>
                </a:solidFill>
              </a:rPr>
              <a:t>на одну поездку</a:t>
            </a:r>
            <a:endParaRPr lang="ru-RU" sz="17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6969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Деление 12"/>
          <p:cNvSpPr/>
          <p:nvPr/>
        </p:nvSpPr>
        <p:spPr>
          <a:xfrm>
            <a:off x="6882900" y="2885236"/>
            <a:ext cx="388107" cy="403906"/>
          </a:xfrm>
          <a:prstGeom prst="mathDivide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ятиугольник 13"/>
          <p:cNvSpPr/>
          <p:nvPr/>
        </p:nvSpPr>
        <p:spPr>
          <a:xfrm flipH="1">
            <a:off x="7422292" y="2589100"/>
            <a:ext cx="1515763" cy="996176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Стоимость </a:t>
            </a:r>
            <a:r>
              <a:rPr lang="ru-RU" b="1" dirty="0">
                <a:solidFill>
                  <a:srgbClr val="006969"/>
                </a:solidFill>
              </a:rPr>
              <a:t>билета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6969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8846" y="3715012"/>
            <a:ext cx="106633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6969"/>
                </a:solidFill>
              </a:rPr>
              <a:t>2) При </a:t>
            </a:r>
            <a:r>
              <a:rPr lang="ru-RU" sz="1600" b="1" dirty="0">
                <a:solidFill>
                  <a:srgbClr val="006969"/>
                </a:solidFill>
              </a:rPr>
              <a:t>городских автомобильных перевозках </a:t>
            </a:r>
            <a:r>
              <a:rPr lang="ru-RU" sz="1600" b="1" dirty="0" smtClean="0">
                <a:solidFill>
                  <a:srgbClr val="DEA900"/>
                </a:solidFill>
              </a:rPr>
              <a:t>маршрутными такси</a:t>
            </a:r>
            <a:r>
              <a:rPr lang="ru-RU" sz="1600" b="1" dirty="0" smtClean="0">
                <a:solidFill>
                  <a:srgbClr val="006969"/>
                </a:solidFill>
              </a:rPr>
              <a:t> </a:t>
            </a:r>
            <a:r>
              <a:rPr lang="ru-RU" sz="1600" b="1" dirty="0">
                <a:solidFill>
                  <a:srgbClr val="006969"/>
                </a:solidFill>
              </a:rPr>
              <a:t>– по количеству реализованных билетов.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49466" y="4469519"/>
            <a:ext cx="106880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6969"/>
                </a:solidFill>
              </a:rPr>
              <a:t>3) При </a:t>
            </a:r>
            <a:r>
              <a:rPr lang="ru-RU" sz="1600" b="1" dirty="0">
                <a:solidFill>
                  <a:srgbClr val="006969"/>
                </a:solidFill>
              </a:rPr>
              <a:t>пригородных автомобильных перевозках при реализации гражданам </a:t>
            </a:r>
            <a:r>
              <a:rPr lang="ru-RU" sz="1600" b="1" dirty="0" smtClean="0">
                <a:solidFill>
                  <a:srgbClr val="006969"/>
                </a:solidFill>
              </a:rPr>
              <a:t>по </a:t>
            </a:r>
            <a:r>
              <a:rPr lang="ru-RU" sz="1600" b="1" dirty="0">
                <a:solidFill>
                  <a:srgbClr val="006969"/>
                </a:solidFill>
              </a:rPr>
              <a:t>установленному тарифу </a:t>
            </a:r>
            <a:r>
              <a:rPr lang="ru-RU" sz="1600" b="1" dirty="0" smtClean="0">
                <a:solidFill>
                  <a:srgbClr val="006969"/>
                </a:solidFill>
              </a:rPr>
              <a:t>билетов </a:t>
            </a:r>
            <a:br>
              <a:rPr lang="ru-RU" sz="1600" b="1" dirty="0" smtClean="0">
                <a:solidFill>
                  <a:srgbClr val="006969"/>
                </a:solidFill>
              </a:rPr>
            </a:br>
            <a:r>
              <a:rPr lang="ru-RU" sz="1600" b="1" dirty="0" smtClean="0">
                <a:solidFill>
                  <a:srgbClr val="006969"/>
                </a:solidFill>
              </a:rPr>
              <a:t>на </a:t>
            </a:r>
            <a:r>
              <a:rPr lang="ru-RU" sz="1600" b="1" dirty="0">
                <a:solidFill>
                  <a:srgbClr val="006969"/>
                </a:solidFill>
              </a:rPr>
              <a:t>одну поездку объем перевозок пассажиров принимается равным количеству реализованных билетов.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49466" y="5301429"/>
            <a:ext cx="10657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6969"/>
                </a:solidFill>
              </a:rPr>
              <a:t>4) При </a:t>
            </a:r>
            <a:r>
              <a:rPr lang="ru-RU" sz="1600" b="1" dirty="0">
                <a:solidFill>
                  <a:srgbClr val="006969"/>
                </a:solidFill>
              </a:rPr>
              <a:t>междугородных и международных автомобильных перевозках объем перевозок пассажиров принимается равным количеству реализованных билетов. </a:t>
            </a:r>
          </a:p>
        </p:txBody>
      </p:sp>
      <p:sp>
        <p:nvSpPr>
          <p:cNvPr id="20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21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303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7259" y="1336682"/>
            <a:ext cx="3611486" cy="4816468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34" y="1648456"/>
            <a:ext cx="3475536" cy="44375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163" y="1648455"/>
            <a:ext cx="3501080" cy="44375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286" y="1648455"/>
            <a:ext cx="3529151" cy="44375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132113" y="700593"/>
            <a:ext cx="9144000" cy="662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Приложения</a:t>
            </a:r>
            <a:r>
              <a:rPr lang="en-US" sz="3200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 </a:t>
            </a:r>
            <a:r>
              <a:rPr lang="ru-RU" sz="3200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к Указаниям</a:t>
            </a:r>
            <a:endParaRPr lang="ru-RU" sz="3200" b="1" dirty="0">
              <a:solidFill>
                <a:srgbClr val="006969"/>
              </a:solidFill>
              <a:latin typeface="+mn-lt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58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" y="4641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0" y="236062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10340" y="285516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837" y="812974"/>
            <a:ext cx="1120346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006969"/>
                </a:solidFill>
              </a:rPr>
              <a:t>При реализации по установленному тарифу билета </a:t>
            </a:r>
            <a:r>
              <a:rPr lang="ru-RU" sz="1700" b="1" dirty="0">
                <a:solidFill>
                  <a:srgbClr val="DEA900"/>
                </a:solidFill>
              </a:rPr>
              <a:t>многоразового</a:t>
            </a:r>
            <a:r>
              <a:rPr lang="ru-RU" sz="1700" b="1" dirty="0">
                <a:solidFill>
                  <a:srgbClr val="006969"/>
                </a:solidFill>
              </a:rPr>
              <a:t> пользования при </a:t>
            </a:r>
            <a:r>
              <a:rPr lang="ru-RU" sz="1700" b="1" dirty="0">
                <a:solidFill>
                  <a:srgbClr val="DEA900"/>
                </a:solidFill>
              </a:rPr>
              <a:t>городских</a:t>
            </a:r>
            <a:r>
              <a:rPr lang="ru-RU" sz="1700" b="1" dirty="0">
                <a:solidFill>
                  <a:srgbClr val="006969"/>
                </a:solidFill>
              </a:rPr>
              <a:t> автомобильных перевозках объем перевозок пассажиров за отчетный месяц рассчитывается:</a:t>
            </a: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21153" y="1418509"/>
            <a:ext cx="2850290" cy="564015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2971441" y="1516561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542148" y="1418509"/>
            <a:ext cx="2880950" cy="5640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Умножение 11"/>
          <p:cNvSpPr/>
          <p:nvPr/>
        </p:nvSpPr>
        <p:spPr>
          <a:xfrm>
            <a:off x="6343876" y="1418509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6731136" y="1393691"/>
            <a:ext cx="2270399" cy="588833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1153" y="1418509"/>
            <a:ext cx="2940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П</a:t>
            </a:r>
            <a:r>
              <a:rPr lang="ru-RU" sz="1200" b="1" dirty="0" smtClean="0">
                <a:solidFill>
                  <a:srgbClr val="006969"/>
                </a:solidFill>
              </a:rPr>
              <a:t>о </a:t>
            </a:r>
            <a:r>
              <a:rPr lang="ru-RU" sz="1200" b="1" dirty="0">
                <a:solidFill>
                  <a:srgbClr val="006969"/>
                </a:solidFill>
              </a:rPr>
              <a:t>билету многоразового пользования на определенное количество поездок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53542" y="1374371"/>
            <a:ext cx="27903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реализованных</a:t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в </a:t>
            </a:r>
            <a:r>
              <a:rPr lang="ru-RU" sz="1200" b="1" dirty="0">
                <a:solidFill>
                  <a:srgbClr val="006969"/>
                </a:solidFill>
              </a:rPr>
              <a:t>отчетном месяце каждого вида билетов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898891" y="1377759"/>
            <a:ext cx="2201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О</a:t>
            </a:r>
            <a:r>
              <a:rPr lang="ru-RU" sz="1200" b="1" dirty="0" smtClean="0">
                <a:solidFill>
                  <a:srgbClr val="006969"/>
                </a:solidFill>
              </a:rPr>
              <a:t>пределенное </a:t>
            </a:r>
            <a:r>
              <a:rPr lang="ru-RU" sz="1200" b="1" dirty="0">
                <a:solidFill>
                  <a:srgbClr val="006969"/>
                </a:solidFill>
              </a:rPr>
              <a:t>количество поездок по каждому виду билета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195030" y="1377759"/>
            <a:ext cx="2034945" cy="60476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195029" y="1428527"/>
            <a:ext cx="20349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и </a:t>
            </a:r>
            <a:r>
              <a:rPr lang="ru-RU" sz="1200" b="1" dirty="0" smtClean="0">
                <a:solidFill>
                  <a:srgbClr val="006969"/>
                </a:solidFill>
              </a:rPr>
              <a:t>суммирование </a:t>
            </a:r>
            <a:r>
              <a:rPr lang="ru-RU" sz="1200" b="1" dirty="0">
                <a:solidFill>
                  <a:srgbClr val="006969"/>
                </a:solidFill>
              </a:rPr>
              <a:t>полученных произведений</a:t>
            </a:r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121153" y="2117839"/>
            <a:ext cx="2850290" cy="564015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Равно 19"/>
          <p:cNvSpPr/>
          <p:nvPr/>
        </p:nvSpPr>
        <p:spPr>
          <a:xfrm>
            <a:off x="2971441" y="2215891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3542148" y="2117839"/>
            <a:ext cx="2880950" cy="5640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2" name="Умножение 21"/>
          <p:cNvSpPr/>
          <p:nvPr/>
        </p:nvSpPr>
        <p:spPr>
          <a:xfrm>
            <a:off x="6343876" y="2117839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ятиугольник 22"/>
          <p:cNvSpPr/>
          <p:nvPr/>
        </p:nvSpPr>
        <p:spPr>
          <a:xfrm flipH="1">
            <a:off x="6731136" y="2093021"/>
            <a:ext cx="2270399" cy="588833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1152" y="2073699"/>
            <a:ext cx="2940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По </a:t>
            </a:r>
            <a:r>
              <a:rPr lang="ru-RU" sz="1200" b="1" dirty="0">
                <a:solidFill>
                  <a:srgbClr val="006969"/>
                </a:solidFill>
              </a:rPr>
              <a:t>билету многоразового </a:t>
            </a:r>
            <a:r>
              <a:rPr lang="ru-RU" sz="1200" b="1" dirty="0" smtClean="0">
                <a:solidFill>
                  <a:srgbClr val="006969"/>
                </a:solidFill>
              </a:rPr>
              <a:t/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пользования </a:t>
            </a:r>
            <a:r>
              <a:rPr lang="ru-RU" sz="1200" b="1" dirty="0">
                <a:solidFill>
                  <a:srgbClr val="006969"/>
                </a:solidFill>
              </a:rPr>
              <a:t>на месяц </a:t>
            </a:r>
          </a:p>
          <a:p>
            <a:pPr algn="ctr"/>
            <a:r>
              <a:rPr lang="ru-RU" sz="1200" b="1" dirty="0">
                <a:solidFill>
                  <a:srgbClr val="006969"/>
                </a:solidFill>
              </a:rPr>
              <a:t>(с первого по последнее число </a:t>
            </a:r>
            <a:r>
              <a:rPr lang="ru-RU" sz="1200" b="1" dirty="0" smtClean="0">
                <a:solidFill>
                  <a:srgbClr val="006969"/>
                </a:solidFill>
              </a:rPr>
              <a:t>месяца)</a:t>
            </a:r>
            <a:endParaRPr lang="ru-RU" sz="1200" b="1" dirty="0">
              <a:solidFill>
                <a:srgbClr val="006969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42148" y="2258366"/>
            <a:ext cx="27903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К</a:t>
            </a:r>
            <a:r>
              <a:rPr lang="ru-RU" sz="1200" b="1" dirty="0" smtClean="0">
                <a:solidFill>
                  <a:srgbClr val="006969"/>
                </a:solidFill>
              </a:rPr>
              <a:t>оличество </a:t>
            </a:r>
            <a:r>
              <a:rPr lang="ru-RU" sz="1200" b="1" dirty="0">
                <a:solidFill>
                  <a:srgbClr val="006969"/>
                </a:solidFill>
              </a:rPr>
              <a:t>реализованных билетов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898891" y="2116176"/>
            <a:ext cx="2201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200" b="1" dirty="0">
                <a:solidFill>
                  <a:srgbClr val="006969"/>
                </a:solidFill>
              </a:rPr>
              <a:t>поездок за </a:t>
            </a:r>
            <a:r>
              <a:rPr lang="ru-RU" sz="1200" b="1" dirty="0" smtClean="0">
                <a:solidFill>
                  <a:srgbClr val="006969"/>
                </a:solidFill>
              </a:rPr>
              <a:t/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30 </a:t>
            </a:r>
            <a:r>
              <a:rPr lang="ru-RU" sz="1200" b="1" dirty="0">
                <a:solidFill>
                  <a:srgbClr val="006969"/>
                </a:solidFill>
              </a:rPr>
              <a:t>календарных дней</a:t>
            </a:r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121152" y="2795329"/>
            <a:ext cx="2879026" cy="564015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Равно 29"/>
          <p:cNvSpPr/>
          <p:nvPr/>
        </p:nvSpPr>
        <p:spPr>
          <a:xfrm>
            <a:off x="3000176" y="2893381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ятиугольник 30"/>
          <p:cNvSpPr/>
          <p:nvPr/>
        </p:nvSpPr>
        <p:spPr>
          <a:xfrm>
            <a:off x="3570883" y="2795329"/>
            <a:ext cx="2880950" cy="5640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2" name="Умножение 31"/>
          <p:cNvSpPr/>
          <p:nvPr/>
        </p:nvSpPr>
        <p:spPr>
          <a:xfrm>
            <a:off x="6372611" y="2795329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ятиугольник 32"/>
          <p:cNvSpPr/>
          <p:nvPr/>
        </p:nvSpPr>
        <p:spPr>
          <a:xfrm flipH="1">
            <a:off x="6759871" y="2770511"/>
            <a:ext cx="2270399" cy="588833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559" y="2741761"/>
            <a:ext cx="32375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По </a:t>
            </a:r>
            <a:r>
              <a:rPr lang="ru-RU" sz="1200" b="1" dirty="0">
                <a:solidFill>
                  <a:srgbClr val="006969"/>
                </a:solidFill>
              </a:rPr>
              <a:t>билету </a:t>
            </a:r>
            <a:r>
              <a:rPr lang="ru-RU" sz="1200" b="1" dirty="0" smtClean="0">
                <a:solidFill>
                  <a:srgbClr val="006969"/>
                </a:solidFill>
              </a:rPr>
              <a:t>многоразового </a:t>
            </a:r>
            <a:r>
              <a:rPr lang="ru-RU" sz="1200" b="1" dirty="0">
                <a:solidFill>
                  <a:srgbClr val="006969"/>
                </a:solidFill>
              </a:rPr>
              <a:t>пользования </a:t>
            </a:r>
            <a:r>
              <a:rPr lang="ru-RU" sz="1200" b="1" dirty="0" smtClean="0">
                <a:solidFill>
                  <a:srgbClr val="006969"/>
                </a:solidFill>
              </a:rPr>
              <a:t/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с </a:t>
            </a:r>
            <a:r>
              <a:rPr lang="ru-RU" sz="1200" b="1" dirty="0">
                <a:solidFill>
                  <a:srgbClr val="006969"/>
                </a:solidFill>
              </a:rPr>
              <a:t>любой </a:t>
            </a:r>
            <a:r>
              <a:rPr lang="ru-RU" sz="1200" b="1" dirty="0" smtClean="0">
                <a:solidFill>
                  <a:srgbClr val="006969"/>
                </a:solidFill>
              </a:rPr>
              <a:t>даты (на </a:t>
            </a:r>
            <a:r>
              <a:rPr lang="ru-RU" sz="1200" b="1" dirty="0">
                <a:solidFill>
                  <a:srgbClr val="006969"/>
                </a:solidFill>
              </a:rPr>
              <a:t>1, 2, 3, 5, 10, 15, </a:t>
            </a:r>
            <a:r>
              <a:rPr lang="ru-RU" sz="1200" b="1" dirty="0" smtClean="0">
                <a:solidFill>
                  <a:srgbClr val="006969"/>
                </a:solidFill>
              </a:rPr>
              <a:t/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20</a:t>
            </a:r>
            <a:r>
              <a:rPr lang="ru-RU" sz="1200" b="1" dirty="0">
                <a:solidFill>
                  <a:srgbClr val="006969"/>
                </a:solidFill>
              </a:rPr>
              <a:t>, 30 и 90 календарных дней)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587457" y="2826129"/>
            <a:ext cx="2790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200" b="1" dirty="0">
                <a:solidFill>
                  <a:srgbClr val="006969"/>
                </a:solidFill>
              </a:rPr>
              <a:t>реализованных в отчетном месяце каждого вида билетов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6927626" y="2756247"/>
            <a:ext cx="2201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Определенное </a:t>
            </a:r>
            <a:r>
              <a:rPr lang="ru-RU" sz="1200" b="1" dirty="0">
                <a:solidFill>
                  <a:srgbClr val="006969"/>
                </a:solidFill>
              </a:rPr>
              <a:t>количество поездок по каждому виду билета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9223765" y="2754579"/>
            <a:ext cx="2034945" cy="60476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9223764" y="2805347"/>
            <a:ext cx="20349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и </a:t>
            </a:r>
            <a:r>
              <a:rPr lang="ru-RU" sz="1200" b="1" dirty="0" smtClean="0">
                <a:solidFill>
                  <a:srgbClr val="006969"/>
                </a:solidFill>
              </a:rPr>
              <a:t>суммирование </a:t>
            </a:r>
            <a:r>
              <a:rPr lang="ru-RU" sz="1200" b="1" dirty="0">
                <a:solidFill>
                  <a:srgbClr val="006969"/>
                </a:solidFill>
              </a:rPr>
              <a:t>полученных произведений</a:t>
            </a:r>
          </a:p>
        </p:txBody>
      </p:sp>
      <p:sp>
        <p:nvSpPr>
          <p:cNvPr id="39" name="Блок-схема: процесс 38"/>
          <p:cNvSpPr/>
          <p:nvPr/>
        </p:nvSpPr>
        <p:spPr>
          <a:xfrm>
            <a:off x="137726" y="4821522"/>
            <a:ext cx="2879026" cy="642504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Равно 39"/>
          <p:cNvSpPr/>
          <p:nvPr/>
        </p:nvSpPr>
        <p:spPr>
          <a:xfrm>
            <a:off x="3000175" y="4993146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ятиугольник 40"/>
          <p:cNvSpPr/>
          <p:nvPr/>
        </p:nvSpPr>
        <p:spPr>
          <a:xfrm>
            <a:off x="3542146" y="4824402"/>
            <a:ext cx="2880950" cy="639624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3" name="Пятиугольник 42"/>
          <p:cNvSpPr/>
          <p:nvPr/>
        </p:nvSpPr>
        <p:spPr>
          <a:xfrm flipH="1">
            <a:off x="6953363" y="4817695"/>
            <a:ext cx="2270399" cy="646331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37726" y="4817695"/>
            <a:ext cx="2969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поездок </a:t>
            </a:r>
          </a:p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при </a:t>
            </a:r>
            <a:r>
              <a:rPr lang="ru-RU" sz="1200" b="1" dirty="0">
                <a:solidFill>
                  <a:srgbClr val="006969"/>
                </a:solidFill>
              </a:rPr>
              <a:t>реализации билета многоразового пользования на </a:t>
            </a:r>
            <a:r>
              <a:rPr lang="ru-RU" sz="1200" b="1" dirty="0" smtClean="0">
                <a:solidFill>
                  <a:srgbClr val="006969"/>
                </a:solidFill>
              </a:rPr>
              <a:t>декаду</a:t>
            </a:r>
            <a:endParaRPr lang="ru-RU" sz="1200" b="1" dirty="0">
              <a:solidFill>
                <a:srgbClr val="006969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587454" y="4875576"/>
            <a:ext cx="2790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200" b="1" dirty="0">
                <a:solidFill>
                  <a:srgbClr val="006969"/>
                </a:solidFill>
              </a:rPr>
              <a:t>поездок </a:t>
            </a:r>
            <a:r>
              <a:rPr lang="ru-RU" sz="1200" b="1" dirty="0" smtClean="0">
                <a:solidFill>
                  <a:srgbClr val="006969"/>
                </a:solidFill>
              </a:rPr>
              <a:t/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за </a:t>
            </a:r>
            <a:r>
              <a:rPr lang="ru-RU" sz="1200" b="1" dirty="0">
                <a:solidFill>
                  <a:srgbClr val="006969"/>
                </a:solidFill>
              </a:rPr>
              <a:t>30 календарных дней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7089931" y="5002360"/>
            <a:ext cx="22015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на </a:t>
            </a:r>
            <a:r>
              <a:rPr lang="ru-RU" sz="1200" b="1" dirty="0">
                <a:solidFill>
                  <a:srgbClr val="006969"/>
                </a:solidFill>
              </a:rPr>
              <a:t>3</a:t>
            </a:r>
          </a:p>
        </p:txBody>
      </p:sp>
      <p:sp>
        <p:nvSpPr>
          <p:cNvPr id="49" name="Блок-схема: процесс 48"/>
          <p:cNvSpPr/>
          <p:nvPr/>
        </p:nvSpPr>
        <p:spPr>
          <a:xfrm>
            <a:off x="152093" y="5781728"/>
            <a:ext cx="2879025" cy="644951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Равно 49"/>
          <p:cNvSpPr/>
          <p:nvPr/>
        </p:nvSpPr>
        <p:spPr>
          <a:xfrm>
            <a:off x="3031118" y="5916366"/>
            <a:ext cx="587279" cy="377057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ятиугольник 50"/>
          <p:cNvSpPr/>
          <p:nvPr/>
        </p:nvSpPr>
        <p:spPr>
          <a:xfrm>
            <a:off x="3618397" y="5779340"/>
            <a:ext cx="2880950" cy="609274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3" name="Пятиугольник 52"/>
          <p:cNvSpPr/>
          <p:nvPr/>
        </p:nvSpPr>
        <p:spPr>
          <a:xfrm flipH="1">
            <a:off x="7016033" y="5816096"/>
            <a:ext cx="2207731" cy="572518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35991" y="5780348"/>
            <a:ext cx="29260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Количество поездок </a:t>
            </a:r>
          </a:p>
          <a:p>
            <a:pPr algn="ctr"/>
            <a:r>
              <a:rPr lang="ru-RU" sz="1200" b="1" dirty="0">
                <a:solidFill>
                  <a:srgbClr val="006969"/>
                </a:solidFill>
              </a:rPr>
              <a:t>п</a:t>
            </a:r>
            <a:r>
              <a:rPr lang="ru-RU" sz="1200" b="1" dirty="0" smtClean="0">
                <a:solidFill>
                  <a:srgbClr val="006969"/>
                </a:solidFill>
              </a:rPr>
              <a:t>ри </a:t>
            </a:r>
            <a:r>
              <a:rPr lang="ru-RU" sz="1200" b="1" dirty="0">
                <a:solidFill>
                  <a:srgbClr val="006969"/>
                </a:solidFill>
              </a:rPr>
              <a:t>реализации билета многоразового пользования </a:t>
            </a:r>
            <a:r>
              <a:rPr lang="ru-RU" sz="1200" b="1" dirty="0" smtClean="0">
                <a:solidFill>
                  <a:srgbClr val="006969"/>
                </a:solidFill>
              </a:rPr>
              <a:t>на </a:t>
            </a:r>
            <a:r>
              <a:rPr lang="ru-RU" sz="1200" b="1" dirty="0">
                <a:solidFill>
                  <a:srgbClr val="006969"/>
                </a:solidFill>
              </a:rPr>
              <a:t>1/2 </a:t>
            </a:r>
            <a:r>
              <a:rPr lang="ru-RU" sz="1200" b="1" dirty="0" smtClean="0">
                <a:solidFill>
                  <a:srgbClr val="006969"/>
                </a:solidFill>
              </a:rPr>
              <a:t>месяца</a:t>
            </a:r>
            <a:endParaRPr lang="ru-RU" sz="1200" b="1" dirty="0">
              <a:solidFill>
                <a:srgbClr val="006969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632764" y="5859099"/>
            <a:ext cx="2790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Количество поездок </a:t>
            </a:r>
            <a:r>
              <a:rPr lang="ru-RU" sz="1200" b="1" dirty="0" smtClean="0">
                <a:solidFill>
                  <a:srgbClr val="006969"/>
                </a:solidFill>
              </a:rPr>
              <a:t/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за </a:t>
            </a:r>
            <a:r>
              <a:rPr lang="ru-RU" sz="1200" b="1" dirty="0">
                <a:solidFill>
                  <a:srgbClr val="006969"/>
                </a:solidFill>
              </a:rPr>
              <a:t>30 календарных дней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093917" y="5927811"/>
            <a:ext cx="22015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на 2</a:t>
            </a:r>
            <a:endParaRPr lang="ru-RU" sz="1200" b="1" dirty="0">
              <a:solidFill>
                <a:srgbClr val="006969"/>
              </a:solidFill>
            </a:endParaRPr>
          </a:p>
        </p:txBody>
      </p:sp>
      <p:sp>
        <p:nvSpPr>
          <p:cNvPr id="89" name="Деление 88"/>
          <p:cNvSpPr/>
          <p:nvPr/>
        </p:nvSpPr>
        <p:spPr>
          <a:xfrm>
            <a:off x="6508096" y="4950884"/>
            <a:ext cx="353347" cy="379950"/>
          </a:xfrm>
          <a:prstGeom prst="mathDivide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Деление 89"/>
          <p:cNvSpPr/>
          <p:nvPr/>
        </p:nvSpPr>
        <p:spPr>
          <a:xfrm>
            <a:off x="6560921" y="5894002"/>
            <a:ext cx="353347" cy="379950"/>
          </a:xfrm>
          <a:prstGeom prst="mathDivide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35991" y="3539075"/>
            <a:ext cx="11130306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696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6969"/>
                </a:solidFill>
              </a:rPr>
              <a:t>Количество поездок </a:t>
            </a:r>
            <a:r>
              <a:rPr lang="ru-RU" sz="1600" b="1" dirty="0">
                <a:solidFill>
                  <a:srgbClr val="DEA900"/>
                </a:solidFill>
              </a:rPr>
              <a:t>одного</a:t>
            </a:r>
            <a:r>
              <a:rPr lang="ru-RU" sz="1600" b="1" dirty="0">
                <a:solidFill>
                  <a:srgbClr val="006969"/>
                </a:solidFill>
              </a:rPr>
              <a:t> пассажира на автомобильном транспорте </a:t>
            </a:r>
            <a:r>
              <a:rPr lang="ru-RU" sz="1600" b="1" dirty="0">
                <a:solidFill>
                  <a:srgbClr val="DEA900"/>
                </a:solidFill>
              </a:rPr>
              <a:t>общего</a:t>
            </a:r>
            <a:r>
              <a:rPr lang="ru-RU" sz="1600" b="1" dirty="0">
                <a:solidFill>
                  <a:srgbClr val="006969"/>
                </a:solidFill>
              </a:rPr>
              <a:t> пользования, осуществляющем </a:t>
            </a:r>
            <a:r>
              <a:rPr lang="ru-RU" sz="1600" b="1" dirty="0">
                <a:solidFill>
                  <a:srgbClr val="DEA900"/>
                </a:solidFill>
              </a:rPr>
              <a:t>городские</a:t>
            </a:r>
            <a:r>
              <a:rPr lang="ru-RU" sz="1600" b="1" dirty="0">
                <a:solidFill>
                  <a:srgbClr val="006969"/>
                </a:solidFill>
              </a:rPr>
              <a:t>, </a:t>
            </a:r>
            <a:r>
              <a:rPr lang="ru-RU" sz="1600" b="1" dirty="0">
                <a:solidFill>
                  <a:srgbClr val="DEA900"/>
                </a:solidFill>
              </a:rPr>
              <a:t>пригородные</a:t>
            </a:r>
            <a:r>
              <a:rPr lang="ru-RU" sz="1600" b="1" dirty="0">
                <a:solidFill>
                  <a:srgbClr val="006969"/>
                </a:solidFill>
              </a:rPr>
              <a:t> автомобильные перевозки </a:t>
            </a:r>
            <a:r>
              <a:rPr lang="ru-RU" sz="1600" b="1" dirty="0" smtClean="0">
                <a:solidFill>
                  <a:srgbClr val="006969"/>
                </a:solidFill>
              </a:rPr>
              <a:t>пассажиров в </a:t>
            </a:r>
            <a:r>
              <a:rPr lang="ru-RU" sz="1600" b="1" dirty="0">
                <a:solidFill>
                  <a:srgbClr val="DEA900"/>
                </a:solidFill>
              </a:rPr>
              <a:t>регулярном</a:t>
            </a:r>
            <a:r>
              <a:rPr lang="ru-RU" sz="1600" b="1" dirty="0">
                <a:solidFill>
                  <a:srgbClr val="006969"/>
                </a:solidFill>
              </a:rPr>
              <a:t> сообщении, в зависимости от вида билета многоразового пользования и численности населения в городе, где находится организация, представляющая отчет, определяется согласно </a:t>
            </a:r>
            <a:r>
              <a:rPr lang="ru-RU" sz="1600" b="1" dirty="0">
                <a:solidFill>
                  <a:srgbClr val="DEA900"/>
                </a:solidFill>
              </a:rPr>
              <a:t>приложению 1.</a:t>
            </a:r>
          </a:p>
        </p:txBody>
      </p:sp>
      <p:sp>
        <p:nvSpPr>
          <p:cNvPr id="52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19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1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96089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45543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2662" y="713656"/>
            <a:ext cx="1088907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006969"/>
                </a:solidFill>
              </a:rPr>
              <a:t>При реализации по установленному тарифу билета многоразового пользования «рабочего дня</a:t>
            </a:r>
            <a:r>
              <a:rPr lang="ru-RU" sz="1700" b="1" dirty="0" smtClean="0">
                <a:solidFill>
                  <a:srgbClr val="006969"/>
                </a:solidFill>
              </a:rPr>
              <a:t>», «выходного дня» </a:t>
            </a:r>
            <a:r>
              <a:rPr lang="ru-RU" sz="1700" b="1" dirty="0">
                <a:solidFill>
                  <a:srgbClr val="006969"/>
                </a:solidFill>
              </a:rPr>
              <a:t>при </a:t>
            </a:r>
            <a:r>
              <a:rPr lang="ru-RU" sz="1700" b="1" dirty="0" smtClean="0">
                <a:solidFill>
                  <a:srgbClr val="DEA900"/>
                </a:solidFill>
              </a:rPr>
              <a:t>городских, пригородных </a:t>
            </a:r>
            <a:r>
              <a:rPr lang="ru-RU" sz="1700" b="1" dirty="0">
                <a:solidFill>
                  <a:srgbClr val="006969"/>
                </a:solidFill>
              </a:rPr>
              <a:t>автомобильных перевозках объем перевозок пассажиров за отчетный месяц рассчитывается:</a:t>
            </a: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169036" y="1301158"/>
            <a:ext cx="4915359" cy="759302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Равно 10"/>
          <p:cNvSpPr/>
          <p:nvPr/>
        </p:nvSpPr>
        <p:spPr>
          <a:xfrm>
            <a:off x="5104214" y="1469269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5679791" y="1346388"/>
            <a:ext cx="1282264" cy="5640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Умножение 12"/>
          <p:cNvSpPr/>
          <p:nvPr/>
        </p:nvSpPr>
        <p:spPr>
          <a:xfrm>
            <a:off x="6998299" y="3088790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ятиугольник 13"/>
          <p:cNvSpPr/>
          <p:nvPr/>
        </p:nvSpPr>
        <p:spPr>
          <a:xfrm flipH="1">
            <a:off x="7339204" y="1332019"/>
            <a:ext cx="1015541" cy="588833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6681" y="1291019"/>
            <a:ext cx="50119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06969"/>
                </a:solidFill>
              </a:rPr>
              <a:t>П</a:t>
            </a:r>
            <a:r>
              <a:rPr lang="ru-RU" sz="1100" b="1" dirty="0" smtClean="0">
                <a:solidFill>
                  <a:srgbClr val="006969"/>
                </a:solidFill>
              </a:rPr>
              <a:t>о </a:t>
            </a:r>
            <a:r>
              <a:rPr lang="ru-RU" sz="1100" b="1" dirty="0">
                <a:solidFill>
                  <a:srgbClr val="006969"/>
                </a:solidFill>
              </a:rPr>
              <a:t>билету многоразового </a:t>
            </a:r>
            <a:r>
              <a:rPr lang="ru-RU" sz="1100" b="1" dirty="0" smtClean="0">
                <a:solidFill>
                  <a:srgbClr val="006969"/>
                </a:solidFill>
              </a:rPr>
              <a:t>пользования «рабочего дня» </a:t>
            </a:r>
            <a:r>
              <a:rPr lang="ru-RU" sz="1100" b="1" dirty="0">
                <a:solidFill>
                  <a:srgbClr val="006969"/>
                </a:solidFill>
              </a:rPr>
              <a:t>на месяц </a:t>
            </a:r>
            <a:r>
              <a:rPr lang="ru-RU" sz="1100" b="1" dirty="0" smtClean="0">
                <a:solidFill>
                  <a:srgbClr val="006969"/>
                </a:solidFill>
              </a:rPr>
              <a:t/>
            </a:r>
            <a:br>
              <a:rPr lang="ru-RU" sz="1100" b="1" dirty="0" smtClean="0">
                <a:solidFill>
                  <a:srgbClr val="006969"/>
                </a:solidFill>
              </a:rPr>
            </a:br>
            <a:r>
              <a:rPr lang="ru-RU" sz="1100" b="1" dirty="0" smtClean="0">
                <a:solidFill>
                  <a:srgbClr val="006969"/>
                </a:solidFill>
              </a:rPr>
              <a:t>(</a:t>
            </a:r>
            <a:r>
              <a:rPr lang="ru-RU" sz="1100" b="1" dirty="0">
                <a:solidFill>
                  <a:srgbClr val="006969"/>
                </a:solidFill>
              </a:rPr>
              <a:t>с понедельника по пятницу с первого числа месяца по последнее, а также </a:t>
            </a:r>
            <a:r>
              <a:rPr lang="ru-RU" sz="1100" b="1" dirty="0" smtClean="0">
                <a:solidFill>
                  <a:srgbClr val="006969"/>
                </a:solidFill>
              </a:rPr>
              <a:t/>
            </a:r>
            <a:br>
              <a:rPr lang="ru-RU" sz="1100" b="1" dirty="0" smtClean="0">
                <a:solidFill>
                  <a:srgbClr val="006969"/>
                </a:solidFill>
              </a:rPr>
            </a:br>
            <a:r>
              <a:rPr lang="ru-RU" sz="1100" b="1" dirty="0" smtClean="0">
                <a:solidFill>
                  <a:srgbClr val="006969"/>
                </a:solidFill>
              </a:rPr>
              <a:t>в </a:t>
            </a:r>
            <a:r>
              <a:rPr lang="ru-RU" sz="1100" b="1" dirty="0">
                <a:solidFill>
                  <a:srgbClr val="006969"/>
                </a:solidFill>
              </a:rPr>
              <a:t>дни переноса рабочих дней на выходные дни по решению Совета </a:t>
            </a:r>
            <a:r>
              <a:rPr lang="ru-RU" sz="1100" b="1" dirty="0" smtClean="0">
                <a:solidFill>
                  <a:srgbClr val="006969"/>
                </a:solidFill>
              </a:rPr>
              <a:t>Министров </a:t>
            </a:r>
            <a:r>
              <a:rPr lang="ru-RU" sz="1100" b="1" dirty="0">
                <a:solidFill>
                  <a:srgbClr val="006969"/>
                </a:solidFill>
              </a:rPr>
              <a:t>Республики Беларусь)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657777" y="1309302"/>
            <a:ext cx="1251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200" b="1" dirty="0">
                <a:solidFill>
                  <a:srgbClr val="006969"/>
                </a:solidFill>
              </a:rPr>
              <a:t>реализованных билетов</a:t>
            </a:r>
          </a:p>
        </p:txBody>
      </p:sp>
      <p:sp>
        <p:nvSpPr>
          <p:cNvPr id="18" name="Пятиугольник 17"/>
          <p:cNvSpPr/>
          <p:nvPr/>
        </p:nvSpPr>
        <p:spPr>
          <a:xfrm>
            <a:off x="8304241" y="1332018"/>
            <a:ext cx="507274" cy="588833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332429" y="1303268"/>
            <a:ext cx="152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К</a:t>
            </a:r>
            <a:r>
              <a:rPr lang="ru-RU" sz="1200" b="1" dirty="0" smtClean="0">
                <a:solidFill>
                  <a:srgbClr val="006969"/>
                </a:solidFill>
              </a:rPr>
              <a:t>оличество </a:t>
            </a:r>
            <a:r>
              <a:rPr lang="ru-RU" sz="1200" b="1" dirty="0">
                <a:solidFill>
                  <a:srgbClr val="006969"/>
                </a:solidFill>
              </a:rPr>
              <a:t>рабочих дней в месяце</a:t>
            </a:r>
          </a:p>
        </p:txBody>
      </p:sp>
      <p:sp>
        <p:nvSpPr>
          <p:cNvPr id="19" name="Умножение 18"/>
          <p:cNvSpPr/>
          <p:nvPr/>
        </p:nvSpPr>
        <p:spPr>
          <a:xfrm>
            <a:off x="8751591" y="1336086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ятиугольник 19"/>
          <p:cNvSpPr/>
          <p:nvPr/>
        </p:nvSpPr>
        <p:spPr>
          <a:xfrm flipH="1">
            <a:off x="9170689" y="1316415"/>
            <a:ext cx="2051049" cy="588833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373142" y="1357574"/>
            <a:ext cx="1915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К</a:t>
            </a:r>
            <a:r>
              <a:rPr lang="ru-RU" sz="1200" b="1" dirty="0" smtClean="0">
                <a:solidFill>
                  <a:srgbClr val="006969"/>
                </a:solidFill>
              </a:rPr>
              <a:t>оличество </a:t>
            </a:r>
            <a:r>
              <a:rPr lang="ru-RU" sz="1200" b="1" dirty="0">
                <a:solidFill>
                  <a:srgbClr val="006969"/>
                </a:solidFill>
              </a:rPr>
              <a:t>поездок </a:t>
            </a:r>
            <a:r>
              <a:rPr lang="ru-RU" sz="1200" b="1" dirty="0" smtClean="0">
                <a:solidFill>
                  <a:srgbClr val="006969"/>
                </a:solidFill>
              </a:rPr>
              <a:t/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за </a:t>
            </a:r>
            <a:r>
              <a:rPr lang="ru-RU" sz="1200" b="1" dirty="0">
                <a:solidFill>
                  <a:srgbClr val="006969"/>
                </a:solidFill>
              </a:rPr>
              <a:t>1 рабочий день</a:t>
            </a:r>
          </a:p>
        </p:txBody>
      </p:sp>
      <p:sp>
        <p:nvSpPr>
          <p:cNvPr id="23" name="Блок-схема: процесс 22"/>
          <p:cNvSpPr/>
          <p:nvPr/>
        </p:nvSpPr>
        <p:spPr>
          <a:xfrm>
            <a:off x="184681" y="2123959"/>
            <a:ext cx="4919534" cy="705942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Равно 23"/>
          <p:cNvSpPr/>
          <p:nvPr/>
        </p:nvSpPr>
        <p:spPr>
          <a:xfrm>
            <a:off x="5110401" y="2264205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ятиугольник 24"/>
          <p:cNvSpPr/>
          <p:nvPr/>
        </p:nvSpPr>
        <p:spPr>
          <a:xfrm>
            <a:off x="5666106" y="2123961"/>
            <a:ext cx="2627394" cy="658413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Умножение 25"/>
          <p:cNvSpPr/>
          <p:nvPr/>
        </p:nvSpPr>
        <p:spPr>
          <a:xfrm>
            <a:off x="8254538" y="2191229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61717" y="2060460"/>
            <a:ext cx="49424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06969"/>
                </a:solidFill>
              </a:rPr>
              <a:t>По билету многоразового </a:t>
            </a:r>
            <a:r>
              <a:rPr lang="ru-RU" sz="1100" b="1" dirty="0" smtClean="0">
                <a:solidFill>
                  <a:srgbClr val="006969"/>
                </a:solidFill>
              </a:rPr>
              <a:t>пользования «рабочего дня» </a:t>
            </a:r>
            <a:r>
              <a:rPr lang="ru-RU" sz="1100" b="1" dirty="0">
                <a:solidFill>
                  <a:srgbClr val="006969"/>
                </a:solidFill>
              </a:rPr>
              <a:t>на 1/2 месяца </a:t>
            </a:r>
            <a:r>
              <a:rPr lang="ru-RU" sz="1100" b="1" dirty="0" smtClean="0">
                <a:solidFill>
                  <a:srgbClr val="006969"/>
                </a:solidFill>
              </a:rPr>
              <a:t/>
            </a:r>
            <a:br>
              <a:rPr lang="ru-RU" sz="1100" b="1" dirty="0" smtClean="0">
                <a:solidFill>
                  <a:srgbClr val="006969"/>
                </a:solidFill>
              </a:rPr>
            </a:br>
            <a:r>
              <a:rPr lang="ru-RU" sz="1100" b="1" dirty="0" smtClean="0">
                <a:solidFill>
                  <a:srgbClr val="006969"/>
                </a:solidFill>
              </a:rPr>
              <a:t>(</a:t>
            </a:r>
            <a:r>
              <a:rPr lang="ru-RU" sz="1100" b="1" dirty="0">
                <a:solidFill>
                  <a:srgbClr val="006969"/>
                </a:solidFill>
              </a:rPr>
              <a:t>с понедельника </a:t>
            </a:r>
            <a:r>
              <a:rPr lang="ru-RU" sz="1100" b="1" dirty="0" smtClean="0">
                <a:solidFill>
                  <a:srgbClr val="006969"/>
                </a:solidFill>
              </a:rPr>
              <a:t>по </a:t>
            </a:r>
            <a:r>
              <a:rPr lang="ru-RU" sz="1100" b="1" dirty="0">
                <a:solidFill>
                  <a:srgbClr val="006969"/>
                </a:solidFill>
              </a:rPr>
              <a:t>пятницу с первого числа месяца по </a:t>
            </a:r>
            <a:r>
              <a:rPr lang="ru-RU" sz="1100" b="1" dirty="0" smtClean="0">
                <a:solidFill>
                  <a:srgbClr val="006969"/>
                </a:solidFill>
              </a:rPr>
              <a:t>15-е </a:t>
            </a:r>
            <a:r>
              <a:rPr lang="ru-RU" sz="1100" b="1" dirty="0">
                <a:solidFill>
                  <a:srgbClr val="006969"/>
                </a:solidFill>
              </a:rPr>
              <a:t>число и с 16-го по последнее число месяца, а также в дни переноса рабочих дней на выходные </a:t>
            </a:r>
            <a:r>
              <a:rPr lang="ru-RU" sz="1100" b="1" dirty="0" smtClean="0">
                <a:solidFill>
                  <a:srgbClr val="006969"/>
                </a:solidFill>
              </a:rPr>
              <a:t>дни по </a:t>
            </a:r>
            <a:r>
              <a:rPr lang="ru-RU" sz="1100" b="1" dirty="0">
                <a:solidFill>
                  <a:srgbClr val="006969"/>
                </a:solidFill>
              </a:rPr>
              <a:t>решению Совета Министров Республики Беларусь)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650571" y="2146146"/>
            <a:ext cx="247434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100" b="1" dirty="0">
                <a:solidFill>
                  <a:srgbClr val="006969"/>
                </a:solidFill>
              </a:rPr>
              <a:t>реализованных билетов на количество рабочих дней в первой (второй) половине месяца</a:t>
            </a:r>
          </a:p>
        </p:txBody>
      </p:sp>
      <p:sp>
        <p:nvSpPr>
          <p:cNvPr id="33" name="Пятиугольник 32"/>
          <p:cNvSpPr/>
          <p:nvPr/>
        </p:nvSpPr>
        <p:spPr>
          <a:xfrm flipH="1">
            <a:off x="8780396" y="2123959"/>
            <a:ext cx="2357452" cy="658413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147930" y="2191229"/>
            <a:ext cx="1915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К</a:t>
            </a:r>
            <a:r>
              <a:rPr lang="ru-RU" sz="1200" b="1" dirty="0" smtClean="0">
                <a:solidFill>
                  <a:srgbClr val="006969"/>
                </a:solidFill>
              </a:rPr>
              <a:t>оличество </a:t>
            </a:r>
            <a:r>
              <a:rPr lang="ru-RU" sz="1200" b="1" dirty="0">
                <a:solidFill>
                  <a:srgbClr val="006969"/>
                </a:solidFill>
              </a:rPr>
              <a:t>поездок </a:t>
            </a:r>
            <a:r>
              <a:rPr lang="ru-RU" sz="1200" b="1" dirty="0" smtClean="0">
                <a:solidFill>
                  <a:srgbClr val="006969"/>
                </a:solidFill>
              </a:rPr>
              <a:t/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за </a:t>
            </a:r>
            <a:r>
              <a:rPr lang="ru-RU" sz="1200" b="1" dirty="0">
                <a:solidFill>
                  <a:srgbClr val="006969"/>
                </a:solidFill>
              </a:rPr>
              <a:t>1 рабочий день</a:t>
            </a:r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169035" y="2937158"/>
            <a:ext cx="4935179" cy="791571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47440" y="2955065"/>
            <a:ext cx="49451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06969"/>
                </a:solidFill>
              </a:rPr>
              <a:t>П</a:t>
            </a:r>
            <a:r>
              <a:rPr lang="ru-RU" sz="1100" b="1" dirty="0" smtClean="0">
                <a:solidFill>
                  <a:srgbClr val="006969"/>
                </a:solidFill>
              </a:rPr>
              <a:t>о </a:t>
            </a:r>
            <a:r>
              <a:rPr lang="ru-RU" sz="1100" b="1" dirty="0">
                <a:solidFill>
                  <a:srgbClr val="006969"/>
                </a:solidFill>
              </a:rPr>
              <a:t>билету многоразового </a:t>
            </a:r>
            <a:r>
              <a:rPr lang="ru-RU" sz="1100" b="1" dirty="0" smtClean="0">
                <a:solidFill>
                  <a:srgbClr val="006969"/>
                </a:solidFill>
              </a:rPr>
              <a:t>пользования «рабочего дня» </a:t>
            </a:r>
            <a:r>
              <a:rPr lang="ru-RU" sz="1100" b="1" dirty="0">
                <a:solidFill>
                  <a:srgbClr val="006969"/>
                </a:solidFill>
              </a:rPr>
              <a:t>на декаду </a:t>
            </a:r>
            <a:r>
              <a:rPr lang="ru-RU" sz="1100" b="1" dirty="0" smtClean="0">
                <a:solidFill>
                  <a:srgbClr val="006969"/>
                </a:solidFill>
              </a:rPr>
              <a:t/>
            </a:r>
            <a:br>
              <a:rPr lang="ru-RU" sz="1100" b="1" dirty="0" smtClean="0">
                <a:solidFill>
                  <a:srgbClr val="006969"/>
                </a:solidFill>
              </a:rPr>
            </a:br>
            <a:r>
              <a:rPr lang="ru-RU" sz="1100" b="1" dirty="0" smtClean="0">
                <a:solidFill>
                  <a:srgbClr val="006969"/>
                </a:solidFill>
              </a:rPr>
              <a:t>(</a:t>
            </a:r>
            <a:r>
              <a:rPr lang="ru-RU" sz="1100" b="1" dirty="0">
                <a:solidFill>
                  <a:srgbClr val="006969"/>
                </a:solidFill>
              </a:rPr>
              <a:t>с понедельника </a:t>
            </a:r>
            <a:r>
              <a:rPr lang="ru-RU" sz="1100" b="1" dirty="0" smtClean="0">
                <a:solidFill>
                  <a:srgbClr val="006969"/>
                </a:solidFill>
              </a:rPr>
              <a:t>по </a:t>
            </a:r>
            <a:r>
              <a:rPr lang="ru-RU" sz="1100" b="1" dirty="0">
                <a:solidFill>
                  <a:srgbClr val="006969"/>
                </a:solidFill>
              </a:rPr>
              <a:t>пятницу с первого числа месяца по 10-е число, с 11-го по 20-е и с 21-го по последнее число месяца, </a:t>
            </a:r>
            <a:r>
              <a:rPr lang="ru-RU" sz="1100" b="1" dirty="0" smtClean="0">
                <a:solidFill>
                  <a:srgbClr val="006969"/>
                </a:solidFill>
              </a:rPr>
              <a:t>а </a:t>
            </a:r>
            <a:r>
              <a:rPr lang="ru-RU" sz="1100" b="1" dirty="0">
                <a:solidFill>
                  <a:srgbClr val="006969"/>
                </a:solidFill>
              </a:rPr>
              <a:t>также в дни переноса рабочих дней </a:t>
            </a:r>
            <a:r>
              <a:rPr lang="ru-RU" sz="1100" b="1" dirty="0" smtClean="0">
                <a:solidFill>
                  <a:srgbClr val="006969"/>
                </a:solidFill>
              </a:rPr>
              <a:t>на </a:t>
            </a:r>
            <a:r>
              <a:rPr lang="ru-RU" sz="1100" b="1" dirty="0">
                <a:solidFill>
                  <a:srgbClr val="006969"/>
                </a:solidFill>
              </a:rPr>
              <a:t>выходные </a:t>
            </a:r>
            <a:r>
              <a:rPr lang="ru-RU" sz="1100" b="1" dirty="0" smtClean="0">
                <a:solidFill>
                  <a:srgbClr val="006969"/>
                </a:solidFill>
              </a:rPr>
              <a:t>дни </a:t>
            </a:r>
            <a:r>
              <a:rPr lang="ru-RU" sz="1100" b="1" dirty="0">
                <a:solidFill>
                  <a:srgbClr val="006969"/>
                </a:solidFill>
              </a:rPr>
              <a:t>по решению Совета Министров Республики Беларусь)</a:t>
            </a:r>
          </a:p>
        </p:txBody>
      </p:sp>
      <p:sp>
        <p:nvSpPr>
          <p:cNvPr id="37" name="Равно 36"/>
          <p:cNvSpPr/>
          <p:nvPr/>
        </p:nvSpPr>
        <p:spPr>
          <a:xfrm>
            <a:off x="5104215" y="3151970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Блок-схема: процесс 38"/>
          <p:cNvSpPr/>
          <p:nvPr/>
        </p:nvSpPr>
        <p:spPr>
          <a:xfrm>
            <a:off x="169036" y="3828652"/>
            <a:ext cx="4905338" cy="600164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0444" y="3828651"/>
            <a:ext cx="51958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06969"/>
                </a:solidFill>
              </a:rPr>
              <a:t>При реализации по установленному тарифу билета многоразового </a:t>
            </a:r>
            <a:r>
              <a:rPr lang="ru-RU" sz="1100" b="1" dirty="0" smtClean="0">
                <a:solidFill>
                  <a:srgbClr val="006969"/>
                </a:solidFill>
              </a:rPr>
              <a:t>пользования </a:t>
            </a:r>
            <a:r>
              <a:rPr lang="ru-RU" sz="1100" b="1" dirty="0">
                <a:solidFill>
                  <a:srgbClr val="006969"/>
                </a:solidFill>
              </a:rPr>
              <a:t>«рабочего дня», «выходного дня» при пригородных </a:t>
            </a:r>
            <a:r>
              <a:rPr lang="ru-RU" sz="1100" b="1" dirty="0" smtClean="0">
                <a:solidFill>
                  <a:srgbClr val="006969"/>
                </a:solidFill>
              </a:rPr>
              <a:t>автомобильных </a:t>
            </a:r>
            <a:br>
              <a:rPr lang="ru-RU" sz="1100" b="1" dirty="0" smtClean="0">
                <a:solidFill>
                  <a:srgbClr val="006969"/>
                </a:solidFill>
              </a:rPr>
            </a:br>
            <a:r>
              <a:rPr lang="ru-RU" sz="1100" b="1" dirty="0" smtClean="0">
                <a:solidFill>
                  <a:srgbClr val="006969"/>
                </a:solidFill>
              </a:rPr>
              <a:t>перевозках </a:t>
            </a:r>
            <a:r>
              <a:rPr lang="ru-RU" sz="1100" b="1" dirty="0">
                <a:solidFill>
                  <a:srgbClr val="006969"/>
                </a:solidFill>
              </a:rPr>
              <a:t>пассажиров объем перевозок пассажиров за отчетный месяц</a:t>
            </a:r>
          </a:p>
        </p:txBody>
      </p:sp>
      <p:sp>
        <p:nvSpPr>
          <p:cNvPr id="40" name="Равно 39"/>
          <p:cNvSpPr/>
          <p:nvPr/>
        </p:nvSpPr>
        <p:spPr>
          <a:xfrm>
            <a:off x="5074374" y="3979227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ятиугольник 40"/>
          <p:cNvSpPr/>
          <p:nvPr/>
        </p:nvSpPr>
        <p:spPr>
          <a:xfrm>
            <a:off x="5666106" y="3062392"/>
            <a:ext cx="1307309" cy="5640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528023" y="3009779"/>
            <a:ext cx="15641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200" b="1" dirty="0">
                <a:solidFill>
                  <a:srgbClr val="006969"/>
                </a:solidFill>
              </a:rPr>
              <a:t>реализованных билетов</a:t>
            </a:r>
          </a:p>
        </p:txBody>
      </p:sp>
      <p:sp>
        <p:nvSpPr>
          <p:cNvPr id="43" name="Пятиугольник 42"/>
          <p:cNvSpPr/>
          <p:nvPr/>
        </p:nvSpPr>
        <p:spPr>
          <a:xfrm flipH="1">
            <a:off x="7490711" y="3049982"/>
            <a:ext cx="756177" cy="588833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4" name="Пятиугольник 43"/>
          <p:cNvSpPr/>
          <p:nvPr/>
        </p:nvSpPr>
        <p:spPr>
          <a:xfrm>
            <a:off x="8246888" y="3048767"/>
            <a:ext cx="747590" cy="588833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530264" y="3020017"/>
            <a:ext cx="152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К</a:t>
            </a:r>
            <a:r>
              <a:rPr lang="ru-RU" sz="1200" b="1" dirty="0" smtClean="0">
                <a:solidFill>
                  <a:srgbClr val="006969"/>
                </a:solidFill>
              </a:rPr>
              <a:t>оличество </a:t>
            </a:r>
            <a:r>
              <a:rPr lang="ru-RU" sz="1200" b="1" dirty="0">
                <a:solidFill>
                  <a:srgbClr val="006969"/>
                </a:solidFill>
              </a:rPr>
              <a:t>рабочих дней в </a:t>
            </a:r>
            <a:r>
              <a:rPr lang="ru-RU" sz="1200" b="1" dirty="0" smtClean="0">
                <a:solidFill>
                  <a:srgbClr val="006969"/>
                </a:solidFill>
              </a:rPr>
              <a:t>декаде</a:t>
            </a:r>
            <a:endParaRPr lang="ru-RU" sz="1200" b="1" dirty="0">
              <a:solidFill>
                <a:srgbClr val="006969"/>
              </a:solidFill>
            </a:endParaRPr>
          </a:p>
        </p:txBody>
      </p:sp>
      <p:sp>
        <p:nvSpPr>
          <p:cNvPr id="46" name="Умножение 45"/>
          <p:cNvSpPr/>
          <p:nvPr/>
        </p:nvSpPr>
        <p:spPr>
          <a:xfrm>
            <a:off x="8921234" y="3082462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ятиугольник 46"/>
          <p:cNvSpPr/>
          <p:nvPr/>
        </p:nvSpPr>
        <p:spPr>
          <a:xfrm flipH="1">
            <a:off x="9365203" y="3073549"/>
            <a:ext cx="1848596" cy="550026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9370798" y="3119894"/>
            <a:ext cx="1915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К</a:t>
            </a:r>
            <a:r>
              <a:rPr lang="ru-RU" sz="1200" b="1" dirty="0" smtClean="0">
                <a:solidFill>
                  <a:srgbClr val="006969"/>
                </a:solidFill>
              </a:rPr>
              <a:t>оличество </a:t>
            </a:r>
            <a:r>
              <a:rPr lang="ru-RU" sz="1200" b="1" dirty="0">
                <a:solidFill>
                  <a:srgbClr val="006969"/>
                </a:solidFill>
              </a:rPr>
              <a:t>поездок </a:t>
            </a:r>
            <a:r>
              <a:rPr lang="ru-RU" sz="1200" b="1" dirty="0" smtClean="0">
                <a:solidFill>
                  <a:srgbClr val="006969"/>
                </a:solidFill>
              </a:rPr>
              <a:t/>
            </a:r>
            <a:br>
              <a:rPr lang="ru-RU" sz="1200" b="1" dirty="0" smtClean="0">
                <a:solidFill>
                  <a:srgbClr val="006969"/>
                </a:solidFill>
              </a:rPr>
            </a:br>
            <a:r>
              <a:rPr lang="ru-RU" sz="1200" b="1" dirty="0" smtClean="0">
                <a:solidFill>
                  <a:srgbClr val="006969"/>
                </a:solidFill>
              </a:rPr>
              <a:t>за </a:t>
            </a:r>
            <a:r>
              <a:rPr lang="ru-RU" sz="1200" b="1" dirty="0">
                <a:solidFill>
                  <a:srgbClr val="006969"/>
                </a:solidFill>
              </a:rPr>
              <a:t>1 рабочий день</a:t>
            </a:r>
          </a:p>
        </p:txBody>
      </p:sp>
      <p:sp>
        <p:nvSpPr>
          <p:cNvPr id="49" name="Умножение 48"/>
          <p:cNvSpPr/>
          <p:nvPr/>
        </p:nvSpPr>
        <p:spPr>
          <a:xfrm>
            <a:off x="6909277" y="1360474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Умножение 49"/>
          <p:cNvSpPr/>
          <p:nvPr/>
        </p:nvSpPr>
        <p:spPr>
          <a:xfrm>
            <a:off x="7315805" y="3898264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ятиугольник 50"/>
          <p:cNvSpPr/>
          <p:nvPr/>
        </p:nvSpPr>
        <p:spPr>
          <a:xfrm>
            <a:off x="5638830" y="3891590"/>
            <a:ext cx="1731480" cy="536912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2" name="Пятиугольник 51"/>
          <p:cNvSpPr/>
          <p:nvPr/>
        </p:nvSpPr>
        <p:spPr>
          <a:xfrm flipH="1">
            <a:off x="7721589" y="3865627"/>
            <a:ext cx="1205248" cy="588833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3" name="Пятиугольник 52"/>
          <p:cNvSpPr/>
          <p:nvPr/>
        </p:nvSpPr>
        <p:spPr>
          <a:xfrm>
            <a:off x="8938054" y="3865626"/>
            <a:ext cx="612074" cy="588833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7846975" y="3836879"/>
            <a:ext cx="1532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200" b="1" dirty="0">
                <a:solidFill>
                  <a:srgbClr val="006969"/>
                </a:solidFill>
              </a:rPr>
              <a:t>рабочих (выходных) дней в месяце</a:t>
            </a:r>
          </a:p>
        </p:txBody>
      </p:sp>
      <p:sp>
        <p:nvSpPr>
          <p:cNvPr id="55" name="Умножение 54"/>
          <p:cNvSpPr/>
          <p:nvPr/>
        </p:nvSpPr>
        <p:spPr>
          <a:xfrm>
            <a:off x="9470783" y="3904940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Пятиугольник 55"/>
          <p:cNvSpPr/>
          <p:nvPr/>
        </p:nvSpPr>
        <p:spPr>
          <a:xfrm flipH="1">
            <a:off x="9854812" y="3891590"/>
            <a:ext cx="1433602" cy="537225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9956558" y="3855343"/>
            <a:ext cx="1451106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100" b="1" dirty="0">
                <a:solidFill>
                  <a:srgbClr val="006969"/>
                </a:solidFill>
              </a:rPr>
              <a:t>поездок </a:t>
            </a:r>
            <a:r>
              <a:rPr lang="ru-RU" sz="1100" b="1" dirty="0" smtClean="0">
                <a:solidFill>
                  <a:srgbClr val="006969"/>
                </a:solidFill>
              </a:rPr>
              <a:t/>
            </a:r>
            <a:br>
              <a:rPr lang="ru-RU" sz="1100" b="1" dirty="0" smtClean="0">
                <a:solidFill>
                  <a:srgbClr val="006969"/>
                </a:solidFill>
              </a:rPr>
            </a:br>
            <a:r>
              <a:rPr lang="ru-RU" sz="1100" b="1" dirty="0" smtClean="0">
                <a:solidFill>
                  <a:srgbClr val="006969"/>
                </a:solidFill>
              </a:rPr>
              <a:t>за </a:t>
            </a:r>
            <a:r>
              <a:rPr lang="ru-RU" sz="1100" b="1" dirty="0">
                <a:solidFill>
                  <a:srgbClr val="006969"/>
                </a:solidFill>
              </a:rPr>
              <a:t>1 рабочий (выходной) день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5528023" y="3836880"/>
            <a:ext cx="1849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200" b="1" dirty="0">
                <a:solidFill>
                  <a:srgbClr val="006969"/>
                </a:solidFill>
              </a:rPr>
              <a:t>реализованных билетов за отчетный месяц</a:t>
            </a:r>
          </a:p>
        </p:txBody>
      </p:sp>
      <p:sp>
        <p:nvSpPr>
          <p:cNvPr id="61" name="Блок-схема: процесс 60"/>
          <p:cNvSpPr/>
          <p:nvPr/>
        </p:nvSpPr>
        <p:spPr>
          <a:xfrm>
            <a:off x="137419" y="5916395"/>
            <a:ext cx="4936955" cy="759311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Равно 61"/>
          <p:cNvSpPr/>
          <p:nvPr/>
        </p:nvSpPr>
        <p:spPr>
          <a:xfrm>
            <a:off x="5095401" y="6132781"/>
            <a:ext cx="570705" cy="36195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78381" y="5995968"/>
            <a:ext cx="490854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06969"/>
                </a:solidFill>
              </a:rPr>
              <a:t>При реализации по установленному тарифу билета многоразового пользования при пригородных автомобильных перевозках объем перевозок пассажиров за отчетный месяц</a:t>
            </a:r>
          </a:p>
        </p:txBody>
      </p:sp>
      <p:sp>
        <p:nvSpPr>
          <p:cNvPr id="64" name="Пятиугольник 63"/>
          <p:cNvSpPr/>
          <p:nvPr/>
        </p:nvSpPr>
        <p:spPr>
          <a:xfrm>
            <a:off x="5681106" y="5995968"/>
            <a:ext cx="2624450" cy="5640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854691" y="6033065"/>
            <a:ext cx="2109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6969"/>
                </a:solidFill>
              </a:rPr>
              <a:t>Количество </a:t>
            </a:r>
            <a:r>
              <a:rPr lang="ru-RU" sz="1200" b="1" dirty="0">
                <a:solidFill>
                  <a:srgbClr val="006969"/>
                </a:solidFill>
              </a:rPr>
              <a:t>реализованных билетов за отчетный месяц</a:t>
            </a:r>
          </a:p>
        </p:txBody>
      </p:sp>
      <p:sp>
        <p:nvSpPr>
          <p:cNvPr id="66" name="Умножение 65"/>
          <p:cNvSpPr/>
          <p:nvPr/>
        </p:nvSpPr>
        <p:spPr>
          <a:xfrm>
            <a:off x="8368982" y="5994558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ятиугольник 66"/>
          <p:cNvSpPr/>
          <p:nvPr/>
        </p:nvSpPr>
        <p:spPr>
          <a:xfrm flipH="1">
            <a:off x="8894970" y="5995967"/>
            <a:ext cx="2326768" cy="564015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9244091" y="6033066"/>
            <a:ext cx="18731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6969"/>
                </a:solidFill>
              </a:rPr>
              <a:t>К</a:t>
            </a:r>
            <a:r>
              <a:rPr lang="ru-RU" sz="1200" b="1" dirty="0" smtClean="0">
                <a:solidFill>
                  <a:srgbClr val="006969"/>
                </a:solidFill>
              </a:rPr>
              <a:t>оличество </a:t>
            </a:r>
            <a:r>
              <a:rPr lang="ru-RU" sz="1200" b="1" dirty="0">
                <a:solidFill>
                  <a:srgbClr val="006969"/>
                </a:solidFill>
              </a:rPr>
              <a:t>поездок одного пассажира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351178" y="4562040"/>
            <a:ext cx="10759373" cy="1169551"/>
          </a:xfrm>
          <a:prstGeom prst="rect">
            <a:avLst/>
          </a:prstGeom>
          <a:ln>
            <a:solidFill>
              <a:srgbClr val="00696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6969"/>
                </a:solidFill>
              </a:rPr>
              <a:t>Количество поездок одного пассажира на автомобильном транспорте </a:t>
            </a:r>
            <a:r>
              <a:rPr lang="ru-RU" sz="1400" b="1" dirty="0">
                <a:solidFill>
                  <a:srgbClr val="DEA900"/>
                </a:solidFill>
              </a:rPr>
              <a:t>общего </a:t>
            </a:r>
            <a:r>
              <a:rPr lang="ru-RU" sz="1400" b="1" dirty="0">
                <a:solidFill>
                  <a:srgbClr val="006969"/>
                </a:solidFill>
              </a:rPr>
              <a:t>пользования, осуществляющем </a:t>
            </a:r>
            <a:r>
              <a:rPr lang="ru-RU" sz="1400" b="1" dirty="0">
                <a:solidFill>
                  <a:srgbClr val="DEA900"/>
                </a:solidFill>
              </a:rPr>
              <a:t>городские</a:t>
            </a:r>
            <a:r>
              <a:rPr lang="ru-RU" sz="1400" b="1" dirty="0">
                <a:solidFill>
                  <a:srgbClr val="006969"/>
                </a:solidFill>
              </a:rPr>
              <a:t> автомобильные перевозки пассажиров в </a:t>
            </a:r>
            <a:r>
              <a:rPr lang="ru-RU" sz="1400" b="1" dirty="0">
                <a:solidFill>
                  <a:srgbClr val="DEA900"/>
                </a:solidFill>
              </a:rPr>
              <a:t>регулярном</a:t>
            </a:r>
            <a:r>
              <a:rPr lang="ru-RU" sz="1400" b="1" dirty="0">
                <a:solidFill>
                  <a:srgbClr val="006969"/>
                </a:solidFill>
              </a:rPr>
              <a:t> сообщении, в зависимости от вида проездного билета многоразового пользования «рабочего дня</a:t>
            </a:r>
            <a:r>
              <a:rPr lang="ru-RU" sz="1400" b="1" dirty="0" smtClean="0">
                <a:solidFill>
                  <a:srgbClr val="006969"/>
                </a:solidFill>
              </a:rPr>
              <a:t>», осуществляющем </a:t>
            </a:r>
            <a:r>
              <a:rPr lang="ru-RU" sz="1400" b="1" dirty="0">
                <a:solidFill>
                  <a:srgbClr val="DEA900"/>
                </a:solidFill>
              </a:rPr>
              <a:t>пригородные</a:t>
            </a:r>
            <a:r>
              <a:rPr lang="ru-RU" sz="1400" b="1" dirty="0">
                <a:solidFill>
                  <a:srgbClr val="006969"/>
                </a:solidFill>
              </a:rPr>
              <a:t> автомобильные перевозки </a:t>
            </a:r>
            <a:r>
              <a:rPr lang="ru-RU" sz="1400" b="1" dirty="0" smtClean="0">
                <a:solidFill>
                  <a:srgbClr val="006969"/>
                </a:solidFill>
              </a:rPr>
              <a:t>пассажиров в </a:t>
            </a:r>
            <a:r>
              <a:rPr lang="ru-RU" sz="1400" b="1" dirty="0">
                <a:solidFill>
                  <a:srgbClr val="DEA900"/>
                </a:solidFill>
              </a:rPr>
              <a:t>регулярном</a:t>
            </a:r>
            <a:r>
              <a:rPr lang="ru-RU" sz="1400" b="1" dirty="0">
                <a:solidFill>
                  <a:srgbClr val="006969"/>
                </a:solidFill>
              </a:rPr>
              <a:t> сообщении, в зависимости от вида билета многоразового пользования «рабочего дня», «выходного дня» и численности населения в городе, где находится организация, представляющая отчет, определяется согласно приложению 2.</a:t>
            </a:r>
          </a:p>
        </p:txBody>
      </p:sp>
      <p:sp>
        <p:nvSpPr>
          <p:cNvPr id="68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en-US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98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rgbClr val="006969"/>
            </a:solidFill>
          </a:ln>
        </p:spPr>
      </p:pic>
      <p:sp>
        <p:nvSpPr>
          <p:cNvPr id="3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5736" y="777044"/>
            <a:ext cx="110589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6969"/>
                </a:solidFill>
              </a:rPr>
              <a:t>Категории пассажиров, имеющих </a:t>
            </a:r>
            <a:r>
              <a:rPr lang="ru-RU" sz="2400" b="1" dirty="0" smtClean="0">
                <a:solidFill>
                  <a:srgbClr val="006969"/>
                </a:solidFill>
              </a:rPr>
              <a:t>право </a:t>
            </a:r>
            <a:r>
              <a:rPr lang="ru-RU" sz="2400" b="1" dirty="0">
                <a:solidFill>
                  <a:srgbClr val="006969"/>
                </a:solidFill>
              </a:rPr>
              <a:t>на </a:t>
            </a:r>
            <a:r>
              <a:rPr lang="ru-RU" sz="2400" b="1" u="sng" dirty="0">
                <a:solidFill>
                  <a:srgbClr val="006969"/>
                </a:solidFill>
              </a:rPr>
              <a:t>бесплатный </a:t>
            </a:r>
            <a:endParaRPr lang="ru-RU" sz="2400" b="1" u="sng" dirty="0" smtClean="0">
              <a:solidFill>
                <a:srgbClr val="006969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6969"/>
                </a:solidFill>
              </a:rPr>
              <a:t>или </a:t>
            </a:r>
            <a:r>
              <a:rPr lang="ru-RU" sz="2400" b="1" u="sng" dirty="0">
                <a:solidFill>
                  <a:srgbClr val="006969"/>
                </a:solidFill>
              </a:rPr>
              <a:t>льготный</a:t>
            </a:r>
            <a:r>
              <a:rPr lang="ru-RU" sz="2400" b="1" dirty="0">
                <a:solidFill>
                  <a:srgbClr val="006969"/>
                </a:solidFill>
              </a:rPr>
              <a:t> </a:t>
            </a:r>
            <a:r>
              <a:rPr lang="ru-RU" sz="2400" b="1" dirty="0" smtClean="0">
                <a:solidFill>
                  <a:srgbClr val="006969"/>
                </a:solidFill>
              </a:rPr>
              <a:t>проезд </a:t>
            </a:r>
            <a:r>
              <a:rPr lang="ru-RU" sz="2400" b="1" dirty="0">
                <a:solidFill>
                  <a:srgbClr val="006969"/>
                </a:solidFill>
              </a:rPr>
              <a:t>в автобусах, определяются законодательством.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0807" y="1708744"/>
            <a:ext cx="10569086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rgbClr val="006969"/>
                </a:solidFill>
              </a:rPr>
              <a:t>Количество поездок </a:t>
            </a:r>
            <a:r>
              <a:rPr lang="ru-RU" sz="1900" b="1" dirty="0">
                <a:solidFill>
                  <a:srgbClr val="DEA900"/>
                </a:solidFill>
              </a:rPr>
              <a:t>одного</a:t>
            </a:r>
            <a:r>
              <a:rPr lang="ru-RU" sz="1900" b="1" dirty="0">
                <a:solidFill>
                  <a:srgbClr val="006969"/>
                </a:solidFill>
              </a:rPr>
              <a:t> пассажира, имеющего право на </a:t>
            </a:r>
            <a:r>
              <a:rPr lang="ru-RU" sz="1900" b="1" dirty="0">
                <a:solidFill>
                  <a:srgbClr val="DEA900"/>
                </a:solidFill>
              </a:rPr>
              <a:t>бесплатный</a:t>
            </a:r>
            <a:r>
              <a:rPr lang="ru-RU" sz="1900" b="1" dirty="0">
                <a:solidFill>
                  <a:srgbClr val="006969"/>
                </a:solidFill>
              </a:rPr>
              <a:t> проезд </a:t>
            </a:r>
            <a:r>
              <a:rPr lang="ru-RU" sz="1900" b="1" dirty="0" smtClean="0">
                <a:solidFill>
                  <a:srgbClr val="006969"/>
                </a:solidFill>
              </a:rPr>
              <a:t/>
            </a:r>
            <a:br>
              <a:rPr lang="ru-RU" sz="1900" b="1" dirty="0" smtClean="0">
                <a:solidFill>
                  <a:srgbClr val="006969"/>
                </a:solidFill>
              </a:rPr>
            </a:br>
            <a:r>
              <a:rPr lang="ru-RU" sz="1900" b="1" dirty="0" smtClean="0">
                <a:solidFill>
                  <a:srgbClr val="006969"/>
                </a:solidFill>
              </a:rPr>
              <a:t>на </a:t>
            </a:r>
            <a:r>
              <a:rPr lang="ru-RU" sz="1900" b="1" dirty="0">
                <a:solidFill>
                  <a:srgbClr val="006969"/>
                </a:solidFill>
              </a:rPr>
              <a:t>автомобильном транспорте общего пользования осуществляющем </a:t>
            </a:r>
            <a:r>
              <a:rPr lang="ru-RU" sz="1900" b="1" dirty="0">
                <a:solidFill>
                  <a:srgbClr val="DEA900"/>
                </a:solidFill>
              </a:rPr>
              <a:t>городские</a:t>
            </a:r>
            <a:r>
              <a:rPr lang="ru-RU" sz="1900" b="1" dirty="0">
                <a:solidFill>
                  <a:srgbClr val="006969"/>
                </a:solidFill>
              </a:rPr>
              <a:t> автомобильные перевозки пассажиров в </a:t>
            </a:r>
            <a:r>
              <a:rPr lang="ru-RU" sz="1900" b="1" dirty="0">
                <a:solidFill>
                  <a:srgbClr val="DEA900"/>
                </a:solidFill>
              </a:rPr>
              <a:t>регулярном</a:t>
            </a:r>
            <a:r>
              <a:rPr lang="ru-RU" sz="1900" b="1" dirty="0">
                <a:solidFill>
                  <a:srgbClr val="006969"/>
                </a:solidFill>
              </a:rPr>
              <a:t> сообщении, определяется согласно приложению 1, осуществляющем </a:t>
            </a:r>
            <a:r>
              <a:rPr lang="ru-RU" sz="1900" b="1" dirty="0">
                <a:solidFill>
                  <a:srgbClr val="DEA900"/>
                </a:solidFill>
              </a:rPr>
              <a:t>пригородные</a:t>
            </a:r>
            <a:r>
              <a:rPr lang="ru-RU" sz="1900" b="1" dirty="0">
                <a:solidFill>
                  <a:srgbClr val="006969"/>
                </a:solidFill>
              </a:rPr>
              <a:t>, </a:t>
            </a:r>
            <a:r>
              <a:rPr lang="ru-RU" sz="1900" b="1" dirty="0">
                <a:solidFill>
                  <a:srgbClr val="DEA900"/>
                </a:solidFill>
              </a:rPr>
              <a:t>междугородние</a:t>
            </a:r>
            <a:r>
              <a:rPr lang="ru-RU" sz="1900" b="1" dirty="0">
                <a:solidFill>
                  <a:srgbClr val="006969"/>
                </a:solidFill>
              </a:rPr>
              <a:t>, </a:t>
            </a:r>
            <a:r>
              <a:rPr lang="ru-RU" sz="1900" b="1" dirty="0">
                <a:solidFill>
                  <a:srgbClr val="DEA900"/>
                </a:solidFill>
              </a:rPr>
              <a:t>международные</a:t>
            </a:r>
            <a:r>
              <a:rPr lang="ru-RU" sz="1900" b="1" dirty="0">
                <a:solidFill>
                  <a:srgbClr val="006969"/>
                </a:solidFill>
              </a:rPr>
              <a:t>  автомобильные перевозки пассажиров в </a:t>
            </a:r>
            <a:r>
              <a:rPr lang="ru-RU" sz="1900" b="1" dirty="0">
                <a:solidFill>
                  <a:srgbClr val="DEA900"/>
                </a:solidFill>
              </a:rPr>
              <a:t>регулярном</a:t>
            </a:r>
            <a:r>
              <a:rPr lang="ru-RU" sz="1900" b="1" dirty="0">
                <a:solidFill>
                  <a:srgbClr val="006969"/>
                </a:solidFill>
              </a:rPr>
              <a:t> сообщении, – по данным первичных учетных и иных документов.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05452" y="3431703"/>
            <a:ext cx="5645539" cy="302900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683" y="3462145"/>
            <a:ext cx="5561076" cy="2940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668499" y="3649361"/>
            <a:ext cx="775285" cy="703717"/>
          </a:xfrm>
          <a:prstGeom prst="rect">
            <a:avLst/>
          </a:prstGeom>
          <a:solidFill>
            <a:srgbClr val="FFDD9C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7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6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2269" y="886974"/>
            <a:ext cx="6098531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006969"/>
                </a:solidFill>
              </a:rPr>
              <a:t>В случае предоставления права </a:t>
            </a:r>
            <a:r>
              <a:rPr lang="ru-RU" sz="1700" b="1" dirty="0">
                <a:solidFill>
                  <a:srgbClr val="DEA900"/>
                </a:solidFill>
              </a:rPr>
              <a:t>бесплатного</a:t>
            </a:r>
            <a:r>
              <a:rPr lang="ru-RU" sz="1700" b="1" dirty="0">
                <a:solidFill>
                  <a:srgbClr val="006969"/>
                </a:solidFill>
              </a:rPr>
              <a:t> проезда учащимся учреждения </a:t>
            </a:r>
            <a:r>
              <a:rPr lang="ru-RU" sz="1700" b="1" dirty="0">
                <a:solidFill>
                  <a:srgbClr val="DEA900"/>
                </a:solidFill>
              </a:rPr>
              <a:t>общего</a:t>
            </a:r>
            <a:r>
              <a:rPr lang="ru-RU" sz="1700" b="1" dirty="0">
                <a:solidFill>
                  <a:srgbClr val="006969"/>
                </a:solidFill>
              </a:rPr>
              <a:t> среднего образования или учреждения специального образования количество поездок на автомобильном транспорте общего пользования, осуществляющем </a:t>
            </a:r>
            <a:r>
              <a:rPr lang="ru-RU" sz="1700" b="1" dirty="0">
                <a:solidFill>
                  <a:srgbClr val="DEA900"/>
                </a:solidFill>
              </a:rPr>
              <a:t>городские</a:t>
            </a:r>
            <a:r>
              <a:rPr lang="ru-RU" sz="1700" b="1" dirty="0">
                <a:solidFill>
                  <a:srgbClr val="006969"/>
                </a:solidFill>
              </a:rPr>
              <a:t> автомобильные перевозки пассажиров в </a:t>
            </a:r>
            <a:r>
              <a:rPr lang="ru-RU" sz="1700" b="1" dirty="0">
                <a:solidFill>
                  <a:srgbClr val="DEA900"/>
                </a:solidFill>
              </a:rPr>
              <a:t>регулярном</a:t>
            </a:r>
            <a:r>
              <a:rPr lang="ru-RU" sz="1700" b="1" dirty="0">
                <a:solidFill>
                  <a:srgbClr val="006969"/>
                </a:solidFill>
              </a:rPr>
              <a:t> сообщении, принимается равным </a:t>
            </a:r>
            <a:r>
              <a:rPr lang="ru-RU" sz="1700" b="1" dirty="0" smtClean="0">
                <a:solidFill>
                  <a:srgbClr val="DEA900"/>
                </a:solidFill>
              </a:rPr>
              <a:t>46 поездкам в месяц одного учащегося </a:t>
            </a:r>
            <a:r>
              <a:rPr lang="ru-RU" sz="1700" b="1" dirty="0" smtClean="0">
                <a:solidFill>
                  <a:srgbClr val="006969"/>
                </a:solidFill>
              </a:rPr>
              <a:t>учреждения </a:t>
            </a:r>
            <a:r>
              <a:rPr lang="ru-RU" sz="1700" b="1" dirty="0">
                <a:solidFill>
                  <a:srgbClr val="006969"/>
                </a:solidFill>
              </a:rPr>
              <a:t>общего среднего образования или учреждения </a:t>
            </a:r>
            <a:r>
              <a:rPr lang="ru-RU" sz="1700" b="1" dirty="0" smtClean="0">
                <a:solidFill>
                  <a:srgbClr val="006969"/>
                </a:solidFill>
              </a:rPr>
              <a:t>специального</a:t>
            </a:r>
            <a:br>
              <a:rPr lang="ru-RU" sz="1700" b="1" dirty="0" smtClean="0">
                <a:solidFill>
                  <a:srgbClr val="006969"/>
                </a:solidFill>
              </a:rPr>
            </a:br>
            <a:r>
              <a:rPr lang="ru-RU" sz="1700" b="1" dirty="0" smtClean="0">
                <a:solidFill>
                  <a:srgbClr val="006969"/>
                </a:solidFill>
              </a:rPr>
              <a:t>образования</a:t>
            </a:r>
            <a:r>
              <a:rPr lang="ru-RU" sz="1700" b="1" dirty="0">
                <a:solidFill>
                  <a:srgbClr val="006969"/>
                </a:solidFill>
              </a:rPr>
              <a:t>. </a:t>
            </a:r>
            <a:r>
              <a:rPr lang="ru-RU" sz="1700" b="1" dirty="0" smtClean="0">
                <a:solidFill>
                  <a:srgbClr val="006969"/>
                </a:solidFill>
              </a:rPr>
              <a:t/>
            </a:r>
            <a:br>
              <a:rPr lang="ru-RU" sz="1700" b="1" dirty="0" smtClean="0">
                <a:solidFill>
                  <a:srgbClr val="006969"/>
                </a:solidFill>
              </a:rPr>
            </a:br>
            <a:r>
              <a:rPr lang="ru-RU" sz="1700" b="1" dirty="0" smtClean="0">
                <a:solidFill>
                  <a:srgbClr val="006969"/>
                </a:solidFill>
              </a:rPr>
              <a:t/>
            </a:r>
            <a:br>
              <a:rPr lang="ru-RU" sz="1700" b="1" dirty="0" smtClean="0">
                <a:solidFill>
                  <a:srgbClr val="006969"/>
                </a:solidFill>
              </a:rPr>
            </a:br>
            <a:r>
              <a:rPr lang="ru-RU" sz="1700" b="1" dirty="0" smtClean="0">
                <a:solidFill>
                  <a:srgbClr val="006969"/>
                </a:solidFill>
              </a:rPr>
              <a:t/>
            </a:r>
            <a:br>
              <a:rPr lang="ru-RU" sz="1700" b="1" dirty="0" smtClean="0">
                <a:solidFill>
                  <a:srgbClr val="006969"/>
                </a:solidFill>
              </a:rPr>
            </a:br>
            <a:r>
              <a:rPr lang="ru-RU" sz="1700" b="1" dirty="0" smtClean="0">
                <a:solidFill>
                  <a:srgbClr val="006969"/>
                </a:solidFill>
              </a:rPr>
              <a:t>Численность </a:t>
            </a:r>
            <a:r>
              <a:rPr lang="ru-RU" sz="1700" b="1" dirty="0">
                <a:solidFill>
                  <a:srgbClr val="006969"/>
                </a:solidFill>
              </a:rPr>
              <a:t>учащихся учреждений общего среднего образования и учреждений специального образования, пользующихся правом </a:t>
            </a:r>
            <a:r>
              <a:rPr lang="ru-RU" sz="1700" b="1" dirty="0">
                <a:solidFill>
                  <a:srgbClr val="DEA900"/>
                </a:solidFill>
              </a:rPr>
              <a:t>бесплатного</a:t>
            </a:r>
            <a:r>
              <a:rPr lang="ru-RU" sz="1700" b="1" dirty="0">
                <a:solidFill>
                  <a:srgbClr val="006969"/>
                </a:solidFill>
              </a:rPr>
              <a:t> проезда </a:t>
            </a:r>
            <a:r>
              <a:rPr lang="ru-RU" sz="1700" b="1" dirty="0" smtClean="0">
                <a:solidFill>
                  <a:srgbClr val="006969"/>
                </a:solidFill>
              </a:rPr>
              <a:t/>
            </a:r>
            <a:br>
              <a:rPr lang="ru-RU" sz="1700" b="1" dirty="0" smtClean="0">
                <a:solidFill>
                  <a:srgbClr val="006969"/>
                </a:solidFill>
              </a:rPr>
            </a:br>
            <a:r>
              <a:rPr lang="ru-RU" sz="1700" b="1" dirty="0" smtClean="0">
                <a:solidFill>
                  <a:srgbClr val="006969"/>
                </a:solidFill>
              </a:rPr>
              <a:t>на </a:t>
            </a:r>
            <a:r>
              <a:rPr lang="ru-RU" sz="1700" b="1" dirty="0">
                <a:solidFill>
                  <a:srgbClr val="006969"/>
                </a:solidFill>
              </a:rPr>
              <a:t>автомобильном транспорте </a:t>
            </a:r>
            <a:r>
              <a:rPr lang="ru-RU" sz="1700" b="1" dirty="0">
                <a:solidFill>
                  <a:srgbClr val="DEA900"/>
                </a:solidFill>
              </a:rPr>
              <a:t>общего</a:t>
            </a:r>
            <a:r>
              <a:rPr lang="ru-RU" sz="1700" b="1" dirty="0">
                <a:solidFill>
                  <a:srgbClr val="006969"/>
                </a:solidFill>
              </a:rPr>
              <a:t> пользования, осуществляющем </a:t>
            </a:r>
            <a:r>
              <a:rPr lang="ru-RU" sz="1700" b="1" dirty="0">
                <a:solidFill>
                  <a:srgbClr val="DEA900"/>
                </a:solidFill>
              </a:rPr>
              <a:t>городские</a:t>
            </a:r>
            <a:r>
              <a:rPr lang="ru-RU" sz="1700" b="1" dirty="0">
                <a:solidFill>
                  <a:srgbClr val="006969"/>
                </a:solidFill>
              </a:rPr>
              <a:t> автомобильные перевозки пассажиров в </a:t>
            </a:r>
            <a:r>
              <a:rPr lang="ru-RU" sz="1700" b="1" dirty="0">
                <a:solidFill>
                  <a:srgbClr val="DEA900"/>
                </a:solidFill>
              </a:rPr>
              <a:t>регулярном</a:t>
            </a:r>
            <a:r>
              <a:rPr lang="ru-RU" sz="1700" b="1" dirty="0">
                <a:solidFill>
                  <a:srgbClr val="006969"/>
                </a:solidFill>
              </a:rPr>
              <a:t> сообщении, рассчитывается </a:t>
            </a:r>
            <a:r>
              <a:rPr lang="ru-RU" sz="1700" b="1" dirty="0">
                <a:solidFill>
                  <a:srgbClr val="DEA900"/>
                </a:solidFill>
              </a:rPr>
              <a:t>по удельным весам (в процентах) от общей численности учащихся</a:t>
            </a:r>
            <a:r>
              <a:rPr lang="ru-RU" sz="1700" b="1" dirty="0">
                <a:solidFill>
                  <a:srgbClr val="006969"/>
                </a:solidFill>
              </a:rPr>
              <a:t> учреждений общего среднего образования </a:t>
            </a:r>
            <a:r>
              <a:rPr lang="ru-RU" sz="1700" b="1" dirty="0" smtClean="0">
                <a:solidFill>
                  <a:srgbClr val="006969"/>
                </a:solidFill>
              </a:rPr>
              <a:t/>
            </a:r>
            <a:br>
              <a:rPr lang="ru-RU" sz="1700" b="1" dirty="0" smtClean="0">
                <a:solidFill>
                  <a:srgbClr val="006969"/>
                </a:solidFill>
              </a:rPr>
            </a:br>
            <a:r>
              <a:rPr lang="ru-RU" sz="1700" b="1" dirty="0" smtClean="0">
                <a:solidFill>
                  <a:srgbClr val="006969"/>
                </a:solidFill>
              </a:rPr>
              <a:t>и </a:t>
            </a:r>
            <a:r>
              <a:rPr lang="ru-RU" sz="1700" b="1" dirty="0">
                <a:solidFill>
                  <a:srgbClr val="006969"/>
                </a:solidFill>
              </a:rPr>
              <a:t>учреждений специального образования, расположенных </a:t>
            </a:r>
            <a:r>
              <a:rPr lang="ru-RU" sz="1700" b="1" dirty="0" smtClean="0">
                <a:solidFill>
                  <a:srgbClr val="006969"/>
                </a:solidFill>
              </a:rPr>
              <a:t/>
            </a:r>
            <a:br>
              <a:rPr lang="ru-RU" sz="1700" b="1" dirty="0" smtClean="0">
                <a:solidFill>
                  <a:srgbClr val="006969"/>
                </a:solidFill>
              </a:rPr>
            </a:br>
            <a:r>
              <a:rPr lang="ru-RU" sz="1700" b="1" dirty="0" smtClean="0">
                <a:solidFill>
                  <a:srgbClr val="006969"/>
                </a:solidFill>
              </a:rPr>
              <a:t>в </a:t>
            </a:r>
            <a:r>
              <a:rPr lang="ru-RU" sz="1700" b="1" dirty="0">
                <a:solidFill>
                  <a:srgbClr val="006969"/>
                </a:solidFill>
              </a:rPr>
              <a:t>городе. </a:t>
            </a:r>
          </a:p>
          <a:p>
            <a:endParaRPr lang="ru-RU" sz="1700" b="1" dirty="0">
              <a:solidFill>
                <a:srgbClr val="006969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7406" y="886974"/>
            <a:ext cx="51487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bg1"/>
                </a:solidFill>
              </a:rPr>
              <a:t>Удельные веса, используемые для расчета численности учащихся учреждений общего среднего образования 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и </a:t>
            </a:r>
            <a:r>
              <a:rPr lang="ru-RU" sz="1600" b="1" dirty="0">
                <a:solidFill>
                  <a:schemeClr val="bg1"/>
                </a:solidFill>
              </a:rPr>
              <a:t>учреждений специального образования, пользующихся правом </a:t>
            </a:r>
            <a:r>
              <a:rPr lang="ru-RU" sz="1600" b="1" dirty="0">
                <a:solidFill>
                  <a:srgbClr val="DEA900"/>
                </a:solidFill>
              </a:rPr>
              <a:t>бесплатного</a:t>
            </a:r>
            <a:r>
              <a:rPr lang="ru-RU" sz="1600" b="1" dirty="0">
                <a:solidFill>
                  <a:schemeClr val="bg1"/>
                </a:solidFill>
              </a:rPr>
              <a:t> проезда 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на </a:t>
            </a:r>
            <a:r>
              <a:rPr lang="ru-RU" sz="1600" b="1" dirty="0">
                <a:solidFill>
                  <a:schemeClr val="bg1"/>
                </a:solidFill>
              </a:rPr>
              <a:t>автомобильном транспорте </a:t>
            </a:r>
            <a:r>
              <a:rPr lang="ru-RU" sz="1600" b="1" dirty="0">
                <a:solidFill>
                  <a:srgbClr val="DEA900"/>
                </a:solidFill>
              </a:rPr>
              <a:t>общего</a:t>
            </a:r>
            <a:r>
              <a:rPr lang="ru-RU" sz="1600" b="1" dirty="0">
                <a:solidFill>
                  <a:schemeClr val="bg1"/>
                </a:solidFill>
              </a:rPr>
              <a:t> пользования, осуществляющем </a:t>
            </a:r>
            <a:r>
              <a:rPr lang="ru-RU" sz="1600" b="1" dirty="0">
                <a:solidFill>
                  <a:srgbClr val="DEA900"/>
                </a:solidFill>
              </a:rPr>
              <a:t>городские</a:t>
            </a:r>
            <a:r>
              <a:rPr lang="ru-RU" sz="1600" b="1" dirty="0">
                <a:solidFill>
                  <a:schemeClr val="bg1"/>
                </a:solidFill>
              </a:rPr>
              <a:t> автомобильные перевозки пассажиров в </a:t>
            </a:r>
            <a:r>
              <a:rPr lang="ru-RU" sz="1600" b="1" dirty="0">
                <a:solidFill>
                  <a:srgbClr val="DEA900"/>
                </a:solidFill>
              </a:rPr>
              <a:t>регулярном</a:t>
            </a:r>
            <a:r>
              <a:rPr lang="ru-RU" sz="1600" b="1" dirty="0">
                <a:solidFill>
                  <a:schemeClr val="bg1"/>
                </a:solidFill>
              </a:rPr>
              <a:t> сообщении, 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в </a:t>
            </a:r>
            <a:r>
              <a:rPr lang="ru-RU" sz="1600" b="1" dirty="0">
                <a:solidFill>
                  <a:schemeClr val="bg1"/>
                </a:solidFill>
              </a:rPr>
              <a:t>общей численности  учащихся учреждений общего среднего образования и учреждений специального образования, расположенных в городе, приведены согласно </a:t>
            </a:r>
            <a:r>
              <a:rPr lang="ru-RU" sz="1600" b="1" dirty="0">
                <a:solidFill>
                  <a:srgbClr val="DEA900"/>
                </a:solidFill>
              </a:rPr>
              <a:t>приложению 3</a:t>
            </a:r>
            <a:r>
              <a:rPr lang="ru-RU" sz="16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073" y="3687741"/>
            <a:ext cx="4917393" cy="2763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486768" y="4365637"/>
            <a:ext cx="1383698" cy="519401"/>
          </a:xfrm>
          <a:prstGeom prst="rect">
            <a:avLst/>
          </a:prstGeom>
          <a:solidFill>
            <a:srgbClr val="FFDD9C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51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7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74" y="982176"/>
            <a:ext cx="63722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6969"/>
                </a:solidFill>
              </a:rPr>
              <a:t>Объем перевозок пассажиров </a:t>
            </a:r>
            <a:r>
              <a:rPr lang="ru-RU" sz="2400" b="1" dirty="0" smtClean="0">
                <a:solidFill>
                  <a:srgbClr val="006969"/>
                </a:solidFill>
              </a:rPr>
              <a:t/>
            </a:r>
            <a:br>
              <a:rPr lang="ru-RU" sz="2400" b="1" dirty="0" smtClean="0">
                <a:solidFill>
                  <a:srgbClr val="006969"/>
                </a:solidFill>
              </a:rPr>
            </a:br>
            <a:r>
              <a:rPr lang="ru-RU" sz="2400" b="1" dirty="0" smtClean="0">
                <a:solidFill>
                  <a:srgbClr val="006969"/>
                </a:solidFill>
              </a:rPr>
              <a:t>автобусами </a:t>
            </a:r>
            <a:r>
              <a:rPr lang="ru-RU" sz="2400" b="1" dirty="0">
                <a:solidFill>
                  <a:srgbClr val="006969"/>
                </a:solidFill>
              </a:rPr>
              <a:t>(</a:t>
            </a:r>
            <a:r>
              <a:rPr lang="ru-RU" sz="2400" b="1" dirty="0" smtClean="0">
                <a:solidFill>
                  <a:srgbClr val="DEA900"/>
                </a:solidFill>
              </a:rPr>
              <a:t>включая</a:t>
            </a:r>
            <a:r>
              <a:rPr lang="ru-RU" sz="2400" b="1" dirty="0" smtClean="0">
                <a:solidFill>
                  <a:srgbClr val="006969"/>
                </a:solidFill>
              </a:rPr>
              <a:t> грузопассажирскими </a:t>
            </a:r>
            <a:br>
              <a:rPr lang="ru-RU" sz="2400" b="1" dirty="0" smtClean="0">
                <a:solidFill>
                  <a:srgbClr val="006969"/>
                </a:solidFill>
              </a:rPr>
            </a:br>
            <a:r>
              <a:rPr lang="ru-RU" sz="2400" b="1" dirty="0" smtClean="0">
                <a:solidFill>
                  <a:srgbClr val="006969"/>
                </a:solidFill>
              </a:rPr>
              <a:t>и специальными </a:t>
            </a:r>
            <a:r>
              <a:rPr lang="ru-RU" sz="2400" b="1" dirty="0">
                <a:solidFill>
                  <a:srgbClr val="006969"/>
                </a:solidFill>
              </a:rPr>
              <a:t>автомобилями «Социальная служба»), выполняющими автомобильные перевозки в </a:t>
            </a:r>
            <a:r>
              <a:rPr lang="ru-RU" sz="2400" b="1" dirty="0">
                <a:solidFill>
                  <a:srgbClr val="DEA900"/>
                </a:solidFill>
              </a:rPr>
              <a:t>нерегулярном</a:t>
            </a:r>
            <a:r>
              <a:rPr lang="ru-RU" sz="2400" b="1" dirty="0">
                <a:solidFill>
                  <a:srgbClr val="006969"/>
                </a:solidFill>
              </a:rPr>
              <a:t> сообщении, принимается равным количеству пассажиров, указанному </a:t>
            </a:r>
            <a:r>
              <a:rPr lang="ru-RU" sz="2400" b="1" dirty="0" smtClean="0">
                <a:solidFill>
                  <a:srgbClr val="006969"/>
                </a:solidFill>
              </a:rPr>
              <a:t>в </a:t>
            </a:r>
            <a:r>
              <a:rPr lang="ru-RU" sz="2400" b="1" dirty="0">
                <a:solidFill>
                  <a:srgbClr val="DEA900"/>
                </a:solidFill>
              </a:rPr>
              <a:t>формуляре поездки</a:t>
            </a:r>
            <a:r>
              <a:rPr lang="ru-RU" sz="2400" b="1" dirty="0">
                <a:solidFill>
                  <a:srgbClr val="006969"/>
                </a:solidFill>
              </a:rPr>
              <a:t>, </a:t>
            </a:r>
            <a:r>
              <a:rPr lang="ru-RU" sz="2400" b="1" dirty="0">
                <a:solidFill>
                  <a:srgbClr val="DEA900"/>
                </a:solidFill>
              </a:rPr>
              <a:t>списке пассажиров </a:t>
            </a:r>
            <a:r>
              <a:rPr lang="ru-RU" sz="2400" b="1" dirty="0">
                <a:solidFill>
                  <a:srgbClr val="006969"/>
                </a:solidFill>
              </a:rPr>
              <a:t>или </a:t>
            </a:r>
            <a:r>
              <a:rPr lang="ru-RU" sz="2400" b="1" dirty="0">
                <a:solidFill>
                  <a:srgbClr val="DEA900"/>
                </a:solidFill>
              </a:rPr>
              <a:t>другом первичном </a:t>
            </a:r>
            <a:r>
              <a:rPr lang="ru-RU" sz="2400" b="1" dirty="0" smtClean="0">
                <a:solidFill>
                  <a:srgbClr val="DEA900"/>
                </a:solidFill>
              </a:rPr>
              <a:t>учетном </a:t>
            </a:r>
            <a:br>
              <a:rPr lang="ru-RU" sz="2400" b="1" dirty="0" smtClean="0">
                <a:solidFill>
                  <a:srgbClr val="DEA900"/>
                </a:solidFill>
              </a:rPr>
            </a:br>
            <a:r>
              <a:rPr lang="ru-RU" sz="2400" b="1" dirty="0" smtClean="0">
                <a:solidFill>
                  <a:srgbClr val="DEA900"/>
                </a:solidFill>
              </a:rPr>
              <a:t>и </a:t>
            </a:r>
            <a:r>
              <a:rPr lang="ru-RU" sz="2400" b="1" dirty="0">
                <a:solidFill>
                  <a:srgbClr val="DEA900"/>
                </a:solidFill>
              </a:rPr>
              <a:t>ином документе</a:t>
            </a:r>
            <a:r>
              <a:rPr lang="ru-RU" sz="2400" b="1" dirty="0">
                <a:solidFill>
                  <a:srgbClr val="006969"/>
                </a:solidFill>
              </a:rPr>
              <a:t>, содержащем информацию </a:t>
            </a:r>
            <a:r>
              <a:rPr lang="ru-RU" sz="2400" b="1" dirty="0" smtClean="0">
                <a:solidFill>
                  <a:srgbClr val="006969"/>
                </a:solidFill>
              </a:rPr>
              <a:t>о </a:t>
            </a:r>
            <a:r>
              <a:rPr lang="ru-RU" sz="2400" b="1" dirty="0">
                <a:solidFill>
                  <a:srgbClr val="006969"/>
                </a:solidFill>
              </a:rPr>
              <a:t>работе автомобильного транспорта, </a:t>
            </a:r>
            <a:r>
              <a:rPr lang="ru-RU" sz="2400" b="1" dirty="0">
                <a:solidFill>
                  <a:srgbClr val="DEA900"/>
                </a:solidFill>
              </a:rPr>
              <a:t>но не более числа мест для перевозки пассажиров </a:t>
            </a:r>
            <a:r>
              <a:rPr lang="ru-RU" sz="2400" b="1" dirty="0">
                <a:solidFill>
                  <a:srgbClr val="006969"/>
                </a:solidFill>
              </a:rPr>
              <a:t>(мест для </a:t>
            </a:r>
            <a:r>
              <a:rPr lang="ru-RU" sz="2400" b="1" dirty="0" smtClean="0">
                <a:solidFill>
                  <a:srgbClr val="006969"/>
                </a:solidFill>
              </a:rPr>
              <a:t>сидения </a:t>
            </a:r>
            <a:br>
              <a:rPr lang="ru-RU" sz="2400" b="1" dirty="0" smtClean="0">
                <a:solidFill>
                  <a:srgbClr val="006969"/>
                </a:solidFill>
              </a:rPr>
            </a:br>
            <a:r>
              <a:rPr lang="ru-RU" sz="2400" b="1" dirty="0" smtClean="0">
                <a:solidFill>
                  <a:srgbClr val="006969"/>
                </a:solidFill>
              </a:rPr>
              <a:t>и </a:t>
            </a:r>
            <a:r>
              <a:rPr lang="ru-RU" sz="2400" b="1" dirty="0">
                <a:solidFill>
                  <a:srgbClr val="006969"/>
                </a:solidFill>
              </a:rPr>
              <a:t>мест для пассажиров </a:t>
            </a:r>
            <a:r>
              <a:rPr lang="ru-RU" sz="2400" b="1" dirty="0" smtClean="0">
                <a:solidFill>
                  <a:srgbClr val="006969"/>
                </a:solidFill>
              </a:rPr>
              <a:t>в </a:t>
            </a:r>
            <a:r>
              <a:rPr lang="ru-RU" sz="2400" b="1" dirty="0">
                <a:solidFill>
                  <a:srgbClr val="006969"/>
                </a:solidFill>
              </a:rPr>
              <a:t>колясках).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4" y="896450"/>
            <a:ext cx="2600326" cy="358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424" y="2924176"/>
            <a:ext cx="2562225" cy="367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43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7623" y="1071336"/>
            <a:ext cx="1081628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6969"/>
                </a:solidFill>
              </a:rPr>
              <a:t>Пассажирооборот в </a:t>
            </a:r>
            <a:r>
              <a:rPr lang="ru-RU" sz="2600" b="1" dirty="0">
                <a:solidFill>
                  <a:srgbClr val="DEA900"/>
                </a:solidFill>
              </a:rPr>
              <a:t>регулярном</a:t>
            </a:r>
            <a:r>
              <a:rPr lang="ru-RU" sz="2600" b="1" dirty="0">
                <a:solidFill>
                  <a:srgbClr val="006969"/>
                </a:solidFill>
              </a:rPr>
              <a:t> </a:t>
            </a:r>
            <a:r>
              <a:rPr lang="ru-RU" sz="2600" b="1" dirty="0" smtClean="0">
                <a:solidFill>
                  <a:srgbClr val="006969"/>
                </a:solidFill>
              </a:rPr>
              <a:t>сообщении определяется</a:t>
            </a:r>
            <a:r>
              <a:rPr lang="en-US" sz="2600" b="1" dirty="0" smtClean="0">
                <a:solidFill>
                  <a:srgbClr val="006969"/>
                </a:solidFill>
              </a:rPr>
              <a:t>:</a:t>
            </a:r>
            <a:endParaRPr lang="ru-RU" sz="2600" b="1" dirty="0">
              <a:solidFill>
                <a:srgbClr val="006969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37623" y="1797786"/>
            <a:ext cx="5338709" cy="1652720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8490" y="1797784"/>
            <a:ext cx="53878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969"/>
                </a:solidFill>
              </a:rPr>
              <a:t>Объем пассажирооборота при городских автомобильных перевозках по билетам </a:t>
            </a:r>
            <a:r>
              <a:rPr lang="ru-RU" sz="2000" b="1" dirty="0" smtClean="0">
                <a:solidFill>
                  <a:srgbClr val="006969"/>
                </a:solidFill>
              </a:rPr>
              <a:t/>
            </a:r>
            <a:br>
              <a:rPr lang="ru-RU" sz="2000" b="1" dirty="0" smtClean="0">
                <a:solidFill>
                  <a:srgbClr val="006969"/>
                </a:solidFill>
              </a:rPr>
            </a:br>
            <a:r>
              <a:rPr lang="ru-RU" sz="2000" b="1" dirty="0" smtClean="0">
                <a:solidFill>
                  <a:srgbClr val="006969"/>
                </a:solidFill>
              </a:rPr>
              <a:t>на </a:t>
            </a:r>
            <a:r>
              <a:rPr lang="ru-RU" sz="2000" b="1" dirty="0">
                <a:solidFill>
                  <a:srgbClr val="006969"/>
                </a:solidFill>
              </a:rPr>
              <a:t>одну поездку, билетам многоразового </a:t>
            </a:r>
            <a:r>
              <a:rPr lang="ru-RU" sz="2000" b="1" dirty="0" smtClean="0">
                <a:solidFill>
                  <a:srgbClr val="006969"/>
                </a:solidFill>
              </a:rPr>
              <a:t>пользования, а </a:t>
            </a:r>
            <a:r>
              <a:rPr lang="ru-RU" sz="2000" b="1" dirty="0">
                <a:solidFill>
                  <a:srgbClr val="006969"/>
                </a:solidFill>
              </a:rPr>
              <a:t>также пассажиров, имеющих право на бесплатный </a:t>
            </a:r>
            <a:r>
              <a:rPr lang="ru-RU" sz="2000" b="1" dirty="0" smtClean="0">
                <a:solidFill>
                  <a:srgbClr val="006969"/>
                </a:solidFill>
              </a:rPr>
              <a:t>проезд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9" name="Равно 8"/>
          <p:cNvSpPr/>
          <p:nvPr/>
        </p:nvSpPr>
        <p:spPr>
          <a:xfrm>
            <a:off x="5524760" y="2389610"/>
            <a:ext cx="412359" cy="469071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5937121" y="1797786"/>
            <a:ext cx="1991909" cy="1652719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79516" y="2018602"/>
            <a:ext cx="17447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969"/>
                </a:solidFill>
              </a:rPr>
              <a:t>О</a:t>
            </a:r>
            <a:r>
              <a:rPr lang="ru-RU" sz="2000" b="1" dirty="0" smtClean="0">
                <a:solidFill>
                  <a:srgbClr val="006969"/>
                </a:solidFill>
              </a:rPr>
              <a:t>бъем </a:t>
            </a:r>
            <a:r>
              <a:rPr lang="ru-RU" sz="2000" b="1" dirty="0">
                <a:solidFill>
                  <a:srgbClr val="006969"/>
                </a:solidFill>
              </a:rPr>
              <a:t>перевозок пассажиров</a:t>
            </a:r>
          </a:p>
        </p:txBody>
      </p:sp>
      <p:sp>
        <p:nvSpPr>
          <p:cNvPr id="12" name="Умножение 11"/>
          <p:cNvSpPr/>
          <p:nvPr/>
        </p:nvSpPr>
        <p:spPr>
          <a:xfrm>
            <a:off x="7909958" y="2343832"/>
            <a:ext cx="476161" cy="490333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8306421" y="1797784"/>
            <a:ext cx="2987090" cy="1652721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21993" y="2018602"/>
            <a:ext cx="28997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6969"/>
                </a:solidFill>
              </a:rPr>
              <a:t>С</a:t>
            </a:r>
            <a:r>
              <a:rPr lang="ru-RU" sz="2000" b="1" u="sng" dirty="0" smtClean="0">
                <a:solidFill>
                  <a:srgbClr val="006969"/>
                </a:solidFill>
              </a:rPr>
              <a:t>реднее расстояние </a:t>
            </a:r>
            <a:r>
              <a:rPr lang="ru-RU" sz="2000" b="1" dirty="0">
                <a:solidFill>
                  <a:srgbClr val="006969"/>
                </a:solidFill>
              </a:rPr>
              <a:t>поездки одного пассажира по данному </a:t>
            </a:r>
            <a:r>
              <a:rPr lang="ru-RU" sz="2000" b="1" dirty="0" smtClean="0">
                <a:solidFill>
                  <a:srgbClr val="006969"/>
                </a:solidFill>
              </a:rPr>
              <a:t>городу*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2064" y="3582507"/>
            <a:ext cx="110352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6969"/>
                </a:solidFill>
              </a:rPr>
              <a:t>*</a:t>
            </a:r>
            <a:r>
              <a:rPr lang="ru-RU" b="1" u="sng" dirty="0" smtClean="0">
                <a:solidFill>
                  <a:srgbClr val="006969"/>
                </a:solidFill>
              </a:rPr>
              <a:t>Среднее </a:t>
            </a:r>
            <a:r>
              <a:rPr lang="ru-RU" b="1" u="sng" dirty="0">
                <a:solidFill>
                  <a:srgbClr val="006969"/>
                </a:solidFill>
              </a:rPr>
              <a:t>расстояние </a:t>
            </a:r>
            <a:r>
              <a:rPr lang="ru-RU" b="1" dirty="0">
                <a:solidFill>
                  <a:srgbClr val="006969"/>
                </a:solidFill>
              </a:rPr>
              <a:t>поездки принимается равным </a:t>
            </a:r>
            <a:r>
              <a:rPr lang="ru-RU" b="1" u="sng" dirty="0">
                <a:solidFill>
                  <a:srgbClr val="006969"/>
                </a:solidFill>
              </a:rPr>
              <a:t>среднему расстоянию</a:t>
            </a:r>
            <a:r>
              <a:rPr lang="ru-RU" b="1" dirty="0">
                <a:solidFill>
                  <a:srgbClr val="006969"/>
                </a:solidFill>
              </a:rPr>
              <a:t>, фактически сложившемуся </a:t>
            </a:r>
            <a:r>
              <a:rPr lang="ru-RU" b="1" dirty="0" smtClean="0">
                <a:solidFill>
                  <a:srgbClr val="006969"/>
                </a:solidFill>
              </a:rPr>
              <a:t/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за </a:t>
            </a:r>
            <a:r>
              <a:rPr lang="ru-RU" b="1" dirty="0">
                <a:solidFill>
                  <a:srgbClr val="006969"/>
                </a:solidFill>
              </a:rPr>
              <a:t>год, предшествующий </a:t>
            </a:r>
            <a:r>
              <a:rPr lang="ru-RU" b="1" dirty="0" smtClean="0">
                <a:solidFill>
                  <a:srgbClr val="006969"/>
                </a:solidFill>
              </a:rPr>
              <a:t>текущему.</a:t>
            </a:r>
            <a:endParaRPr lang="ru-RU" b="1" dirty="0">
              <a:solidFill>
                <a:srgbClr val="006969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341" y="4475581"/>
            <a:ext cx="11231926" cy="156966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9261" y="4475580"/>
            <a:ext cx="112840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6969"/>
                </a:solidFill>
              </a:rPr>
              <a:t>В случае проведения организацией в текущем году обследования </a:t>
            </a:r>
            <a:r>
              <a:rPr lang="ru-RU" sz="2400" b="1" u="sng" dirty="0">
                <a:solidFill>
                  <a:srgbClr val="006969"/>
                </a:solidFill>
              </a:rPr>
              <a:t>средней</a:t>
            </a:r>
            <a:r>
              <a:rPr lang="ru-RU" sz="2400" b="1" dirty="0">
                <a:solidFill>
                  <a:srgbClr val="006969"/>
                </a:solidFill>
              </a:rPr>
              <a:t> </a:t>
            </a:r>
            <a:r>
              <a:rPr lang="ru-RU" sz="2400" b="1" u="sng" dirty="0">
                <a:solidFill>
                  <a:srgbClr val="006969"/>
                </a:solidFill>
              </a:rPr>
              <a:t>дальности</a:t>
            </a:r>
            <a:r>
              <a:rPr lang="ru-RU" sz="2400" b="1" dirty="0">
                <a:solidFill>
                  <a:srgbClr val="006969"/>
                </a:solidFill>
              </a:rPr>
              <a:t> поездки </a:t>
            </a:r>
            <a:r>
              <a:rPr lang="ru-RU" sz="2400" b="1" dirty="0">
                <a:solidFill>
                  <a:srgbClr val="DEA900"/>
                </a:solidFill>
              </a:rPr>
              <a:t>одного</a:t>
            </a:r>
            <a:r>
              <a:rPr lang="ru-RU" sz="2400" b="1" dirty="0">
                <a:solidFill>
                  <a:srgbClr val="006969"/>
                </a:solidFill>
              </a:rPr>
              <a:t> пассажира по данному городу </a:t>
            </a:r>
            <a:r>
              <a:rPr lang="ru-RU" sz="2400" b="1" u="sng" dirty="0">
                <a:solidFill>
                  <a:srgbClr val="006969"/>
                </a:solidFill>
              </a:rPr>
              <a:t>среднее расстояние </a:t>
            </a:r>
            <a:r>
              <a:rPr lang="ru-RU" sz="2400" b="1" dirty="0">
                <a:solidFill>
                  <a:srgbClr val="006969"/>
                </a:solidFill>
              </a:rPr>
              <a:t>поездки принимается равным </a:t>
            </a:r>
            <a:r>
              <a:rPr lang="ru-RU" sz="2400" b="1" u="sng" dirty="0">
                <a:solidFill>
                  <a:srgbClr val="006969"/>
                </a:solidFill>
              </a:rPr>
              <a:t>среднему расстоянию</a:t>
            </a:r>
            <a:r>
              <a:rPr lang="ru-RU" sz="2400" b="1" dirty="0">
                <a:solidFill>
                  <a:srgbClr val="006969"/>
                </a:solidFill>
              </a:rPr>
              <a:t> поездки, </a:t>
            </a:r>
            <a:r>
              <a:rPr lang="ru-RU" sz="2400" b="1" dirty="0" smtClean="0">
                <a:solidFill>
                  <a:srgbClr val="006969"/>
                </a:solidFill>
              </a:rPr>
              <a:t>полученному</a:t>
            </a:r>
            <a:br>
              <a:rPr lang="ru-RU" sz="2400" b="1" dirty="0" smtClean="0">
                <a:solidFill>
                  <a:srgbClr val="006969"/>
                </a:solidFill>
              </a:rPr>
            </a:br>
            <a:r>
              <a:rPr lang="ru-RU" sz="2400" b="1" dirty="0" smtClean="0">
                <a:solidFill>
                  <a:srgbClr val="006969"/>
                </a:solidFill>
              </a:rPr>
              <a:t>по </a:t>
            </a:r>
            <a:r>
              <a:rPr lang="ru-RU" sz="2400" b="1" dirty="0">
                <a:solidFill>
                  <a:srgbClr val="006969"/>
                </a:solidFill>
              </a:rPr>
              <a:t>результатам такого обследования.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70182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9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333" y="1147084"/>
            <a:ext cx="1125441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rgbClr val="006969"/>
                </a:solidFill>
              </a:rPr>
              <a:t>При </a:t>
            </a:r>
            <a:r>
              <a:rPr lang="ru-RU" sz="1900" b="1" dirty="0">
                <a:solidFill>
                  <a:srgbClr val="DEA900"/>
                </a:solidFill>
              </a:rPr>
              <a:t>городских</a:t>
            </a:r>
            <a:r>
              <a:rPr lang="ru-RU" sz="1900" b="1" dirty="0">
                <a:solidFill>
                  <a:srgbClr val="006969"/>
                </a:solidFill>
              </a:rPr>
              <a:t> автомобильных перевозках в </a:t>
            </a:r>
            <a:r>
              <a:rPr lang="ru-RU" sz="1900" b="1" dirty="0">
                <a:solidFill>
                  <a:srgbClr val="DEA900"/>
                </a:solidFill>
              </a:rPr>
              <a:t>регулярном</a:t>
            </a:r>
            <a:r>
              <a:rPr lang="ru-RU" sz="1900" b="1" dirty="0">
                <a:solidFill>
                  <a:srgbClr val="006969"/>
                </a:solidFill>
              </a:rPr>
              <a:t> сообщении </a:t>
            </a:r>
            <a:r>
              <a:rPr lang="ru-RU" sz="1900" b="1" dirty="0">
                <a:solidFill>
                  <a:srgbClr val="DEA900"/>
                </a:solidFill>
              </a:rPr>
              <a:t>маршрутными </a:t>
            </a:r>
            <a:r>
              <a:rPr lang="ru-RU" sz="1900" b="1" dirty="0" smtClean="0">
                <a:solidFill>
                  <a:srgbClr val="DEA900"/>
                </a:solidFill>
              </a:rPr>
              <a:t>такси </a:t>
            </a:r>
            <a:r>
              <a:rPr lang="ru-RU" sz="1900" b="1" dirty="0" smtClean="0">
                <a:solidFill>
                  <a:srgbClr val="006969"/>
                </a:solidFill>
              </a:rPr>
              <a:t>объем пассажирооборота рассчитывается по каждому маршруту отдельно </a:t>
            </a:r>
            <a:r>
              <a:rPr lang="ru-RU" sz="1900" b="1" dirty="0">
                <a:solidFill>
                  <a:srgbClr val="006969"/>
                </a:solidFill>
              </a:rPr>
              <a:t>путем умножения количества перевезенных пассажиров на половину протяженности маршрута. Протяженность маршрута определяется на основании паспорта маршрута</a:t>
            </a:r>
            <a:r>
              <a:rPr lang="ru-RU" sz="1900" b="1" dirty="0" smtClean="0">
                <a:solidFill>
                  <a:srgbClr val="006969"/>
                </a:solidFill>
              </a:rPr>
              <a:t>. </a:t>
            </a:r>
            <a:endParaRPr lang="ru-RU" sz="1900" b="1" dirty="0">
              <a:solidFill>
                <a:srgbClr val="006969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119" y="2596164"/>
            <a:ext cx="1098887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i="1" u="sng" dirty="0" smtClean="0">
                <a:solidFill>
                  <a:srgbClr val="DEA900"/>
                </a:solidFill>
              </a:rPr>
              <a:t>Пример расчета 3.</a:t>
            </a:r>
            <a:r>
              <a:rPr lang="ru-RU" sz="1900" b="1" i="1" dirty="0" smtClean="0">
                <a:solidFill>
                  <a:srgbClr val="DEA900"/>
                </a:solidFill>
              </a:rPr>
              <a:t> </a:t>
            </a:r>
            <a:r>
              <a:rPr lang="ru-RU" sz="1900" b="1" dirty="0" smtClean="0">
                <a:solidFill>
                  <a:srgbClr val="006969"/>
                </a:solidFill>
              </a:rPr>
              <a:t>Организацией выполнялись городские автомобильные перевозки в регулярном сообщении маршрутными такси.</a:t>
            </a:r>
            <a:endParaRPr lang="ru-RU" sz="1900" b="1" dirty="0">
              <a:solidFill>
                <a:srgbClr val="00696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333" y="3346621"/>
            <a:ext cx="1137281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rgbClr val="006969"/>
                </a:solidFill>
              </a:rPr>
              <a:t>Количество перевезенных пассажиров за отчетный месяц – </a:t>
            </a:r>
            <a:r>
              <a:rPr lang="ru-RU" sz="1900" b="1" dirty="0" smtClean="0">
                <a:solidFill>
                  <a:srgbClr val="006969"/>
                </a:solidFill>
              </a:rPr>
              <a:t>600 </a:t>
            </a:r>
            <a:r>
              <a:rPr lang="ru-RU" sz="1900" b="1" dirty="0">
                <a:solidFill>
                  <a:srgbClr val="006969"/>
                </a:solidFill>
              </a:rPr>
              <a:t>человек. </a:t>
            </a:r>
            <a:endParaRPr lang="ru-RU" sz="1900" b="1" dirty="0" smtClean="0">
              <a:solidFill>
                <a:srgbClr val="006969"/>
              </a:solidFill>
            </a:endParaRPr>
          </a:p>
          <a:p>
            <a:pPr algn="just"/>
            <a:r>
              <a:rPr lang="ru-RU" sz="1900" b="1" dirty="0" smtClean="0">
                <a:solidFill>
                  <a:srgbClr val="006969"/>
                </a:solidFill>
              </a:rPr>
              <a:t>Общая </a:t>
            </a:r>
            <a:r>
              <a:rPr lang="ru-RU" sz="1900" b="1" dirty="0">
                <a:solidFill>
                  <a:srgbClr val="006969"/>
                </a:solidFill>
              </a:rPr>
              <a:t>протяженность маршрута – 15 км. </a:t>
            </a:r>
            <a:endParaRPr lang="ru-RU" sz="1900" b="1" dirty="0" smtClean="0">
              <a:solidFill>
                <a:srgbClr val="006969"/>
              </a:solidFill>
            </a:endParaRPr>
          </a:p>
          <a:p>
            <a:pPr algn="just"/>
            <a:r>
              <a:rPr lang="ru-RU" sz="1900" b="1" dirty="0" smtClean="0">
                <a:solidFill>
                  <a:srgbClr val="006969"/>
                </a:solidFill>
              </a:rPr>
              <a:t>Протяженность </a:t>
            </a:r>
            <a:r>
              <a:rPr lang="ru-RU" sz="1900" b="1" dirty="0">
                <a:solidFill>
                  <a:srgbClr val="006969"/>
                </a:solidFill>
              </a:rPr>
              <a:t>рейса маршрута  в прямом направлении – 7,3 км, в обратном – 7,7 км. </a:t>
            </a:r>
          </a:p>
        </p:txBody>
      </p:sp>
      <p:sp>
        <p:nvSpPr>
          <p:cNvPr id="14" name="Пятиугольник 13"/>
          <p:cNvSpPr/>
          <p:nvPr/>
        </p:nvSpPr>
        <p:spPr>
          <a:xfrm>
            <a:off x="2878986" y="4638705"/>
            <a:ext cx="1098907" cy="900000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Умножение 14"/>
          <p:cNvSpPr/>
          <p:nvPr/>
        </p:nvSpPr>
        <p:spPr>
          <a:xfrm>
            <a:off x="3977893" y="4813705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69768" y="4867782"/>
            <a:ext cx="11081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969"/>
                </a:solidFill>
              </a:rPr>
              <a:t>600 пасс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19" name="Пятиугольник 18"/>
          <p:cNvSpPr/>
          <p:nvPr/>
        </p:nvSpPr>
        <p:spPr>
          <a:xfrm flipH="1">
            <a:off x="4780042" y="4612261"/>
            <a:ext cx="1043128" cy="898712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5823170" y="4612261"/>
            <a:ext cx="808782" cy="898712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18233" y="4851147"/>
            <a:ext cx="1813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6969"/>
                </a:solidFill>
              </a:rPr>
              <a:t>7,3 км + 7,7 км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361056" y="4636949"/>
            <a:ext cx="553357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600" b="1" dirty="0" smtClean="0">
                <a:solidFill>
                  <a:srgbClr val="006969"/>
                </a:solidFill>
              </a:rPr>
              <a:t>((</a:t>
            </a:r>
            <a:endParaRPr lang="ru-RU" sz="4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22856" y="4636949"/>
            <a:ext cx="36901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600" b="1" dirty="0">
                <a:solidFill>
                  <a:srgbClr val="006969"/>
                </a:solidFill>
              </a:rPr>
              <a:t>)</a:t>
            </a:r>
            <a:endParaRPr lang="ru-RU" sz="4600" dirty="0"/>
          </a:p>
        </p:txBody>
      </p:sp>
      <p:sp>
        <p:nvSpPr>
          <p:cNvPr id="24" name="Деление 23"/>
          <p:cNvSpPr/>
          <p:nvPr/>
        </p:nvSpPr>
        <p:spPr>
          <a:xfrm>
            <a:off x="6775259" y="4854616"/>
            <a:ext cx="388107" cy="424033"/>
          </a:xfrm>
          <a:prstGeom prst="mathDivide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ятиугольник 24"/>
          <p:cNvSpPr/>
          <p:nvPr/>
        </p:nvSpPr>
        <p:spPr>
          <a:xfrm flipH="1">
            <a:off x="7163366" y="4616632"/>
            <a:ext cx="753292" cy="900000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444630" y="4852393"/>
            <a:ext cx="3674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969"/>
                </a:solidFill>
              </a:rPr>
              <a:t>2</a:t>
            </a:r>
            <a:r>
              <a:rPr lang="ru-RU" b="1" dirty="0" smtClean="0">
                <a:solidFill>
                  <a:srgbClr val="006969"/>
                </a:solidFill>
              </a:rPr>
              <a:t> 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893022" y="4661507"/>
            <a:ext cx="36901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600" b="1" dirty="0">
                <a:solidFill>
                  <a:srgbClr val="006969"/>
                </a:solidFill>
              </a:rPr>
              <a:t>)</a:t>
            </a:r>
            <a:endParaRPr lang="ru-RU" sz="4600" dirty="0"/>
          </a:p>
        </p:txBody>
      </p:sp>
      <p:sp>
        <p:nvSpPr>
          <p:cNvPr id="28" name="Равно 27"/>
          <p:cNvSpPr/>
          <p:nvPr/>
        </p:nvSpPr>
        <p:spPr>
          <a:xfrm>
            <a:off x="8177345" y="4851147"/>
            <a:ext cx="431194" cy="400110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8608539" y="4612481"/>
            <a:ext cx="2403995" cy="900000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951840" y="4867782"/>
            <a:ext cx="17429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969"/>
                </a:solidFill>
              </a:rPr>
              <a:t>4 500 </a:t>
            </a:r>
            <a:r>
              <a:rPr lang="ru-RU" sz="2000" b="1" dirty="0">
                <a:solidFill>
                  <a:srgbClr val="006969"/>
                </a:solidFill>
              </a:rPr>
              <a:t>пасс.км.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74641" y="4419397"/>
            <a:ext cx="2494891" cy="139770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97539" y="4711960"/>
            <a:ext cx="24719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969"/>
                </a:solidFill>
              </a:rPr>
              <a:t>Объем </a:t>
            </a:r>
            <a:r>
              <a:rPr lang="ru-RU" sz="2000" b="1" dirty="0" smtClean="0">
                <a:solidFill>
                  <a:srgbClr val="006969"/>
                </a:solidFill>
              </a:rPr>
              <a:t>пассажирооборота</a:t>
            </a:r>
            <a:r>
              <a:rPr lang="en-US" sz="2000" b="1" dirty="0" smtClean="0">
                <a:solidFill>
                  <a:srgbClr val="006969"/>
                </a:solidFill>
              </a:rPr>
              <a:t>:</a:t>
            </a:r>
            <a:endParaRPr lang="ru-RU" sz="2000" b="1" dirty="0">
              <a:solidFill>
                <a:srgbClr val="0069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19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03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12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2838" y="815735"/>
            <a:ext cx="387531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БЛАНКИ И УКАЗАНИЯ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10806" y="2459504"/>
            <a:ext cx="33347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ru-RU" sz="22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B0604020202020204" charset="0"/>
                <a:cs typeface="Calibri" pitchFamily="34" charset="0"/>
              </a:rPr>
              <a:t>Официальный сайт Национального </a:t>
            </a:r>
            <a:r>
              <a:rPr lang="ru-RU" sz="2200" b="1" kern="0" dirty="0">
                <a:solidFill>
                  <a:srgbClr val="006969"/>
                </a:solidFill>
                <a:latin typeface="Calibri" pitchFamily="34" charset="0"/>
                <a:ea typeface="Roboto Condensed" panose="020B0604020202020204" charset="0"/>
                <a:cs typeface="Calibri" pitchFamily="34" charset="0"/>
              </a:rPr>
              <a:t>статистического комитета </a:t>
            </a:r>
            <a:r>
              <a:rPr lang="ru-RU" sz="22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B0604020202020204" charset="0"/>
                <a:cs typeface="Calibri" pitchFamily="34" charset="0"/>
              </a:rPr>
              <a:t/>
            </a:r>
            <a:br>
              <a:rPr lang="ru-RU" sz="22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B0604020202020204" charset="0"/>
                <a:cs typeface="Calibri" pitchFamily="34" charset="0"/>
              </a:rPr>
            </a:br>
            <a:r>
              <a:rPr lang="ru-RU" sz="2200" b="1" kern="0" dirty="0" smtClean="0">
                <a:solidFill>
                  <a:srgbClr val="006969"/>
                </a:solidFill>
                <a:latin typeface="Calibri" pitchFamily="34" charset="0"/>
                <a:ea typeface="Roboto Condensed" panose="020B0604020202020204" charset="0"/>
                <a:cs typeface="Calibri" pitchFamily="34" charset="0"/>
              </a:rPr>
              <a:t>Республики Беларусь</a:t>
            </a:r>
            <a:r>
              <a:rPr lang="ru-RU" sz="2200" b="1" kern="0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Roboto Condensed" panose="020B0604020202020204" charset="0"/>
                <a:cs typeface="Calibri" pitchFamily="34" charset="0"/>
              </a:rPr>
              <a:t> </a:t>
            </a:r>
            <a:r>
              <a:rPr lang="en-US" sz="2200" b="1" u="sng" dirty="0" smtClean="0">
                <a:solidFill>
                  <a:srgbClr val="573D77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http</a:t>
            </a:r>
            <a:r>
              <a:rPr lang="en-US" sz="2200" b="1" u="sng" dirty="0">
                <a:solidFill>
                  <a:srgbClr val="573D77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  <a:sym typeface="Wingdings" pitchFamily="2" charset="2"/>
              </a:rPr>
              <a:t>//</a:t>
            </a:r>
            <a:r>
              <a:rPr lang="en-US" sz="2200" b="1" u="sng" dirty="0" smtClean="0">
                <a:solidFill>
                  <a:srgbClr val="573D77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  <a:sym typeface="Wingdings" pitchFamily="2" charset="2"/>
              </a:rPr>
              <a:t>www.belstat.gov.by</a:t>
            </a:r>
            <a:endParaRPr lang="en-US" sz="2200" b="1" u="sng" dirty="0">
              <a:solidFill>
                <a:srgbClr val="573D77"/>
              </a:solidFill>
              <a:latin typeface="Calibri" pitchFamily="34" charset="0"/>
              <a:ea typeface="Roboto Condensed" panose="02000000000000000000" pitchFamily="2" charset="0"/>
              <a:cs typeface="Calibri" pitchFamily="34" charset="0"/>
              <a:sym typeface="Wingdings" pitchFamily="2" charset="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48152" y="799464"/>
            <a:ext cx="6899600" cy="5797524"/>
          </a:xfrm>
          <a:prstGeom prst="rect">
            <a:avLst/>
          </a:prstGeom>
          <a:noFill/>
          <a:ln>
            <a:solidFill>
              <a:srgbClr val="006969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2" y="799463"/>
            <a:ext cx="6899600" cy="437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1B9C24E7-D801-49E1-A951-0C6C21265E07}"/>
              </a:ext>
            </a:extLst>
          </p:cNvPr>
          <p:cNvSpPr/>
          <p:nvPr/>
        </p:nvSpPr>
        <p:spPr>
          <a:xfrm>
            <a:off x="5558897" y="4235741"/>
            <a:ext cx="1321963" cy="32551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2" y="4730933"/>
            <a:ext cx="4714616" cy="186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866" y="5188634"/>
            <a:ext cx="2327886" cy="140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19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30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2" y="793101"/>
            <a:ext cx="114072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6969"/>
                </a:solidFill>
              </a:rPr>
              <a:t>Объем пассажирооборота при </a:t>
            </a:r>
            <a:r>
              <a:rPr lang="ru-RU" sz="2000" b="1" dirty="0">
                <a:solidFill>
                  <a:srgbClr val="DEA900"/>
                </a:solidFill>
              </a:rPr>
              <a:t>пригородных</a:t>
            </a:r>
            <a:r>
              <a:rPr lang="ru-RU" sz="2000" b="1" dirty="0">
                <a:solidFill>
                  <a:srgbClr val="006969"/>
                </a:solidFill>
              </a:rPr>
              <a:t> автомобильных перевозках при реализации </a:t>
            </a:r>
            <a:r>
              <a:rPr lang="ru-RU" sz="2000" b="1" dirty="0" smtClean="0">
                <a:solidFill>
                  <a:srgbClr val="006969"/>
                </a:solidFill>
              </a:rPr>
              <a:t>билетов</a:t>
            </a:r>
            <a:endParaRPr lang="en-US" sz="2000" b="1" dirty="0" smtClean="0">
              <a:solidFill>
                <a:srgbClr val="006969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6969"/>
                </a:solidFill>
              </a:rPr>
              <a:t>на </a:t>
            </a:r>
            <a:r>
              <a:rPr lang="ru-RU" sz="2000" b="1" dirty="0">
                <a:solidFill>
                  <a:srgbClr val="DEA900"/>
                </a:solidFill>
              </a:rPr>
              <a:t>одну</a:t>
            </a:r>
            <a:r>
              <a:rPr lang="ru-RU" sz="2000" b="1" dirty="0">
                <a:solidFill>
                  <a:srgbClr val="006969"/>
                </a:solidFill>
              </a:rPr>
              <a:t> поездку рассчитывается:</a:t>
            </a:r>
            <a:r>
              <a:rPr lang="ru-RU" sz="2000" b="1" dirty="0" smtClean="0">
                <a:solidFill>
                  <a:srgbClr val="006969"/>
                </a:solidFill>
              </a:rPr>
              <a:t> 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1957" y="1491995"/>
            <a:ext cx="2494891" cy="139770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4855" y="1836904"/>
            <a:ext cx="24719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969"/>
                </a:solidFill>
              </a:rPr>
              <a:t>По установленному тарифу</a:t>
            </a:r>
            <a:r>
              <a:rPr lang="en-US" sz="2000" b="1" dirty="0" smtClean="0">
                <a:solidFill>
                  <a:srgbClr val="006969"/>
                </a:solidFill>
              </a:rPr>
              <a:t>: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3406" y="2991844"/>
            <a:ext cx="2494891" cy="139770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6305" y="3484462"/>
            <a:ext cx="24719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969"/>
                </a:solidFill>
              </a:rPr>
              <a:t>Со скидкой</a:t>
            </a:r>
            <a:r>
              <a:rPr lang="en-US" sz="2000" b="1" dirty="0" smtClean="0">
                <a:solidFill>
                  <a:srgbClr val="006969"/>
                </a:solidFill>
              </a:rPr>
              <a:t>: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2814539" y="1614189"/>
            <a:ext cx="3925468" cy="11533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70296" y="1614189"/>
            <a:ext cx="32353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Сумма </a:t>
            </a:r>
            <a:r>
              <a:rPr lang="ru-RU" b="1" dirty="0">
                <a:solidFill>
                  <a:srgbClr val="006969"/>
                </a:solidFill>
              </a:rPr>
              <a:t>выручки от перевозок пассажиров (за минусом суммы выручки от провоза багажа)</a:t>
            </a:r>
          </a:p>
        </p:txBody>
      </p:sp>
      <p:sp>
        <p:nvSpPr>
          <p:cNvPr id="13" name="Деление 12"/>
          <p:cNvSpPr/>
          <p:nvPr/>
        </p:nvSpPr>
        <p:spPr>
          <a:xfrm>
            <a:off x="6843223" y="1907867"/>
            <a:ext cx="437332" cy="565959"/>
          </a:xfrm>
          <a:prstGeom prst="mathDivide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ятиугольник 13"/>
          <p:cNvSpPr/>
          <p:nvPr/>
        </p:nvSpPr>
        <p:spPr>
          <a:xfrm flipH="1">
            <a:off x="7321441" y="1614187"/>
            <a:ext cx="3809333" cy="11533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67774" y="1836904"/>
            <a:ext cx="35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Д</a:t>
            </a:r>
            <a:r>
              <a:rPr lang="ru-RU" b="1" dirty="0" smtClean="0">
                <a:solidFill>
                  <a:srgbClr val="006969"/>
                </a:solidFill>
              </a:rPr>
              <a:t>ействующий </a:t>
            </a:r>
            <a:r>
              <a:rPr lang="ru-RU" b="1" dirty="0">
                <a:solidFill>
                  <a:srgbClr val="006969"/>
                </a:solidFill>
              </a:rPr>
              <a:t>тариф </a:t>
            </a:r>
            <a:r>
              <a:rPr lang="ru-RU" b="1" dirty="0" smtClean="0">
                <a:solidFill>
                  <a:srgbClr val="006969"/>
                </a:solidFill>
              </a:rPr>
              <a:t>за</a:t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1 </a:t>
            </a:r>
            <a:r>
              <a:rPr lang="ru-RU" b="1" dirty="0">
                <a:solidFill>
                  <a:srgbClr val="006969"/>
                </a:solidFill>
              </a:rPr>
              <a:t>пассажиро-километр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2825988" y="3090531"/>
            <a:ext cx="3554766" cy="11533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25988" y="3090531"/>
            <a:ext cx="32353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Сумма </a:t>
            </a:r>
            <a:r>
              <a:rPr lang="ru-RU" b="1" dirty="0">
                <a:solidFill>
                  <a:srgbClr val="006969"/>
                </a:solidFill>
              </a:rPr>
              <a:t>выручки от перевозок пассажиров (за минусом суммы выручки от провоза багажа)</a:t>
            </a:r>
          </a:p>
        </p:txBody>
      </p:sp>
      <p:sp>
        <p:nvSpPr>
          <p:cNvPr id="22" name="Деление 21"/>
          <p:cNvSpPr/>
          <p:nvPr/>
        </p:nvSpPr>
        <p:spPr>
          <a:xfrm>
            <a:off x="6417341" y="3384209"/>
            <a:ext cx="437332" cy="565959"/>
          </a:xfrm>
          <a:prstGeom prst="mathDivide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ятиугольник 22"/>
          <p:cNvSpPr/>
          <p:nvPr/>
        </p:nvSpPr>
        <p:spPr>
          <a:xfrm flipH="1">
            <a:off x="6854673" y="3090529"/>
            <a:ext cx="4287550" cy="11533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73339" y="3046533"/>
            <a:ext cx="422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Д</a:t>
            </a:r>
            <a:r>
              <a:rPr lang="ru-RU" b="1" dirty="0" smtClean="0">
                <a:solidFill>
                  <a:srgbClr val="006969"/>
                </a:solidFill>
              </a:rPr>
              <a:t>ействующий </a:t>
            </a:r>
            <a:r>
              <a:rPr lang="ru-RU" b="1" dirty="0">
                <a:solidFill>
                  <a:srgbClr val="006969"/>
                </a:solidFill>
              </a:rPr>
              <a:t>тариф за </a:t>
            </a:r>
            <a:r>
              <a:rPr lang="ru-RU" b="1" dirty="0" smtClean="0">
                <a:solidFill>
                  <a:srgbClr val="006969"/>
                </a:solidFill>
              </a:rPr>
              <a:t/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1 </a:t>
            </a:r>
            <a:r>
              <a:rPr lang="ru-RU" b="1" dirty="0">
                <a:solidFill>
                  <a:srgbClr val="006969"/>
                </a:solidFill>
              </a:rPr>
              <a:t>пассажиро-километр, уменьшенный на процент скидки в </a:t>
            </a:r>
            <a:r>
              <a:rPr lang="ru-RU" b="1" dirty="0" smtClean="0">
                <a:solidFill>
                  <a:srgbClr val="006969"/>
                </a:solidFill>
              </a:rPr>
              <a:t>соответствии</a:t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 </a:t>
            </a:r>
            <a:r>
              <a:rPr lang="ru-RU" b="1" dirty="0">
                <a:solidFill>
                  <a:srgbClr val="006969"/>
                </a:solidFill>
              </a:rPr>
              <a:t>с </a:t>
            </a:r>
            <a:r>
              <a:rPr lang="ru-RU" b="1" dirty="0" smtClean="0">
                <a:solidFill>
                  <a:srgbClr val="006969"/>
                </a:solidFill>
              </a:rPr>
              <a:t>законодательством</a:t>
            </a:r>
            <a:endParaRPr lang="ru-RU" b="1" dirty="0">
              <a:solidFill>
                <a:srgbClr val="006969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3" y="4417773"/>
            <a:ext cx="114072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6969"/>
                </a:solidFill>
              </a:rPr>
              <a:t>Объем пассажирооборота при </a:t>
            </a:r>
            <a:r>
              <a:rPr lang="ru-RU" sz="2000" b="1" dirty="0">
                <a:solidFill>
                  <a:srgbClr val="DEA900"/>
                </a:solidFill>
              </a:rPr>
              <a:t>пригородных</a:t>
            </a:r>
            <a:r>
              <a:rPr lang="ru-RU" sz="2000" b="1" dirty="0">
                <a:solidFill>
                  <a:srgbClr val="006969"/>
                </a:solidFill>
              </a:rPr>
              <a:t> автомобильных перевозках при реализации билетов </a:t>
            </a:r>
            <a:r>
              <a:rPr lang="ru-RU" sz="2000" b="1" dirty="0">
                <a:solidFill>
                  <a:srgbClr val="DEA900"/>
                </a:solidFill>
              </a:rPr>
              <a:t>многоразового</a:t>
            </a:r>
            <a:r>
              <a:rPr lang="ru-RU" sz="2000" b="1" dirty="0">
                <a:solidFill>
                  <a:srgbClr val="006969"/>
                </a:solidFill>
              </a:rPr>
              <a:t> пользования </a:t>
            </a:r>
            <a:r>
              <a:rPr lang="ru-RU" sz="2000" b="1" dirty="0" smtClean="0">
                <a:solidFill>
                  <a:srgbClr val="006969"/>
                </a:solidFill>
              </a:rPr>
              <a:t>рассчитывается</a:t>
            </a:r>
            <a:r>
              <a:rPr lang="en-US" sz="2000" b="1" dirty="0" smtClean="0">
                <a:solidFill>
                  <a:srgbClr val="006969"/>
                </a:solidFill>
              </a:rPr>
              <a:t>:</a:t>
            </a:r>
            <a:r>
              <a:rPr lang="ru-RU" sz="2000" b="1" dirty="0" smtClean="0">
                <a:solidFill>
                  <a:srgbClr val="006969"/>
                </a:solidFill>
              </a:rPr>
              <a:t> 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4856" y="5150816"/>
            <a:ext cx="2494891" cy="139770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13405" y="5365342"/>
            <a:ext cx="24719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969"/>
                </a:solidFill>
              </a:rPr>
              <a:t>По установленному тарифу или со скидкой</a:t>
            </a:r>
            <a:r>
              <a:rPr lang="en-US" sz="2000" b="1" dirty="0" smtClean="0">
                <a:solidFill>
                  <a:srgbClr val="006969"/>
                </a:solidFill>
              </a:rPr>
              <a:t>: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29" name="Пятиугольник 28"/>
          <p:cNvSpPr/>
          <p:nvPr/>
        </p:nvSpPr>
        <p:spPr>
          <a:xfrm>
            <a:off x="2837438" y="5273010"/>
            <a:ext cx="3925468" cy="11533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85672" y="5479706"/>
            <a:ext cx="3235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Объем </a:t>
            </a:r>
            <a:r>
              <a:rPr lang="ru-RU" b="1" dirty="0">
                <a:solidFill>
                  <a:srgbClr val="006969"/>
                </a:solidFill>
              </a:rPr>
              <a:t>перевозок пассажиров по каждому виду билета</a:t>
            </a:r>
          </a:p>
        </p:txBody>
      </p:sp>
      <p:sp>
        <p:nvSpPr>
          <p:cNvPr id="32" name="Пятиугольник 31"/>
          <p:cNvSpPr/>
          <p:nvPr/>
        </p:nvSpPr>
        <p:spPr>
          <a:xfrm flipH="1">
            <a:off x="7257655" y="5273007"/>
            <a:ext cx="3873118" cy="1153315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567774" y="5495725"/>
            <a:ext cx="35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Ф</a:t>
            </a:r>
            <a:r>
              <a:rPr lang="ru-RU" b="1" dirty="0" smtClean="0">
                <a:solidFill>
                  <a:srgbClr val="006969"/>
                </a:solidFill>
              </a:rPr>
              <a:t>актическое </a:t>
            </a:r>
            <a:r>
              <a:rPr lang="ru-RU" b="1" dirty="0">
                <a:solidFill>
                  <a:srgbClr val="006969"/>
                </a:solidFill>
              </a:rPr>
              <a:t>среднее расстояние поездки по каждому билету</a:t>
            </a:r>
          </a:p>
        </p:txBody>
      </p:sp>
      <p:sp>
        <p:nvSpPr>
          <p:cNvPr id="34" name="Умножение 33"/>
          <p:cNvSpPr/>
          <p:nvPr/>
        </p:nvSpPr>
        <p:spPr>
          <a:xfrm>
            <a:off x="6740007" y="5570540"/>
            <a:ext cx="517649" cy="558250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230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7303" y="877813"/>
            <a:ext cx="11285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6969"/>
                </a:solidFill>
              </a:rPr>
              <a:t>Объем пассажирооборота при </a:t>
            </a:r>
            <a:r>
              <a:rPr lang="ru-RU" sz="2400" b="1" dirty="0">
                <a:solidFill>
                  <a:srgbClr val="DEA900"/>
                </a:solidFill>
              </a:rPr>
              <a:t>междугородных</a:t>
            </a:r>
            <a:r>
              <a:rPr lang="ru-RU" sz="2400" b="1" dirty="0">
                <a:solidFill>
                  <a:srgbClr val="006969"/>
                </a:solidFill>
              </a:rPr>
              <a:t> и </a:t>
            </a:r>
            <a:r>
              <a:rPr lang="ru-RU" sz="2400" b="1" dirty="0">
                <a:solidFill>
                  <a:srgbClr val="DEA900"/>
                </a:solidFill>
              </a:rPr>
              <a:t>международных</a:t>
            </a:r>
            <a:r>
              <a:rPr lang="ru-RU" sz="2400" b="1" dirty="0">
                <a:solidFill>
                  <a:srgbClr val="006969"/>
                </a:solidFill>
              </a:rPr>
              <a:t> автомобильных перевозках </a:t>
            </a:r>
            <a:r>
              <a:rPr lang="ru-RU" sz="2400" b="1" dirty="0" smtClean="0">
                <a:solidFill>
                  <a:srgbClr val="006969"/>
                </a:solidFill>
              </a:rPr>
              <a:t>определяется</a:t>
            </a:r>
            <a:r>
              <a:rPr lang="en-US" sz="2400" b="1" dirty="0" smtClean="0">
                <a:solidFill>
                  <a:srgbClr val="006969"/>
                </a:solidFill>
              </a:rPr>
              <a:t>:</a:t>
            </a:r>
            <a:endParaRPr lang="ru-RU" sz="2400" b="1" dirty="0">
              <a:solidFill>
                <a:srgbClr val="006969"/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510806" y="1751269"/>
            <a:ext cx="5090921" cy="783311"/>
          </a:xfrm>
          <a:prstGeom prst="homePlate">
            <a:avLst>
              <a:gd name="adj" fmla="val 36624"/>
            </a:avLst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669" y="1763296"/>
            <a:ext cx="5152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С</a:t>
            </a:r>
            <a:r>
              <a:rPr lang="ru-RU" b="1" dirty="0" smtClean="0">
                <a:solidFill>
                  <a:srgbClr val="006969"/>
                </a:solidFill>
              </a:rPr>
              <a:t>умма </a:t>
            </a:r>
            <a:r>
              <a:rPr lang="ru-RU" b="1" dirty="0">
                <a:solidFill>
                  <a:srgbClr val="006969"/>
                </a:solidFill>
              </a:rPr>
              <a:t>выручки от реализации </a:t>
            </a:r>
            <a:r>
              <a:rPr lang="ru-RU" b="1" dirty="0" smtClean="0">
                <a:solidFill>
                  <a:srgbClr val="006969"/>
                </a:solidFill>
              </a:rPr>
              <a:t>билетов </a:t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(</a:t>
            </a:r>
            <a:r>
              <a:rPr lang="ru-RU" b="1" dirty="0">
                <a:solidFill>
                  <a:srgbClr val="006969"/>
                </a:solidFill>
              </a:rPr>
              <a:t>за минусом суммы </a:t>
            </a:r>
            <a:r>
              <a:rPr lang="ru-RU" b="1" dirty="0" smtClean="0">
                <a:solidFill>
                  <a:srgbClr val="006969"/>
                </a:solidFill>
              </a:rPr>
              <a:t>выручки </a:t>
            </a:r>
            <a:r>
              <a:rPr lang="ru-RU" b="1" dirty="0">
                <a:solidFill>
                  <a:srgbClr val="006969"/>
                </a:solidFill>
              </a:rPr>
              <a:t>от провоза багажа)</a:t>
            </a:r>
          </a:p>
        </p:txBody>
      </p:sp>
      <p:sp>
        <p:nvSpPr>
          <p:cNvPr id="11" name="Деление 10"/>
          <p:cNvSpPr/>
          <p:nvPr/>
        </p:nvSpPr>
        <p:spPr>
          <a:xfrm>
            <a:off x="5662937" y="1925362"/>
            <a:ext cx="397053" cy="435120"/>
          </a:xfrm>
          <a:prstGeom prst="mathDivide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6059990" y="1751267"/>
            <a:ext cx="4657436" cy="783313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00176" y="1781013"/>
            <a:ext cx="41969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Д</a:t>
            </a:r>
            <a:r>
              <a:rPr lang="ru-RU" b="1" dirty="0" smtClean="0">
                <a:solidFill>
                  <a:srgbClr val="006969"/>
                </a:solidFill>
              </a:rPr>
              <a:t>ействующий </a:t>
            </a:r>
            <a:r>
              <a:rPr lang="ru-RU" b="1" dirty="0">
                <a:solidFill>
                  <a:srgbClr val="006969"/>
                </a:solidFill>
              </a:rPr>
              <a:t>тариф </a:t>
            </a:r>
            <a:endParaRPr lang="ru-RU" b="1" dirty="0" smtClean="0">
              <a:solidFill>
                <a:srgbClr val="006969"/>
              </a:solidFill>
            </a:endParaRPr>
          </a:p>
          <a:p>
            <a:pPr algn="ctr"/>
            <a:r>
              <a:rPr lang="ru-RU" b="1" dirty="0">
                <a:solidFill>
                  <a:srgbClr val="006969"/>
                </a:solidFill>
              </a:rPr>
              <a:t>з</a:t>
            </a:r>
            <a:r>
              <a:rPr lang="ru-RU" b="1" dirty="0" smtClean="0">
                <a:solidFill>
                  <a:srgbClr val="006969"/>
                </a:solidFill>
              </a:rPr>
              <a:t>а 1 </a:t>
            </a:r>
            <a:r>
              <a:rPr lang="ru-RU" b="1" dirty="0">
                <a:solidFill>
                  <a:srgbClr val="006969"/>
                </a:solidFill>
              </a:rPr>
              <a:t>пассажиро-километр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8708" y="2621302"/>
            <a:ext cx="1099818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solidFill>
                  <a:srgbClr val="006969"/>
                </a:solidFill>
              </a:rPr>
              <a:t>(Если </a:t>
            </a:r>
            <a:r>
              <a:rPr lang="ru-RU" sz="1700" b="1" dirty="0">
                <a:solidFill>
                  <a:srgbClr val="006969"/>
                </a:solidFill>
              </a:rPr>
              <a:t>тариф на 1 пассажиро-километр при </a:t>
            </a:r>
            <a:r>
              <a:rPr lang="ru-RU" sz="1700" b="1" dirty="0">
                <a:solidFill>
                  <a:srgbClr val="DEA900"/>
                </a:solidFill>
              </a:rPr>
              <a:t>международных</a:t>
            </a:r>
            <a:r>
              <a:rPr lang="ru-RU" sz="1700" b="1" dirty="0">
                <a:solidFill>
                  <a:srgbClr val="006969"/>
                </a:solidFill>
              </a:rPr>
              <a:t> перевозках не установлен, то его определяют делением стоимости билета на протяженность маршрута в прямом или обратном </a:t>
            </a:r>
            <a:r>
              <a:rPr lang="ru-RU" sz="1700" b="1" dirty="0" smtClean="0">
                <a:solidFill>
                  <a:srgbClr val="006969"/>
                </a:solidFill>
              </a:rPr>
              <a:t>направлении).</a:t>
            </a:r>
            <a:endParaRPr lang="ru-RU" sz="1700" b="1" dirty="0">
              <a:solidFill>
                <a:srgbClr val="006969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4607" y="3609635"/>
            <a:ext cx="112085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6969"/>
                </a:solidFill>
              </a:rPr>
              <a:t>Объем пассажирооборота </a:t>
            </a:r>
            <a:r>
              <a:rPr lang="ru-RU" sz="2400" b="1" dirty="0" smtClean="0">
                <a:solidFill>
                  <a:srgbClr val="006969"/>
                </a:solidFill>
              </a:rPr>
              <a:t>при </a:t>
            </a:r>
            <a:r>
              <a:rPr lang="ru-RU" sz="2400" b="1" dirty="0">
                <a:solidFill>
                  <a:srgbClr val="DEA900"/>
                </a:solidFill>
              </a:rPr>
              <a:t>пригородных</a:t>
            </a:r>
            <a:r>
              <a:rPr lang="ru-RU" sz="2400" b="1" dirty="0">
                <a:solidFill>
                  <a:srgbClr val="006969"/>
                </a:solidFill>
              </a:rPr>
              <a:t>, </a:t>
            </a:r>
            <a:r>
              <a:rPr lang="ru-RU" sz="2400" b="1" dirty="0">
                <a:solidFill>
                  <a:srgbClr val="DEA900"/>
                </a:solidFill>
              </a:rPr>
              <a:t>междугородных</a:t>
            </a:r>
            <a:r>
              <a:rPr lang="ru-RU" sz="2400" b="1" dirty="0">
                <a:solidFill>
                  <a:srgbClr val="006969"/>
                </a:solidFill>
              </a:rPr>
              <a:t> и </a:t>
            </a:r>
            <a:r>
              <a:rPr lang="ru-RU" sz="2400" b="1" dirty="0">
                <a:solidFill>
                  <a:srgbClr val="DEA900"/>
                </a:solidFill>
              </a:rPr>
              <a:t>международных</a:t>
            </a:r>
            <a:r>
              <a:rPr lang="ru-RU" sz="2400" b="1" dirty="0">
                <a:solidFill>
                  <a:srgbClr val="006969"/>
                </a:solidFill>
              </a:rPr>
              <a:t> автомобильных перевозках для категории граждан, имеющих </a:t>
            </a:r>
            <a:r>
              <a:rPr lang="ru-RU" sz="2400" b="1" dirty="0" smtClean="0">
                <a:solidFill>
                  <a:srgbClr val="006969"/>
                </a:solidFill>
              </a:rPr>
              <a:t>право</a:t>
            </a:r>
            <a:br>
              <a:rPr lang="ru-RU" sz="2400" b="1" dirty="0" smtClean="0">
                <a:solidFill>
                  <a:srgbClr val="006969"/>
                </a:solidFill>
              </a:rPr>
            </a:br>
            <a:r>
              <a:rPr lang="ru-RU" sz="2400" b="1" dirty="0" smtClean="0">
                <a:solidFill>
                  <a:srgbClr val="006969"/>
                </a:solidFill>
              </a:rPr>
              <a:t>на </a:t>
            </a:r>
            <a:r>
              <a:rPr lang="ru-RU" sz="2400" b="1" dirty="0">
                <a:solidFill>
                  <a:srgbClr val="DEA900"/>
                </a:solidFill>
              </a:rPr>
              <a:t>бесплатный проезд</a:t>
            </a:r>
            <a:r>
              <a:rPr lang="ru-RU" sz="2400" b="1" dirty="0">
                <a:solidFill>
                  <a:srgbClr val="006969"/>
                </a:solidFill>
              </a:rPr>
              <a:t>, </a:t>
            </a:r>
            <a:r>
              <a:rPr lang="ru-RU" sz="2400" b="1" dirty="0" smtClean="0">
                <a:solidFill>
                  <a:srgbClr val="006969"/>
                </a:solidFill>
              </a:rPr>
              <a:t>рассчитывается</a:t>
            </a:r>
            <a:r>
              <a:rPr lang="en-US" sz="2400" b="1" dirty="0" smtClean="0">
                <a:solidFill>
                  <a:srgbClr val="006969"/>
                </a:solidFill>
              </a:rPr>
              <a:t>:</a:t>
            </a:r>
            <a:endParaRPr lang="ru-RU" sz="2400" b="1" dirty="0">
              <a:solidFill>
                <a:srgbClr val="006969"/>
              </a:solidFill>
            </a:endParaRPr>
          </a:p>
        </p:txBody>
      </p:sp>
      <p:sp>
        <p:nvSpPr>
          <p:cNvPr id="23" name="Пятиугольник 22"/>
          <p:cNvSpPr/>
          <p:nvPr/>
        </p:nvSpPr>
        <p:spPr>
          <a:xfrm>
            <a:off x="510806" y="4888846"/>
            <a:ext cx="5036995" cy="826239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4" name="Пятиугольник 23"/>
          <p:cNvSpPr/>
          <p:nvPr/>
        </p:nvSpPr>
        <p:spPr>
          <a:xfrm flipH="1">
            <a:off x="6065659" y="4888844"/>
            <a:ext cx="4651765" cy="826241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5155" y="4977379"/>
            <a:ext cx="4422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Объем </a:t>
            </a:r>
            <a:r>
              <a:rPr lang="ru-RU" b="1" dirty="0">
                <a:solidFill>
                  <a:srgbClr val="006969"/>
                </a:solidFill>
              </a:rPr>
              <a:t>перевозок пассажиров </a:t>
            </a:r>
            <a:r>
              <a:rPr lang="ru-RU" b="1" dirty="0" smtClean="0">
                <a:solidFill>
                  <a:srgbClr val="006969"/>
                </a:solidFill>
              </a:rPr>
              <a:t/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данной </a:t>
            </a:r>
            <a:r>
              <a:rPr lang="ru-RU" b="1" dirty="0">
                <a:solidFill>
                  <a:srgbClr val="006969"/>
                </a:solidFill>
              </a:rPr>
              <a:t>категории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279847" y="4977380"/>
            <a:ext cx="44375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6969"/>
                </a:solidFill>
              </a:rPr>
              <a:t>Среднее расстояние</a:t>
            </a:r>
            <a:r>
              <a:rPr lang="ru-RU" b="1" dirty="0" smtClean="0">
                <a:solidFill>
                  <a:srgbClr val="006969"/>
                </a:solidFill>
              </a:rPr>
              <a:t> </a:t>
            </a:r>
            <a:r>
              <a:rPr lang="ru-RU" b="1" dirty="0">
                <a:solidFill>
                  <a:srgbClr val="006969"/>
                </a:solidFill>
              </a:rPr>
              <a:t>поездки одного </a:t>
            </a:r>
            <a:r>
              <a:rPr lang="ru-RU" b="1" dirty="0" smtClean="0">
                <a:solidFill>
                  <a:srgbClr val="006969"/>
                </a:solidFill>
              </a:rPr>
              <a:t>пассажира </a:t>
            </a:r>
            <a:r>
              <a:rPr lang="ru-RU" b="1" dirty="0">
                <a:solidFill>
                  <a:srgbClr val="006969"/>
                </a:solidFill>
              </a:rPr>
              <a:t>за </a:t>
            </a:r>
            <a:r>
              <a:rPr lang="ru-RU" b="1" dirty="0" smtClean="0">
                <a:solidFill>
                  <a:srgbClr val="006969"/>
                </a:solidFill>
              </a:rPr>
              <a:t>месяц*</a:t>
            </a:r>
            <a:endParaRPr lang="ru-RU" b="1" dirty="0">
              <a:solidFill>
                <a:srgbClr val="006969"/>
              </a:solidFill>
            </a:endParaRPr>
          </a:p>
        </p:txBody>
      </p:sp>
      <p:sp>
        <p:nvSpPr>
          <p:cNvPr id="27" name="Умножение 26"/>
          <p:cNvSpPr/>
          <p:nvPr/>
        </p:nvSpPr>
        <p:spPr>
          <a:xfrm>
            <a:off x="5618064" y="5063670"/>
            <a:ext cx="441926" cy="476587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7303" y="5874278"/>
            <a:ext cx="1109320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solidFill>
                  <a:srgbClr val="006969"/>
                </a:solidFill>
              </a:rPr>
              <a:t>*</a:t>
            </a:r>
            <a:r>
              <a:rPr lang="ru-RU" sz="1700" b="1" u="sng" dirty="0">
                <a:solidFill>
                  <a:srgbClr val="006969"/>
                </a:solidFill>
              </a:rPr>
              <a:t>Среднее расстояние </a:t>
            </a:r>
            <a:r>
              <a:rPr lang="ru-RU" sz="1700" b="1" dirty="0">
                <a:solidFill>
                  <a:srgbClr val="006969"/>
                </a:solidFill>
              </a:rPr>
              <a:t>поездки принимается равным </a:t>
            </a:r>
            <a:r>
              <a:rPr lang="ru-RU" sz="1700" b="1" u="sng" dirty="0">
                <a:solidFill>
                  <a:srgbClr val="006969"/>
                </a:solidFill>
              </a:rPr>
              <a:t>среднему расстоянию </a:t>
            </a:r>
            <a:r>
              <a:rPr lang="ru-RU" sz="1700" b="1" dirty="0">
                <a:solidFill>
                  <a:srgbClr val="006969"/>
                </a:solidFill>
              </a:rPr>
              <a:t>поездки одного пассажира </a:t>
            </a:r>
            <a:r>
              <a:rPr lang="ru-RU" sz="1700" b="1" dirty="0" smtClean="0">
                <a:solidFill>
                  <a:srgbClr val="006969"/>
                </a:solidFill>
              </a:rPr>
              <a:t/>
            </a:r>
            <a:br>
              <a:rPr lang="ru-RU" sz="1700" b="1" dirty="0" smtClean="0">
                <a:solidFill>
                  <a:srgbClr val="006969"/>
                </a:solidFill>
              </a:rPr>
            </a:br>
            <a:r>
              <a:rPr lang="ru-RU" sz="1700" b="1" dirty="0" smtClean="0">
                <a:solidFill>
                  <a:srgbClr val="006969"/>
                </a:solidFill>
              </a:rPr>
              <a:t>при </a:t>
            </a:r>
            <a:r>
              <a:rPr lang="ru-RU" sz="1700" b="1" dirty="0">
                <a:solidFill>
                  <a:srgbClr val="006969"/>
                </a:solidFill>
              </a:rPr>
              <a:t>реализации билета по установленному тарифу </a:t>
            </a:r>
            <a:r>
              <a:rPr lang="ru-RU" sz="1700" b="1" dirty="0" smtClean="0">
                <a:solidFill>
                  <a:srgbClr val="006969"/>
                </a:solidFill>
              </a:rPr>
              <a:t>по </a:t>
            </a:r>
            <a:r>
              <a:rPr lang="ru-RU" sz="1700" b="1" dirty="0">
                <a:solidFill>
                  <a:srgbClr val="006969"/>
                </a:solidFill>
              </a:rPr>
              <a:t>каждому виду перевозок</a:t>
            </a:r>
            <a:r>
              <a:rPr lang="ru-RU" sz="1700" b="1" dirty="0" smtClean="0">
                <a:solidFill>
                  <a:srgbClr val="006969"/>
                </a:solidFill>
              </a:rPr>
              <a:t>.</a:t>
            </a:r>
            <a:endParaRPr lang="ru-RU" sz="1700" b="1" dirty="0">
              <a:solidFill>
                <a:srgbClr val="006969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0" y="3530412"/>
            <a:ext cx="11393782" cy="0"/>
          </a:xfrm>
          <a:prstGeom prst="line">
            <a:avLst/>
          </a:prstGeom>
          <a:ln w="19050">
            <a:solidFill>
              <a:srgbClr val="006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93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0317" y="802603"/>
            <a:ext cx="1112538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006969"/>
                </a:solidFill>
              </a:rPr>
              <a:t>Объем пассажирооборота по автобусам, </a:t>
            </a:r>
            <a:r>
              <a:rPr lang="ru-RU" sz="2200" b="1" dirty="0">
                <a:solidFill>
                  <a:srgbClr val="DEA900"/>
                </a:solidFill>
              </a:rPr>
              <a:t>переданным по договорам аренды</a:t>
            </a:r>
            <a:r>
              <a:rPr lang="ru-RU" sz="2200" b="1" dirty="0">
                <a:solidFill>
                  <a:srgbClr val="006969"/>
                </a:solidFill>
              </a:rPr>
              <a:t> транспортного средства с экипажем, выполняющим </a:t>
            </a:r>
            <a:r>
              <a:rPr lang="ru-RU" sz="2200" b="1" dirty="0">
                <a:solidFill>
                  <a:srgbClr val="DEA900"/>
                </a:solidFill>
              </a:rPr>
              <a:t>международные</a:t>
            </a:r>
            <a:r>
              <a:rPr lang="ru-RU" sz="2200" b="1" dirty="0">
                <a:solidFill>
                  <a:srgbClr val="006969"/>
                </a:solidFill>
              </a:rPr>
              <a:t> автомобильные перевозки в </a:t>
            </a:r>
            <a:r>
              <a:rPr lang="ru-RU" sz="2200" b="1" dirty="0">
                <a:solidFill>
                  <a:srgbClr val="DEA900"/>
                </a:solidFill>
              </a:rPr>
              <a:t>регулярном</a:t>
            </a:r>
            <a:r>
              <a:rPr lang="ru-RU" sz="2200" b="1" dirty="0">
                <a:solidFill>
                  <a:srgbClr val="006969"/>
                </a:solidFill>
              </a:rPr>
              <a:t> сообщении, </a:t>
            </a:r>
            <a:r>
              <a:rPr lang="ru-RU" sz="2200" b="1" dirty="0" smtClean="0">
                <a:solidFill>
                  <a:srgbClr val="006969"/>
                </a:solidFill>
              </a:rPr>
              <a:t>рассчитывается</a:t>
            </a:r>
            <a:r>
              <a:rPr lang="en-US" sz="2200" b="1" dirty="0" smtClean="0">
                <a:solidFill>
                  <a:srgbClr val="006969"/>
                </a:solidFill>
              </a:rPr>
              <a:t>:</a:t>
            </a:r>
            <a:endParaRPr lang="ru-RU" sz="2200" b="1" dirty="0">
              <a:solidFill>
                <a:srgbClr val="006969"/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526595" y="1938110"/>
            <a:ext cx="5076566" cy="852677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5696" y="2164157"/>
            <a:ext cx="4557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К</a:t>
            </a:r>
            <a:r>
              <a:rPr lang="ru-RU" b="1" dirty="0" smtClean="0">
                <a:solidFill>
                  <a:srgbClr val="006969"/>
                </a:solidFill>
              </a:rPr>
              <a:t>оличество </a:t>
            </a:r>
            <a:r>
              <a:rPr lang="ru-RU" b="1" dirty="0">
                <a:solidFill>
                  <a:srgbClr val="006969"/>
                </a:solidFill>
              </a:rPr>
              <a:t>перевезенных пассажиров</a:t>
            </a:r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6061423" y="1938108"/>
            <a:ext cx="4918923" cy="852679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4790" y="2025657"/>
            <a:ext cx="42608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Пробег </a:t>
            </a:r>
            <a:r>
              <a:rPr lang="ru-RU" b="1" dirty="0">
                <a:solidFill>
                  <a:srgbClr val="006969"/>
                </a:solidFill>
              </a:rPr>
              <a:t>автобуса с пассажирами </a:t>
            </a:r>
            <a:r>
              <a:rPr lang="ru-RU" b="1" dirty="0" smtClean="0">
                <a:solidFill>
                  <a:srgbClr val="006969"/>
                </a:solidFill>
              </a:rPr>
              <a:t/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по </a:t>
            </a:r>
            <a:r>
              <a:rPr lang="ru-RU" b="1" dirty="0">
                <a:solidFill>
                  <a:srgbClr val="006969"/>
                </a:solidFill>
              </a:rPr>
              <a:t>каждой поездке</a:t>
            </a:r>
          </a:p>
        </p:txBody>
      </p:sp>
      <p:sp>
        <p:nvSpPr>
          <p:cNvPr id="13" name="Умножение 12"/>
          <p:cNvSpPr/>
          <p:nvPr/>
        </p:nvSpPr>
        <p:spPr>
          <a:xfrm>
            <a:off x="5656334" y="2133324"/>
            <a:ext cx="385384" cy="415611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3626" y="2926700"/>
            <a:ext cx="1109818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006969"/>
                </a:solidFill>
              </a:rPr>
              <a:t>Объем пассажирооборота по автобусам, </a:t>
            </a:r>
            <a:r>
              <a:rPr lang="ru-RU" sz="2200" b="1" dirty="0">
                <a:solidFill>
                  <a:srgbClr val="DEA900"/>
                </a:solidFill>
              </a:rPr>
              <a:t>переданным по договорам аренды </a:t>
            </a:r>
            <a:r>
              <a:rPr lang="ru-RU" sz="2200" b="1" dirty="0">
                <a:solidFill>
                  <a:srgbClr val="006969"/>
                </a:solidFill>
              </a:rPr>
              <a:t>транспортного средства с экипажем, выполняющим </a:t>
            </a:r>
            <a:r>
              <a:rPr lang="ru-RU" sz="2200" b="1" dirty="0">
                <a:solidFill>
                  <a:srgbClr val="DEA900"/>
                </a:solidFill>
              </a:rPr>
              <a:t>пригородные</a:t>
            </a:r>
            <a:r>
              <a:rPr lang="ru-RU" sz="2200" b="1" dirty="0">
                <a:solidFill>
                  <a:srgbClr val="006969"/>
                </a:solidFill>
              </a:rPr>
              <a:t> и </a:t>
            </a:r>
            <a:r>
              <a:rPr lang="ru-RU" sz="2200" b="1" dirty="0">
                <a:solidFill>
                  <a:srgbClr val="DEA900"/>
                </a:solidFill>
              </a:rPr>
              <a:t>междугородные</a:t>
            </a:r>
            <a:r>
              <a:rPr lang="ru-RU" sz="2200" b="1" dirty="0">
                <a:solidFill>
                  <a:srgbClr val="006969"/>
                </a:solidFill>
              </a:rPr>
              <a:t> автомобильные перевозки в </a:t>
            </a:r>
            <a:r>
              <a:rPr lang="ru-RU" sz="2200" b="1" dirty="0">
                <a:solidFill>
                  <a:srgbClr val="DEA900"/>
                </a:solidFill>
              </a:rPr>
              <a:t>регулярном</a:t>
            </a:r>
            <a:r>
              <a:rPr lang="ru-RU" sz="2200" b="1" dirty="0">
                <a:solidFill>
                  <a:srgbClr val="006969"/>
                </a:solidFill>
              </a:rPr>
              <a:t> сообщении, </a:t>
            </a:r>
            <a:r>
              <a:rPr lang="ru-RU" sz="2200" b="1" dirty="0" smtClean="0">
                <a:solidFill>
                  <a:srgbClr val="006969"/>
                </a:solidFill>
              </a:rPr>
              <a:t>рассчитывается</a:t>
            </a:r>
            <a:r>
              <a:rPr lang="en-US" sz="2200" b="1" dirty="0" smtClean="0">
                <a:solidFill>
                  <a:srgbClr val="006969"/>
                </a:solidFill>
              </a:rPr>
              <a:t>:</a:t>
            </a:r>
            <a:endParaRPr lang="ru-RU" sz="2200" b="1" dirty="0">
              <a:solidFill>
                <a:srgbClr val="006969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09611" y="4060878"/>
            <a:ext cx="5110533" cy="1052528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Пятиугольник 15"/>
          <p:cNvSpPr/>
          <p:nvPr/>
        </p:nvSpPr>
        <p:spPr>
          <a:xfrm flipH="1">
            <a:off x="6078408" y="4034696"/>
            <a:ext cx="4884958" cy="1175693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77525" y="3999294"/>
            <a:ext cx="463862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u="sng" dirty="0" smtClean="0">
                <a:solidFill>
                  <a:srgbClr val="006969"/>
                </a:solidFill>
              </a:rPr>
              <a:t>Среднее </a:t>
            </a:r>
            <a:r>
              <a:rPr lang="ru-RU" sz="1500" b="1" u="sng" dirty="0">
                <a:solidFill>
                  <a:srgbClr val="006969"/>
                </a:solidFill>
              </a:rPr>
              <a:t>расстояние </a:t>
            </a:r>
            <a:r>
              <a:rPr lang="ru-RU" sz="1500" b="1" dirty="0">
                <a:solidFill>
                  <a:srgbClr val="006969"/>
                </a:solidFill>
              </a:rPr>
              <a:t>поездки одного пассажира </a:t>
            </a:r>
            <a:r>
              <a:rPr lang="ru-RU" sz="1500" b="1" dirty="0" smtClean="0">
                <a:solidFill>
                  <a:srgbClr val="006969"/>
                </a:solidFill>
              </a:rPr>
              <a:t/>
            </a:r>
            <a:br>
              <a:rPr lang="ru-RU" sz="1500" b="1" dirty="0" smtClean="0">
                <a:solidFill>
                  <a:srgbClr val="006969"/>
                </a:solidFill>
              </a:rPr>
            </a:br>
            <a:r>
              <a:rPr lang="ru-RU" sz="1500" b="1" dirty="0" smtClean="0">
                <a:solidFill>
                  <a:srgbClr val="006969"/>
                </a:solidFill>
              </a:rPr>
              <a:t>на </a:t>
            </a:r>
            <a:r>
              <a:rPr lang="ru-RU" sz="1500" b="1" dirty="0">
                <a:solidFill>
                  <a:srgbClr val="006969"/>
                </a:solidFill>
              </a:rPr>
              <a:t>автомобильном транспорте общего пользования </a:t>
            </a:r>
            <a:r>
              <a:rPr lang="ru-RU" sz="1500" b="1" dirty="0" smtClean="0">
                <a:solidFill>
                  <a:srgbClr val="006969"/>
                </a:solidFill>
              </a:rPr>
              <a:t/>
            </a:r>
            <a:br>
              <a:rPr lang="ru-RU" sz="1500" b="1" dirty="0" smtClean="0">
                <a:solidFill>
                  <a:srgbClr val="006969"/>
                </a:solidFill>
              </a:rPr>
            </a:br>
            <a:r>
              <a:rPr lang="ru-RU" sz="1500" b="1" dirty="0" smtClean="0">
                <a:solidFill>
                  <a:srgbClr val="006969"/>
                </a:solidFill>
              </a:rPr>
              <a:t>при </a:t>
            </a:r>
            <a:r>
              <a:rPr lang="ru-RU" sz="1500" b="1" dirty="0">
                <a:solidFill>
                  <a:srgbClr val="006969"/>
                </a:solidFill>
              </a:rPr>
              <a:t>осуществлении </a:t>
            </a:r>
            <a:r>
              <a:rPr lang="ru-RU" sz="1500" b="1" dirty="0" smtClean="0">
                <a:solidFill>
                  <a:srgbClr val="006969"/>
                </a:solidFill>
              </a:rPr>
              <a:t>пригородных </a:t>
            </a:r>
            <a:r>
              <a:rPr lang="ru-RU" sz="1500" b="1" dirty="0">
                <a:solidFill>
                  <a:srgbClr val="006969"/>
                </a:solidFill>
              </a:rPr>
              <a:t>и междугородных перевозок, фактически сложившееся по области </a:t>
            </a:r>
            <a:r>
              <a:rPr lang="ru-RU" sz="1500" b="1" dirty="0" smtClean="0">
                <a:solidFill>
                  <a:srgbClr val="006969"/>
                </a:solidFill>
              </a:rPr>
              <a:t/>
            </a:r>
            <a:br>
              <a:rPr lang="ru-RU" sz="1500" b="1" dirty="0" smtClean="0">
                <a:solidFill>
                  <a:srgbClr val="006969"/>
                </a:solidFill>
              </a:rPr>
            </a:br>
            <a:r>
              <a:rPr lang="ru-RU" sz="1500" b="1" dirty="0" smtClean="0">
                <a:solidFill>
                  <a:srgbClr val="006969"/>
                </a:solidFill>
              </a:rPr>
              <a:t>за </a:t>
            </a:r>
            <a:r>
              <a:rPr lang="ru-RU" sz="1500" b="1" dirty="0">
                <a:solidFill>
                  <a:srgbClr val="006969"/>
                </a:solidFill>
              </a:rPr>
              <a:t>месяц, предшествующий отчетному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95695" y="4402475"/>
            <a:ext cx="4476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К</a:t>
            </a:r>
            <a:r>
              <a:rPr lang="ru-RU" b="1" dirty="0" smtClean="0">
                <a:solidFill>
                  <a:srgbClr val="006969"/>
                </a:solidFill>
              </a:rPr>
              <a:t>оличество </a:t>
            </a:r>
            <a:r>
              <a:rPr lang="ru-RU" b="1" dirty="0">
                <a:solidFill>
                  <a:srgbClr val="006969"/>
                </a:solidFill>
              </a:rPr>
              <a:t>перевезенных пассажиров</a:t>
            </a:r>
          </a:p>
        </p:txBody>
      </p:sp>
      <p:sp>
        <p:nvSpPr>
          <p:cNvPr id="19" name="Умножение 18"/>
          <p:cNvSpPr/>
          <p:nvPr/>
        </p:nvSpPr>
        <p:spPr>
          <a:xfrm>
            <a:off x="5663043" y="4363170"/>
            <a:ext cx="415365" cy="447943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90317" y="5361808"/>
            <a:ext cx="62424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i="1" dirty="0">
                <a:solidFill>
                  <a:srgbClr val="006969"/>
                </a:solidFill>
              </a:rPr>
              <a:t>Официальная статистическая информация о </a:t>
            </a:r>
            <a:r>
              <a:rPr lang="ru-RU" sz="1200" b="1" i="1" u="sng" dirty="0">
                <a:solidFill>
                  <a:srgbClr val="006969"/>
                </a:solidFill>
              </a:rPr>
              <a:t>среднем расстоянии </a:t>
            </a:r>
            <a:r>
              <a:rPr lang="ru-RU" sz="1200" b="1" i="1" dirty="0">
                <a:solidFill>
                  <a:srgbClr val="006969"/>
                </a:solidFill>
              </a:rPr>
              <a:t>поездки размещается на официальном сайте Национального статистического комитета в глобальной компьютерной сети Интернет </a:t>
            </a:r>
            <a:r>
              <a:rPr lang="ru-RU" sz="1200" b="1" i="1" u="sng" dirty="0">
                <a:solidFill>
                  <a:srgbClr val="CC0000"/>
                </a:solidFill>
                <a:hlinkClick r:id="rId4"/>
              </a:rPr>
              <a:t>http://www.belstat.gov.by</a:t>
            </a:r>
            <a:r>
              <a:rPr lang="ru-RU" sz="1200" b="1" i="1" dirty="0">
                <a:solidFill>
                  <a:srgbClr val="CC0000"/>
                </a:solidFill>
              </a:rPr>
              <a:t> </a:t>
            </a:r>
            <a:r>
              <a:rPr lang="ru-RU" sz="1200" b="1" i="1" dirty="0">
                <a:solidFill>
                  <a:srgbClr val="006969"/>
                </a:solidFill>
              </a:rPr>
              <a:t>в рубрике «Респондентам» разделе «Государственные статистические наблюдения» подразделе «Бланки форм государственной статистической отчетности, указания по их заполнению, постановления».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532149" y="5361808"/>
            <a:ext cx="4550614" cy="1213372"/>
          </a:xfrm>
          <a:prstGeom prst="rect">
            <a:avLst/>
          </a:prstGeom>
          <a:solidFill>
            <a:schemeClr val="bg1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764" y="5396614"/>
            <a:ext cx="4431217" cy="1121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Овал 22"/>
          <p:cNvSpPr/>
          <p:nvPr/>
        </p:nvSpPr>
        <p:spPr>
          <a:xfrm>
            <a:off x="6711405" y="6145341"/>
            <a:ext cx="2347360" cy="37320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2700">
                <a:solidFill>
                  <a:schemeClr val="tx1"/>
                </a:solidFill>
              </a:ln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-8950" y="2917864"/>
            <a:ext cx="11417055" cy="0"/>
          </a:xfrm>
          <a:prstGeom prst="line">
            <a:avLst/>
          </a:prstGeom>
          <a:ln w="19050">
            <a:solidFill>
              <a:srgbClr val="006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37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3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66699" y="745331"/>
            <a:ext cx="111044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6969"/>
                </a:solidFill>
              </a:rPr>
              <a:t>По автобусам, выполняющим </a:t>
            </a:r>
            <a:r>
              <a:rPr lang="ru-RU" sz="2000" b="1" dirty="0">
                <a:solidFill>
                  <a:srgbClr val="DEA900"/>
                </a:solidFill>
              </a:rPr>
              <a:t>городские</a:t>
            </a:r>
            <a:r>
              <a:rPr lang="ru-RU" sz="2000" b="1" dirty="0">
                <a:solidFill>
                  <a:srgbClr val="006969"/>
                </a:solidFill>
              </a:rPr>
              <a:t> и </a:t>
            </a:r>
            <a:r>
              <a:rPr lang="ru-RU" sz="2000" b="1" dirty="0">
                <a:solidFill>
                  <a:srgbClr val="DEA900"/>
                </a:solidFill>
              </a:rPr>
              <a:t>пригородные</a:t>
            </a:r>
            <a:r>
              <a:rPr lang="ru-RU" sz="2000" b="1" dirty="0">
                <a:solidFill>
                  <a:srgbClr val="006969"/>
                </a:solidFill>
              </a:rPr>
              <a:t> автомобильные перевозки </a:t>
            </a:r>
            <a:r>
              <a:rPr lang="en-US" sz="2000" b="1" dirty="0" smtClean="0">
                <a:solidFill>
                  <a:srgbClr val="006969"/>
                </a:solidFill>
              </a:rPr>
              <a:t/>
            </a:r>
            <a:br>
              <a:rPr lang="en-US" sz="2000" b="1" dirty="0" smtClean="0">
                <a:solidFill>
                  <a:srgbClr val="006969"/>
                </a:solidFill>
              </a:rPr>
            </a:br>
            <a:r>
              <a:rPr lang="ru-RU" sz="2000" b="1" dirty="0" smtClean="0">
                <a:solidFill>
                  <a:srgbClr val="006969"/>
                </a:solidFill>
              </a:rPr>
              <a:t>(</a:t>
            </a:r>
            <a:r>
              <a:rPr lang="ru-RU" sz="2000" b="1" dirty="0">
                <a:solidFill>
                  <a:srgbClr val="C00000"/>
                </a:solidFill>
              </a:rPr>
              <a:t>кроме туристско-экскурсионных</a:t>
            </a:r>
            <a:r>
              <a:rPr lang="ru-RU" sz="2000" b="1" dirty="0">
                <a:solidFill>
                  <a:srgbClr val="006969"/>
                </a:solidFill>
              </a:rPr>
              <a:t>) в </a:t>
            </a:r>
            <a:r>
              <a:rPr lang="ru-RU" sz="2000" b="1" dirty="0">
                <a:solidFill>
                  <a:srgbClr val="DEA900"/>
                </a:solidFill>
              </a:rPr>
              <a:t>нерегулярном</a:t>
            </a:r>
            <a:r>
              <a:rPr lang="ru-RU" sz="2000" b="1" dirty="0">
                <a:solidFill>
                  <a:srgbClr val="006969"/>
                </a:solidFill>
              </a:rPr>
              <a:t> сообщении, объем пассажирооборота рассчитывается путем умножения общего пробега автобусов, средней вместимости, коэффициента использования </a:t>
            </a:r>
            <a:r>
              <a:rPr lang="ru-RU" sz="2000" b="1" dirty="0" smtClean="0">
                <a:solidFill>
                  <a:srgbClr val="006969"/>
                </a:solidFill>
              </a:rPr>
              <a:t>пробега и </a:t>
            </a:r>
            <a:r>
              <a:rPr lang="ru-RU" sz="2000" b="1" dirty="0">
                <a:solidFill>
                  <a:srgbClr val="006969"/>
                </a:solidFill>
              </a:rPr>
              <a:t>коэффициента использования вместимости.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0273" y="2068770"/>
            <a:ext cx="1035410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i="1" u="sng" dirty="0">
                <a:solidFill>
                  <a:srgbClr val="DEA900"/>
                </a:solidFill>
                <a:ea typeface="Roboto Condensed" panose="020B0604020202020204" charset="0"/>
              </a:rPr>
              <a:t>Пример расчета </a:t>
            </a:r>
            <a:r>
              <a:rPr lang="ru-RU" sz="1700" b="1" i="1" u="sng" dirty="0" smtClean="0">
                <a:solidFill>
                  <a:srgbClr val="DEA900"/>
                </a:solidFill>
                <a:ea typeface="Roboto Condensed" panose="020B0604020202020204" charset="0"/>
              </a:rPr>
              <a:t>4. </a:t>
            </a:r>
            <a:r>
              <a:rPr lang="ru-RU" sz="1700" b="1" dirty="0">
                <a:solidFill>
                  <a:srgbClr val="006969"/>
                </a:solidFill>
              </a:rPr>
              <a:t>Организацией выполнялись городские (пригородные) автомобильные перевозки пассажиров в нерегулярном сообщении</a:t>
            </a:r>
            <a:r>
              <a:rPr lang="ru-RU" sz="1700" b="1" dirty="0" smtClean="0">
                <a:solidFill>
                  <a:srgbClr val="006969"/>
                </a:solidFill>
              </a:rPr>
              <a:t>.</a:t>
            </a:r>
            <a:endParaRPr lang="ru-RU" sz="1700" b="1" dirty="0">
              <a:solidFill>
                <a:srgbClr val="006969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0273" y="2565966"/>
            <a:ext cx="1068138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006969"/>
                </a:solidFill>
              </a:rPr>
              <a:t>Общий пробег автобусов, выполняющих городские (пригородные) автомобильные перевозки </a:t>
            </a:r>
            <a:r>
              <a:rPr lang="en-US" sz="1700" b="1" dirty="0" smtClean="0">
                <a:solidFill>
                  <a:srgbClr val="006969"/>
                </a:solidFill>
              </a:rPr>
              <a:t/>
            </a:r>
            <a:br>
              <a:rPr lang="en-US" sz="1700" b="1" dirty="0" smtClean="0">
                <a:solidFill>
                  <a:srgbClr val="006969"/>
                </a:solidFill>
              </a:rPr>
            </a:br>
            <a:r>
              <a:rPr lang="ru-RU" sz="1700" b="1" dirty="0" smtClean="0">
                <a:solidFill>
                  <a:srgbClr val="006969"/>
                </a:solidFill>
              </a:rPr>
              <a:t>в нерегулярном </a:t>
            </a:r>
            <a:r>
              <a:rPr lang="ru-RU" sz="1700" b="1" dirty="0">
                <a:solidFill>
                  <a:srgbClr val="006969"/>
                </a:solidFill>
              </a:rPr>
              <a:t>сообщении, составил 960 км. Средняя вместимость автобусов 46 </a:t>
            </a:r>
            <a:r>
              <a:rPr lang="ru-RU" sz="1700" b="1" dirty="0" smtClean="0">
                <a:solidFill>
                  <a:srgbClr val="006969"/>
                </a:solidFill>
              </a:rPr>
              <a:t>пассажиров.</a:t>
            </a:r>
            <a:endParaRPr lang="ru-RU" sz="1700" b="1" dirty="0">
              <a:solidFill>
                <a:srgbClr val="006969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4480" y="3214905"/>
            <a:ext cx="2494891" cy="139770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37378" y="3507468"/>
            <a:ext cx="24719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969"/>
                </a:solidFill>
              </a:rPr>
              <a:t>Объем </a:t>
            </a:r>
            <a:r>
              <a:rPr lang="ru-RU" sz="2000" b="1" dirty="0" smtClean="0">
                <a:solidFill>
                  <a:srgbClr val="006969"/>
                </a:solidFill>
              </a:rPr>
              <a:t>пассажирооборота</a:t>
            </a:r>
            <a:r>
              <a:rPr lang="en-US" sz="2000" b="1" dirty="0" smtClean="0">
                <a:solidFill>
                  <a:srgbClr val="006969"/>
                </a:solidFill>
              </a:rPr>
              <a:t>: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26" name="Пятиугольник 25"/>
          <p:cNvSpPr/>
          <p:nvPr/>
        </p:nvSpPr>
        <p:spPr>
          <a:xfrm>
            <a:off x="2881945" y="3463757"/>
            <a:ext cx="1098907" cy="900000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7" name="Умножение 26"/>
          <p:cNvSpPr/>
          <p:nvPr/>
        </p:nvSpPr>
        <p:spPr>
          <a:xfrm>
            <a:off x="3980852" y="3643574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881945" y="3705457"/>
            <a:ext cx="9412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969"/>
                </a:solidFill>
              </a:rPr>
              <a:t>960 км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29" name="Пятиугольник 28"/>
          <p:cNvSpPr/>
          <p:nvPr/>
        </p:nvSpPr>
        <p:spPr>
          <a:xfrm flipH="1">
            <a:off x="4413467" y="3464401"/>
            <a:ext cx="928207" cy="898712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0" name="Пятиугольник 29"/>
          <p:cNvSpPr/>
          <p:nvPr/>
        </p:nvSpPr>
        <p:spPr>
          <a:xfrm>
            <a:off x="5318125" y="3467477"/>
            <a:ext cx="754325" cy="896279"/>
          </a:xfrm>
          <a:prstGeom prst="homePlate">
            <a:avLst/>
          </a:prstGeom>
          <a:solidFill>
            <a:srgbClr val="FFDD9C"/>
          </a:solidFill>
          <a:ln>
            <a:solidFill>
              <a:srgbClr val="FFDD9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718646" y="3703287"/>
            <a:ext cx="9782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969"/>
                </a:solidFill>
              </a:rPr>
              <a:t>46 пасс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41998" y="3485635"/>
            <a:ext cx="36901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600" b="1" dirty="0">
                <a:solidFill>
                  <a:srgbClr val="006969"/>
                </a:solidFill>
              </a:rPr>
              <a:t>)</a:t>
            </a:r>
            <a:endParaRPr lang="ru-RU" sz="46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472423" y="3624134"/>
            <a:ext cx="10583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DE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0,65*</a:t>
            </a:r>
            <a:r>
              <a:rPr lang="ru-RU" b="1" dirty="0" smtClean="0">
                <a:solidFill>
                  <a:srgbClr val="006969"/>
                </a:solidFill>
              </a:rPr>
              <a:t> </a:t>
            </a:r>
            <a:endParaRPr lang="ru-RU" dirty="0"/>
          </a:p>
        </p:txBody>
      </p:sp>
      <p:sp>
        <p:nvSpPr>
          <p:cNvPr id="38" name="Равно 37"/>
          <p:cNvSpPr/>
          <p:nvPr/>
        </p:nvSpPr>
        <p:spPr>
          <a:xfrm>
            <a:off x="8944941" y="3708926"/>
            <a:ext cx="431194" cy="353638"/>
          </a:xfrm>
          <a:prstGeom prst="mathEqual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Блок-схема: процесс 38"/>
          <p:cNvSpPr/>
          <p:nvPr/>
        </p:nvSpPr>
        <p:spPr>
          <a:xfrm>
            <a:off x="9376135" y="3419656"/>
            <a:ext cx="1921740" cy="900000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9302843" y="3650872"/>
            <a:ext cx="2068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6969"/>
                </a:solidFill>
              </a:rPr>
              <a:t>28,7 тыс. пасс.км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554081" y="3519437"/>
            <a:ext cx="36901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600" b="1" dirty="0" smtClean="0">
                <a:solidFill>
                  <a:srgbClr val="006969"/>
                </a:solidFill>
              </a:rPr>
              <a:t>(</a:t>
            </a:r>
            <a:endParaRPr lang="ru-RU" sz="4600" dirty="0"/>
          </a:p>
        </p:txBody>
      </p:sp>
      <p:sp>
        <p:nvSpPr>
          <p:cNvPr id="42" name="Умножение 41"/>
          <p:cNvSpPr/>
          <p:nvPr/>
        </p:nvSpPr>
        <p:spPr>
          <a:xfrm>
            <a:off x="6072450" y="3645797"/>
            <a:ext cx="485775" cy="523875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Деление 46"/>
          <p:cNvSpPr/>
          <p:nvPr/>
        </p:nvSpPr>
        <p:spPr>
          <a:xfrm>
            <a:off x="7530726" y="3703287"/>
            <a:ext cx="388107" cy="424033"/>
          </a:xfrm>
          <a:prstGeom prst="mathDivide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Блок-схема: процесс 47"/>
          <p:cNvSpPr/>
          <p:nvPr/>
        </p:nvSpPr>
        <p:spPr>
          <a:xfrm>
            <a:off x="7918811" y="3444913"/>
            <a:ext cx="1026130" cy="900000"/>
          </a:xfrm>
          <a:prstGeom prst="flowChartProcess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8079856" y="3660397"/>
            <a:ext cx="7040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969"/>
                </a:solidFill>
              </a:rPr>
              <a:t>1000</a:t>
            </a:r>
            <a:endParaRPr lang="ru-RU" sz="2000" b="1" dirty="0">
              <a:solidFill>
                <a:srgbClr val="006969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66881" y="5229436"/>
            <a:ext cx="11030995" cy="126244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99686" y="5366560"/>
            <a:ext cx="109981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6969"/>
                </a:solidFill>
              </a:rPr>
              <a:t>Средняя вместимость автобусов, выполняющих </a:t>
            </a:r>
            <a:r>
              <a:rPr lang="ru-RU" sz="2000" b="1" dirty="0">
                <a:solidFill>
                  <a:srgbClr val="DEA900"/>
                </a:solidFill>
              </a:rPr>
              <a:t>городские</a:t>
            </a:r>
            <a:r>
              <a:rPr lang="ru-RU" sz="2000" b="1" dirty="0">
                <a:solidFill>
                  <a:srgbClr val="006969"/>
                </a:solidFill>
              </a:rPr>
              <a:t> и </a:t>
            </a:r>
            <a:r>
              <a:rPr lang="ru-RU" sz="2000" b="1" dirty="0">
                <a:solidFill>
                  <a:srgbClr val="DEA900"/>
                </a:solidFill>
              </a:rPr>
              <a:t>пригородные</a:t>
            </a:r>
            <a:r>
              <a:rPr lang="ru-RU" sz="2000" b="1" dirty="0">
                <a:solidFill>
                  <a:srgbClr val="006969"/>
                </a:solidFill>
              </a:rPr>
              <a:t> автомобильные </a:t>
            </a:r>
            <a:r>
              <a:rPr lang="ru-RU" sz="2000" b="1" dirty="0" smtClean="0">
                <a:solidFill>
                  <a:srgbClr val="006969"/>
                </a:solidFill>
              </a:rPr>
              <a:t>перевозки в </a:t>
            </a:r>
            <a:r>
              <a:rPr lang="ru-RU" sz="2000" b="1" dirty="0">
                <a:solidFill>
                  <a:srgbClr val="DEA900"/>
                </a:solidFill>
              </a:rPr>
              <a:t>нерегулярном</a:t>
            </a:r>
            <a:r>
              <a:rPr lang="ru-RU" sz="2000" b="1" dirty="0">
                <a:solidFill>
                  <a:srgbClr val="006969"/>
                </a:solidFill>
              </a:rPr>
              <a:t> сообщении, определяется как отношение мест для сидения во всех автобусах </a:t>
            </a:r>
            <a:r>
              <a:rPr lang="ru-RU" sz="2000" b="1" dirty="0" smtClean="0">
                <a:solidFill>
                  <a:srgbClr val="006969"/>
                </a:solidFill>
              </a:rPr>
              <a:t>к </a:t>
            </a:r>
            <a:r>
              <a:rPr lang="ru-RU" sz="2000" b="1" dirty="0">
                <a:solidFill>
                  <a:srgbClr val="006969"/>
                </a:solidFill>
              </a:rPr>
              <a:t>количеству автобусов.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202129" y="4694406"/>
            <a:ext cx="1116049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006969"/>
                </a:solidFill>
              </a:rPr>
              <a:t>*Произведение </a:t>
            </a:r>
            <a:r>
              <a:rPr lang="ru-RU" sz="1500" b="1" dirty="0">
                <a:solidFill>
                  <a:srgbClr val="006969"/>
                </a:solidFill>
              </a:rPr>
              <a:t>коэффициента использования пробега и коэффициента использования вместимости принимается равным </a:t>
            </a:r>
            <a:r>
              <a:rPr lang="ru-RU" sz="1500" b="1" dirty="0">
                <a:solidFill>
                  <a:srgbClr val="DE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0,65</a:t>
            </a:r>
          </a:p>
        </p:txBody>
      </p:sp>
    </p:spTree>
    <p:extLst>
      <p:ext uri="{BB962C8B-B14F-4D97-AF65-F5344CB8AC3E}">
        <p14:creationId xmlns:p14="http://schemas.microsoft.com/office/powerpoint/2010/main" val="258982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8175" y="954083"/>
            <a:ext cx="111918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6969"/>
                </a:solidFill>
              </a:rPr>
              <a:t>По автобусам, выполняющим </a:t>
            </a:r>
            <a:r>
              <a:rPr lang="ru-RU" sz="2400" b="1" dirty="0">
                <a:solidFill>
                  <a:srgbClr val="DEA900"/>
                </a:solidFill>
              </a:rPr>
              <a:t>междугородные</a:t>
            </a:r>
            <a:r>
              <a:rPr lang="ru-RU" sz="2400" b="1" dirty="0">
                <a:solidFill>
                  <a:srgbClr val="006969"/>
                </a:solidFill>
              </a:rPr>
              <a:t> и </a:t>
            </a:r>
            <a:r>
              <a:rPr lang="ru-RU" sz="2400" b="1" dirty="0">
                <a:solidFill>
                  <a:srgbClr val="DEA900"/>
                </a:solidFill>
              </a:rPr>
              <a:t>международные</a:t>
            </a:r>
            <a:r>
              <a:rPr lang="ru-RU" sz="2400" b="1" dirty="0">
                <a:solidFill>
                  <a:srgbClr val="006969"/>
                </a:solidFill>
              </a:rPr>
              <a:t> автомобильные перевозки в </a:t>
            </a:r>
            <a:r>
              <a:rPr lang="ru-RU" sz="2400" b="1" dirty="0">
                <a:solidFill>
                  <a:srgbClr val="DEA900"/>
                </a:solidFill>
              </a:rPr>
              <a:t>нерегулярном</a:t>
            </a:r>
            <a:r>
              <a:rPr lang="ru-RU" sz="2400" b="1" dirty="0">
                <a:solidFill>
                  <a:srgbClr val="006969"/>
                </a:solidFill>
              </a:rPr>
              <a:t> сообщении, а также по автобусам, выполняющим туристско-экскурсионные перевозки во всех видах сообщения, объем пассажирооборота </a:t>
            </a:r>
            <a:r>
              <a:rPr lang="ru-RU" sz="2400" b="1" dirty="0" smtClean="0">
                <a:solidFill>
                  <a:srgbClr val="006969"/>
                </a:solidFill>
              </a:rPr>
              <a:t>рассчитывается</a:t>
            </a:r>
            <a:r>
              <a:rPr lang="en-US" sz="2400" b="1" dirty="0" smtClean="0">
                <a:solidFill>
                  <a:srgbClr val="006969"/>
                </a:solidFill>
              </a:rPr>
              <a:t>:</a:t>
            </a:r>
            <a:endParaRPr lang="ru-RU" sz="2400" b="1" dirty="0">
              <a:solidFill>
                <a:srgbClr val="006969"/>
              </a:solidFill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238709" y="2686982"/>
            <a:ext cx="6639938" cy="1218258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Умножение 8"/>
          <p:cNvSpPr/>
          <p:nvPr/>
        </p:nvSpPr>
        <p:spPr>
          <a:xfrm>
            <a:off x="6843094" y="3016986"/>
            <a:ext cx="517649" cy="558250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845" y="2686982"/>
            <a:ext cx="65212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Количество </a:t>
            </a:r>
            <a:r>
              <a:rPr lang="ru-RU" b="1" dirty="0">
                <a:solidFill>
                  <a:srgbClr val="006969"/>
                </a:solidFill>
              </a:rPr>
              <a:t>перевезенных пассажиров, указанного </a:t>
            </a:r>
            <a:r>
              <a:rPr lang="ru-RU" b="1" dirty="0" smtClean="0">
                <a:solidFill>
                  <a:srgbClr val="006969"/>
                </a:solidFill>
              </a:rPr>
              <a:t/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в </a:t>
            </a:r>
            <a:r>
              <a:rPr lang="ru-RU" b="1" dirty="0">
                <a:solidFill>
                  <a:srgbClr val="006969"/>
                </a:solidFill>
              </a:rPr>
              <a:t>формуляре поездки, списке пассажиров или другом первичном учетном и ином документе, содержащем информацию о работе автомобильного транспорта</a:t>
            </a:r>
          </a:p>
        </p:txBody>
      </p:sp>
      <p:sp>
        <p:nvSpPr>
          <p:cNvPr id="10" name="Пятиугольник 9"/>
          <p:cNvSpPr/>
          <p:nvPr/>
        </p:nvSpPr>
        <p:spPr>
          <a:xfrm flipH="1">
            <a:off x="7360742" y="2686982"/>
            <a:ext cx="3809333" cy="1218257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43800" y="2988334"/>
            <a:ext cx="34910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П</a:t>
            </a:r>
            <a:r>
              <a:rPr lang="ru-RU" b="1" dirty="0" smtClean="0">
                <a:solidFill>
                  <a:srgbClr val="006969"/>
                </a:solidFill>
              </a:rPr>
              <a:t>робег </a:t>
            </a:r>
            <a:r>
              <a:rPr lang="ru-RU" b="1" dirty="0">
                <a:solidFill>
                  <a:srgbClr val="006969"/>
                </a:solidFill>
              </a:rPr>
              <a:t>автобуса с </a:t>
            </a:r>
            <a:r>
              <a:rPr lang="ru-RU" b="1" dirty="0" smtClean="0">
                <a:solidFill>
                  <a:srgbClr val="006969"/>
                </a:solidFill>
              </a:rPr>
              <a:t>пассажирами</a:t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по </a:t>
            </a:r>
            <a:r>
              <a:rPr lang="ru-RU" b="1" dirty="0">
                <a:solidFill>
                  <a:srgbClr val="006969"/>
                </a:solidFill>
              </a:rPr>
              <a:t>каждой поездке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5842" y="4594412"/>
            <a:ext cx="1129653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b="1" u="sng" dirty="0">
                <a:solidFill>
                  <a:srgbClr val="006969"/>
                </a:solidFill>
              </a:rPr>
              <a:t>Заказчик</a:t>
            </a:r>
            <a:r>
              <a:rPr lang="ru-RU" sz="2300" b="1" dirty="0">
                <a:solidFill>
                  <a:srgbClr val="006969"/>
                </a:solidFill>
              </a:rPr>
              <a:t> (</a:t>
            </a:r>
            <a:r>
              <a:rPr lang="ru-RU" sz="2300" b="1" u="sng" dirty="0">
                <a:solidFill>
                  <a:srgbClr val="006969"/>
                </a:solidFill>
              </a:rPr>
              <a:t>оператор</a:t>
            </a:r>
            <a:r>
              <a:rPr lang="ru-RU" sz="2300" b="1" dirty="0">
                <a:solidFill>
                  <a:srgbClr val="006969"/>
                </a:solidFill>
              </a:rPr>
              <a:t>) в </a:t>
            </a:r>
            <a:r>
              <a:rPr lang="ru-RU" sz="2300" b="1" dirty="0">
                <a:solidFill>
                  <a:srgbClr val="CC0000"/>
                </a:solidFill>
              </a:rPr>
              <a:t>раздел II </a:t>
            </a:r>
            <a:r>
              <a:rPr lang="ru-RU" sz="2300" b="1" dirty="0">
                <a:solidFill>
                  <a:srgbClr val="006969"/>
                </a:solidFill>
              </a:rPr>
              <a:t>включает данные об объеме перевозок пассажиров </a:t>
            </a:r>
            <a:r>
              <a:rPr lang="ru-RU" sz="2300" b="1" dirty="0" smtClean="0">
                <a:solidFill>
                  <a:srgbClr val="006969"/>
                </a:solidFill>
              </a:rPr>
              <a:t>автобусами</a:t>
            </a:r>
            <a:r>
              <a:rPr lang="en-US" sz="2300" b="1" dirty="0" smtClean="0">
                <a:solidFill>
                  <a:srgbClr val="006969"/>
                </a:solidFill>
              </a:rPr>
              <a:t> </a:t>
            </a:r>
            <a:r>
              <a:rPr lang="ru-RU" sz="2300" b="1" dirty="0" smtClean="0">
                <a:solidFill>
                  <a:srgbClr val="DEA900"/>
                </a:solidFill>
              </a:rPr>
              <a:t>индивидуальных</a:t>
            </a:r>
            <a:r>
              <a:rPr lang="ru-RU" sz="2300" b="1" dirty="0" smtClean="0">
                <a:solidFill>
                  <a:srgbClr val="006969"/>
                </a:solidFill>
              </a:rPr>
              <a:t> </a:t>
            </a:r>
            <a:r>
              <a:rPr lang="ru-RU" sz="2300" b="1" dirty="0">
                <a:solidFill>
                  <a:srgbClr val="006969"/>
                </a:solidFill>
              </a:rPr>
              <a:t>при </a:t>
            </a:r>
            <a:r>
              <a:rPr lang="ru-RU" sz="2300" b="1" dirty="0">
                <a:solidFill>
                  <a:srgbClr val="DEA900"/>
                </a:solidFill>
              </a:rPr>
              <a:t>городских</a:t>
            </a:r>
            <a:r>
              <a:rPr lang="ru-RU" sz="2300" b="1" dirty="0">
                <a:solidFill>
                  <a:srgbClr val="006969"/>
                </a:solidFill>
              </a:rPr>
              <a:t>, </a:t>
            </a:r>
            <a:r>
              <a:rPr lang="ru-RU" sz="2300" b="1" dirty="0">
                <a:solidFill>
                  <a:srgbClr val="DEA900"/>
                </a:solidFill>
              </a:rPr>
              <a:t>пригородных</a:t>
            </a:r>
            <a:r>
              <a:rPr lang="ru-RU" sz="2300" b="1" dirty="0">
                <a:solidFill>
                  <a:srgbClr val="006969"/>
                </a:solidFill>
              </a:rPr>
              <a:t> и </a:t>
            </a:r>
            <a:r>
              <a:rPr lang="ru-RU" sz="2300" b="1" dirty="0">
                <a:solidFill>
                  <a:srgbClr val="DEA900"/>
                </a:solidFill>
              </a:rPr>
              <a:t>междугородных</a:t>
            </a:r>
            <a:r>
              <a:rPr lang="ru-RU" sz="2300" b="1" dirty="0">
                <a:solidFill>
                  <a:srgbClr val="006969"/>
                </a:solidFill>
              </a:rPr>
              <a:t> перевозках по количеству реализованных </a:t>
            </a:r>
            <a:r>
              <a:rPr lang="ru-RU" sz="2300" b="1" dirty="0" smtClean="0">
                <a:solidFill>
                  <a:srgbClr val="006969"/>
                </a:solidFill>
              </a:rPr>
              <a:t>билетов.</a:t>
            </a:r>
            <a:endParaRPr lang="ru-RU" sz="2300" b="1" dirty="0">
              <a:solidFill>
                <a:srgbClr val="0069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45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254" y="2281846"/>
            <a:ext cx="111918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006969"/>
                </a:solidFill>
              </a:rPr>
              <a:t>Объем пассажирооборота при </a:t>
            </a:r>
            <a:r>
              <a:rPr lang="ru-RU" sz="2200" b="1" dirty="0">
                <a:solidFill>
                  <a:srgbClr val="DEA900"/>
                </a:solidFill>
              </a:rPr>
              <a:t>городских</a:t>
            </a:r>
            <a:r>
              <a:rPr lang="ru-RU" sz="2200" b="1" dirty="0">
                <a:solidFill>
                  <a:srgbClr val="006969"/>
                </a:solidFill>
              </a:rPr>
              <a:t>, </a:t>
            </a:r>
            <a:r>
              <a:rPr lang="ru-RU" sz="2200" b="1" dirty="0">
                <a:solidFill>
                  <a:srgbClr val="DEA900"/>
                </a:solidFill>
              </a:rPr>
              <a:t>пригородных</a:t>
            </a:r>
            <a:r>
              <a:rPr lang="ru-RU" sz="2200" b="1" dirty="0">
                <a:solidFill>
                  <a:srgbClr val="006969"/>
                </a:solidFill>
              </a:rPr>
              <a:t> и </a:t>
            </a:r>
            <a:r>
              <a:rPr lang="ru-RU" sz="2200" b="1" dirty="0">
                <a:solidFill>
                  <a:srgbClr val="DEA900"/>
                </a:solidFill>
              </a:rPr>
              <a:t>междугородных</a:t>
            </a:r>
            <a:r>
              <a:rPr lang="ru-RU" sz="2200" b="1" dirty="0">
                <a:solidFill>
                  <a:srgbClr val="006969"/>
                </a:solidFill>
              </a:rPr>
              <a:t> перевозках при реализации </a:t>
            </a:r>
            <a:r>
              <a:rPr lang="ru-RU" sz="2200" b="1" dirty="0" smtClean="0">
                <a:solidFill>
                  <a:srgbClr val="006969"/>
                </a:solidFill>
              </a:rPr>
              <a:t>билетов</a:t>
            </a:r>
            <a:r>
              <a:rPr lang="en-US" sz="2200" b="1" dirty="0" smtClean="0">
                <a:solidFill>
                  <a:srgbClr val="006969"/>
                </a:solidFill>
              </a:rPr>
              <a:t> </a:t>
            </a:r>
            <a:r>
              <a:rPr lang="ru-RU" sz="2200" b="1" dirty="0" smtClean="0">
                <a:solidFill>
                  <a:srgbClr val="006969"/>
                </a:solidFill>
              </a:rPr>
              <a:t>на </a:t>
            </a:r>
            <a:r>
              <a:rPr lang="ru-RU" sz="2200" b="1" dirty="0">
                <a:solidFill>
                  <a:srgbClr val="DEA900"/>
                </a:solidFill>
              </a:rPr>
              <a:t>одну</a:t>
            </a:r>
            <a:r>
              <a:rPr lang="ru-RU" sz="2200" b="1" dirty="0">
                <a:solidFill>
                  <a:srgbClr val="006969"/>
                </a:solidFill>
              </a:rPr>
              <a:t> поездку </a:t>
            </a:r>
            <a:r>
              <a:rPr lang="ru-RU" sz="2200" b="1" dirty="0" smtClean="0">
                <a:solidFill>
                  <a:srgbClr val="006969"/>
                </a:solidFill>
              </a:rPr>
              <a:t>рассчитывается</a:t>
            </a:r>
            <a:r>
              <a:rPr lang="en-US" sz="2200" b="1" dirty="0" smtClean="0">
                <a:solidFill>
                  <a:srgbClr val="006969"/>
                </a:solidFill>
              </a:rPr>
              <a:t>:</a:t>
            </a:r>
            <a:endParaRPr lang="ru-RU" sz="2200" b="1" dirty="0">
              <a:solidFill>
                <a:srgbClr val="006969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228393" y="3271178"/>
            <a:ext cx="5235380" cy="975939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435981"/>
            <a:ext cx="56091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969"/>
                </a:solidFill>
              </a:rPr>
              <a:t>Объем </a:t>
            </a:r>
            <a:r>
              <a:rPr lang="ru-RU" b="1" dirty="0">
                <a:solidFill>
                  <a:srgbClr val="006969"/>
                </a:solidFill>
              </a:rPr>
              <a:t>перевозок пассажиров </a:t>
            </a:r>
            <a:r>
              <a:rPr lang="en-US" b="1" dirty="0" smtClean="0">
                <a:solidFill>
                  <a:srgbClr val="006969"/>
                </a:solidFill>
              </a:rPr>
              <a:t/>
            </a:r>
            <a:br>
              <a:rPr lang="en-US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006969"/>
                </a:solidFill>
              </a:rPr>
              <a:t>по </a:t>
            </a:r>
            <a:r>
              <a:rPr lang="ru-RU" b="1" dirty="0">
                <a:solidFill>
                  <a:srgbClr val="006969"/>
                </a:solidFill>
              </a:rPr>
              <a:t>каждому виду перевозки</a:t>
            </a:r>
          </a:p>
        </p:txBody>
      </p:sp>
      <p:sp>
        <p:nvSpPr>
          <p:cNvPr id="12" name="Умножение 11"/>
          <p:cNvSpPr/>
          <p:nvPr/>
        </p:nvSpPr>
        <p:spPr>
          <a:xfrm>
            <a:off x="5472677" y="3537586"/>
            <a:ext cx="410892" cy="443120"/>
          </a:xfrm>
          <a:prstGeom prst="mathMultiply">
            <a:avLst/>
          </a:prstGeom>
          <a:solidFill>
            <a:srgbClr val="0953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5883568" y="3271178"/>
            <a:ext cx="5179847" cy="969006"/>
          </a:xfrm>
          <a:prstGeom prst="homePlat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88931" y="3439085"/>
            <a:ext cx="47294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969"/>
                </a:solidFill>
              </a:rPr>
              <a:t>С</a:t>
            </a:r>
            <a:r>
              <a:rPr lang="ru-RU" b="1" dirty="0" smtClean="0">
                <a:solidFill>
                  <a:srgbClr val="006969"/>
                </a:solidFill>
              </a:rPr>
              <a:t>реднее расстояние </a:t>
            </a:r>
            <a:r>
              <a:rPr lang="ru-RU" b="1" dirty="0">
                <a:solidFill>
                  <a:srgbClr val="006969"/>
                </a:solidFill>
              </a:rPr>
              <a:t>поездки одного </a:t>
            </a:r>
            <a:r>
              <a:rPr lang="ru-RU" b="1" dirty="0" smtClean="0">
                <a:solidFill>
                  <a:srgbClr val="006969"/>
                </a:solidFill>
              </a:rPr>
              <a:t>пассажира*</a:t>
            </a:r>
            <a:endParaRPr lang="ru-RU" b="1" dirty="0">
              <a:solidFill>
                <a:srgbClr val="00696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3639" y="4370685"/>
            <a:ext cx="11029243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006969"/>
                </a:solidFill>
              </a:rPr>
              <a:t>*</a:t>
            </a:r>
            <a:r>
              <a:rPr lang="ru-RU" sz="1400" b="1" dirty="0" smtClean="0">
                <a:solidFill>
                  <a:srgbClr val="006969"/>
                </a:solidFill>
              </a:rPr>
              <a:t>принимается </a:t>
            </a:r>
            <a:r>
              <a:rPr lang="ru-RU" sz="1400" b="1" dirty="0">
                <a:solidFill>
                  <a:srgbClr val="006969"/>
                </a:solidFill>
              </a:rPr>
              <a:t>равным </a:t>
            </a:r>
            <a:r>
              <a:rPr lang="ru-RU" sz="1400" b="1" u="sng" dirty="0">
                <a:solidFill>
                  <a:srgbClr val="006969"/>
                </a:solidFill>
              </a:rPr>
              <a:t>среднему расстоянию</a:t>
            </a:r>
            <a:r>
              <a:rPr lang="ru-RU" sz="1400" b="1" dirty="0">
                <a:solidFill>
                  <a:srgbClr val="006969"/>
                </a:solidFill>
              </a:rPr>
              <a:t> поездки на автомобильном транспорте </a:t>
            </a:r>
            <a:r>
              <a:rPr lang="ru-RU" sz="1400" b="1" dirty="0">
                <a:solidFill>
                  <a:srgbClr val="DEA900"/>
                </a:solidFill>
              </a:rPr>
              <a:t>общего</a:t>
            </a:r>
            <a:r>
              <a:rPr lang="ru-RU" sz="1400" b="1" dirty="0">
                <a:solidFill>
                  <a:srgbClr val="006969"/>
                </a:solidFill>
              </a:rPr>
              <a:t> </a:t>
            </a:r>
            <a:r>
              <a:rPr lang="ru-RU" sz="1400" b="1" dirty="0" smtClean="0">
                <a:solidFill>
                  <a:srgbClr val="006969"/>
                </a:solidFill>
              </a:rPr>
              <a:t>пользования</a:t>
            </a:r>
            <a:r>
              <a:rPr lang="en-US" sz="1400" b="1" dirty="0" smtClean="0">
                <a:solidFill>
                  <a:srgbClr val="006969"/>
                </a:solidFill>
              </a:rPr>
              <a:t> </a:t>
            </a:r>
            <a:r>
              <a:rPr lang="ru-RU" sz="1400" b="1" dirty="0" smtClean="0">
                <a:solidFill>
                  <a:srgbClr val="006969"/>
                </a:solidFill>
              </a:rPr>
              <a:t>при </a:t>
            </a:r>
            <a:r>
              <a:rPr lang="ru-RU" sz="1400" b="1" dirty="0">
                <a:solidFill>
                  <a:srgbClr val="006969"/>
                </a:solidFill>
              </a:rPr>
              <a:t>осуществлении </a:t>
            </a:r>
            <a:r>
              <a:rPr lang="ru-RU" sz="1400" b="1" dirty="0">
                <a:solidFill>
                  <a:srgbClr val="DEA900"/>
                </a:solidFill>
              </a:rPr>
              <a:t>городских</a:t>
            </a:r>
            <a:r>
              <a:rPr lang="ru-RU" sz="1400" b="1" dirty="0">
                <a:solidFill>
                  <a:srgbClr val="006969"/>
                </a:solidFill>
              </a:rPr>
              <a:t>, </a:t>
            </a:r>
            <a:r>
              <a:rPr lang="ru-RU" sz="1400" b="1" dirty="0">
                <a:solidFill>
                  <a:srgbClr val="DEA900"/>
                </a:solidFill>
              </a:rPr>
              <a:t>пригородных </a:t>
            </a:r>
            <a:r>
              <a:rPr lang="ru-RU" sz="1400" b="1" dirty="0">
                <a:solidFill>
                  <a:srgbClr val="006969"/>
                </a:solidFill>
              </a:rPr>
              <a:t>и </a:t>
            </a:r>
            <a:r>
              <a:rPr lang="ru-RU" sz="1400" b="1" dirty="0">
                <a:solidFill>
                  <a:srgbClr val="DEA900"/>
                </a:solidFill>
              </a:rPr>
              <a:t>междугородных</a:t>
            </a:r>
            <a:r>
              <a:rPr lang="ru-RU" sz="1400" b="1" dirty="0">
                <a:solidFill>
                  <a:srgbClr val="006969"/>
                </a:solidFill>
              </a:rPr>
              <a:t> перевозок, фактически </a:t>
            </a:r>
            <a:r>
              <a:rPr lang="ru-RU" sz="1400" b="1" dirty="0" smtClean="0">
                <a:solidFill>
                  <a:srgbClr val="006969"/>
                </a:solidFill>
              </a:rPr>
              <a:t>сложившемуся</a:t>
            </a:r>
            <a:r>
              <a:rPr lang="en-US" sz="1400" b="1" dirty="0" smtClean="0">
                <a:solidFill>
                  <a:srgbClr val="006969"/>
                </a:solidFill>
              </a:rPr>
              <a:t> </a:t>
            </a:r>
            <a:r>
              <a:rPr lang="ru-RU" sz="1400" b="1" dirty="0" smtClean="0">
                <a:solidFill>
                  <a:srgbClr val="006969"/>
                </a:solidFill>
              </a:rPr>
              <a:t>по </a:t>
            </a:r>
            <a:r>
              <a:rPr lang="ru-RU" sz="1400" b="1" dirty="0">
                <a:solidFill>
                  <a:srgbClr val="006969"/>
                </a:solidFill>
              </a:rPr>
              <a:t>области </a:t>
            </a:r>
            <a:r>
              <a:rPr lang="ru-RU" sz="1400" b="1" dirty="0" smtClean="0">
                <a:solidFill>
                  <a:srgbClr val="006969"/>
                </a:solidFill>
              </a:rPr>
              <a:t>за </a:t>
            </a:r>
            <a:r>
              <a:rPr lang="ru-RU" sz="1400" b="1" dirty="0">
                <a:solidFill>
                  <a:srgbClr val="006969"/>
                </a:solidFill>
              </a:rPr>
              <a:t>месяц, предшествующий </a:t>
            </a:r>
            <a:r>
              <a:rPr lang="ru-RU" sz="1400" b="1" dirty="0" smtClean="0">
                <a:solidFill>
                  <a:srgbClr val="006969"/>
                </a:solidFill>
              </a:rPr>
              <a:t>отчетному</a:t>
            </a:r>
            <a:endParaRPr lang="ru-RU" sz="1400" b="1" dirty="0">
              <a:solidFill>
                <a:srgbClr val="006969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3639" y="5314495"/>
            <a:ext cx="11039106" cy="131160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3502" y="5314495"/>
            <a:ext cx="110292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006969"/>
                </a:solidFill>
              </a:rPr>
              <a:t>Средняя цена </a:t>
            </a:r>
            <a:r>
              <a:rPr lang="ru-RU" b="1" dirty="0">
                <a:solidFill>
                  <a:srgbClr val="006969"/>
                </a:solidFill>
              </a:rPr>
              <a:t>одной поездки пассажира в автобусах </a:t>
            </a:r>
            <a:r>
              <a:rPr lang="ru-RU" b="1" dirty="0">
                <a:solidFill>
                  <a:srgbClr val="DEA900"/>
                </a:solidFill>
              </a:rPr>
              <a:t>индивидуальных предпринимателей</a:t>
            </a:r>
            <a:r>
              <a:rPr lang="ru-RU" b="1" dirty="0">
                <a:solidFill>
                  <a:srgbClr val="006969"/>
                </a:solidFill>
              </a:rPr>
              <a:t>, привлеченных </a:t>
            </a:r>
            <a:r>
              <a:rPr lang="ru-RU" b="1" u="sng" dirty="0">
                <a:solidFill>
                  <a:srgbClr val="006969"/>
                </a:solidFill>
              </a:rPr>
              <a:t>заказчиком</a:t>
            </a:r>
            <a:r>
              <a:rPr lang="ru-RU" b="1" dirty="0">
                <a:solidFill>
                  <a:srgbClr val="006969"/>
                </a:solidFill>
              </a:rPr>
              <a:t>, </a:t>
            </a:r>
            <a:r>
              <a:rPr lang="ru-RU" b="1" u="sng" dirty="0">
                <a:solidFill>
                  <a:srgbClr val="006969"/>
                </a:solidFill>
              </a:rPr>
              <a:t>оператором</a:t>
            </a:r>
            <a:r>
              <a:rPr lang="ru-RU" b="1" dirty="0">
                <a:solidFill>
                  <a:srgbClr val="006969"/>
                </a:solidFill>
              </a:rPr>
              <a:t> или </a:t>
            </a:r>
            <a:r>
              <a:rPr lang="ru-RU" b="1" u="sng" dirty="0">
                <a:solidFill>
                  <a:srgbClr val="006969"/>
                </a:solidFill>
              </a:rPr>
              <a:t>автомобильным перевозчиком</a:t>
            </a:r>
            <a:r>
              <a:rPr lang="ru-RU" b="1" dirty="0">
                <a:solidFill>
                  <a:srgbClr val="006969"/>
                </a:solidFill>
              </a:rPr>
              <a:t>, определяется как отношение суммы произведений, полученных от умножения тарифов на каждом маршруте на количество перевезенных пассажиров на маршруте, к количеству перевезенных пассажиров на всех маршрутах.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53639" y="1002715"/>
            <a:ext cx="110391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u="sng" dirty="0">
                <a:solidFill>
                  <a:srgbClr val="006969"/>
                </a:solidFill>
              </a:rPr>
              <a:t>Заказчик</a:t>
            </a:r>
            <a:r>
              <a:rPr lang="ru-RU" sz="2200" b="1" dirty="0">
                <a:solidFill>
                  <a:srgbClr val="006969"/>
                </a:solidFill>
              </a:rPr>
              <a:t> (</a:t>
            </a:r>
            <a:r>
              <a:rPr lang="ru-RU" sz="2200" b="1" u="sng" dirty="0">
                <a:solidFill>
                  <a:srgbClr val="006969"/>
                </a:solidFill>
              </a:rPr>
              <a:t>оператор</a:t>
            </a:r>
            <a:r>
              <a:rPr lang="ru-RU" sz="2200" b="1" dirty="0">
                <a:solidFill>
                  <a:srgbClr val="006969"/>
                </a:solidFill>
              </a:rPr>
              <a:t>) в </a:t>
            </a:r>
            <a:r>
              <a:rPr lang="ru-RU" sz="2200" b="1" dirty="0" smtClean="0">
                <a:solidFill>
                  <a:srgbClr val="DEA900"/>
                </a:solidFill>
              </a:rPr>
              <a:t>разделе </a:t>
            </a:r>
            <a:r>
              <a:rPr lang="ru-RU" sz="2200" b="1" dirty="0">
                <a:solidFill>
                  <a:srgbClr val="DEA900"/>
                </a:solidFill>
              </a:rPr>
              <a:t>II </a:t>
            </a:r>
            <a:r>
              <a:rPr lang="ru-RU" sz="2200" b="1" dirty="0">
                <a:solidFill>
                  <a:srgbClr val="006969"/>
                </a:solidFill>
              </a:rPr>
              <a:t>включает данные об объеме перевозок пассажиров </a:t>
            </a:r>
            <a:r>
              <a:rPr lang="ru-RU" sz="2200" b="1" dirty="0" smtClean="0">
                <a:solidFill>
                  <a:srgbClr val="006969"/>
                </a:solidFill>
              </a:rPr>
              <a:t>автобусами</a:t>
            </a:r>
            <a:r>
              <a:rPr lang="en-US" sz="2200" b="1" dirty="0" smtClean="0">
                <a:solidFill>
                  <a:srgbClr val="006969"/>
                </a:solidFill>
              </a:rPr>
              <a:t> </a:t>
            </a:r>
            <a:r>
              <a:rPr lang="ru-RU" sz="2200" b="1" dirty="0" smtClean="0">
                <a:solidFill>
                  <a:srgbClr val="DEA900"/>
                </a:solidFill>
              </a:rPr>
              <a:t>индивидуальных</a:t>
            </a:r>
            <a:r>
              <a:rPr lang="ru-RU" sz="2200" b="1" dirty="0" smtClean="0">
                <a:solidFill>
                  <a:srgbClr val="006969"/>
                </a:solidFill>
              </a:rPr>
              <a:t> </a:t>
            </a:r>
            <a:r>
              <a:rPr lang="ru-RU" sz="2200" b="1" dirty="0">
                <a:solidFill>
                  <a:srgbClr val="006969"/>
                </a:solidFill>
              </a:rPr>
              <a:t>при </a:t>
            </a:r>
            <a:r>
              <a:rPr lang="ru-RU" sz="2200" b="1" dirty="0">
                <a:solidFill>
                  <a:srgbClr val="DEA900"/>
                </a:solidFill>
              </a:rPr>
              <a:t>городских</a:t>
            </a:r>
            <a:r>
              <a:rPr lang="ru-RU" sz="2200" b="1" dirty="0">
                <a:solidFill>
                  <a:srgbClr val="006969"/>
                </a:solidFill>
              </a:rPr>
              <a:t>, </a:t>
            </a:r>
            <a:r>
              <a:rPr lang="ru-RU" sz="2200" b="1" dirty="0">
                <a:solidFill>
                  <a:srgbClr val="DEA900"/>
                </a:solidFill>
              </a:rPr>
              <a:t>пригородных</a:t>
            </a:r>
            <a:r>
              <a:rPr lang="ru-RU" sz="2200" b="1" dirty="0">
                <a:solidFill>
                  <a:srgbClr val="006969"/>
                </a:solidFill>
              </a:rPr>
              <a:t> и </a:t>
            </a:r>
            <a:r>
              <a:rPr lang="ru-RU" sz="2200" b="1" dirty="0">
                <a:solidFill>
                  <a:srgbClr val="DEA900"/>
                </a:solidFill>
              </a:rPr>
              <a:t>междугородных</a:t>
            </a:r>
            <a:r>
              <a:rPr lang="ru-RU" sz="2200" b="1" dirty="0">
                <a:solidFill>
                  <a:srgbClr val="006969"/>
                </a:solidFill>
              </a:rPr>
              <a:t> перевозках по количеству реализованных </a:t>
            </a:r>
            <a:r>
              <a:rPr lang="ru-RU" sz="2200" b="1" dirty="0" smtClean="0">
                <a:solidFill>
                  <a:srgbClr val="006969"/>
                </a:solidFill>
              </a:rPr>
              <a:t>билетов.</a:t>
            </a:r>
            <a:endParaRPr lang="ru-RU" sz="2200" b="1" dirty="0">
              <a:solidFill>
                <a:srgbClr val="0069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88628"/>
          </a:xfrm>
          <a:prstGeom prst="rect">
            <a:avLst/>
          </a:prstGeom>
        </p:spPr>
      </p:pic>
      <p:sp>
        <p:nvSpPr>
          <p:cNvPr id="9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6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11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01" y="971293"/>
            <a:ext cx="8071299" cy="3686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7949751" y="1895475"/>
            <a:ext cx="3278717" cy="1952625"/>
          </a:xfrm>
          <a:prstGeom prst="wedgeRoundRectCallout">
            <a:avLst>
              <a:gd name="adj1" fmla="val -215366"/>
              <a:gd name="adj2" fmla="val -1939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949751" y="1900460"/>
            <a:ext cx="3365949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i="1" dirty="0">
                <a:solidFill>
                  <a:srgbClr val="006969"/>
                </a:solidFill>
              </a:rPr>
              <a:t>Количество выполненных рейсов определяется </a:t>
            </a:r>
            <a:r>
              <a:rPr lang="ru-RU" sz="1700" b="1" i="1" dirty="0">
                <a:solidFill>
                  <a:srgbClr val="CC0000"/>
                </a:solidFill>
              </a:rPr>
              <a:t>суммированием</a:t>
            </a:r>
            <a:r>
              <a:rPr lang="ru-RU" sz="1700" b="1" i="1" dirty="0">
                <a:solidFill>
                  <a:srgbClr val="006969"/>
                </a:solidFill>
              </a:rPr>
              <a:t> </a:t>
            </a:r>
            <a:r>
              <a:rPr lang="ru-RU" sz="1700" b="1" i="1" dirty="0" smtClean="0">
                <a:solidFill>
                  <a:srgbClr val="006969"/>
                </a:solidFill>
              </a:rPr>
              <a:t>данных </a:t>
            </a:r>
            <a:br>
              <a:rPr lang="ru-RU" sz="1700" b="1" i="1" dirty="0" smtClean="0">
                <a:solidFill>
                  <a:srgbClr val="006969"/>
                </a:solidFill>
              </a:rPr>
            </a:br>
            <a:r>
              <a:rPr lang="ru-RU" sz="1700" b="1" i="1" dirty="0" smtClean="0">
                <a:solidFill>
                  <a:srgbClr val="006969"/>
                </a:solidFill>
              </a:rPr>
              <a:t>о </a:t>
            </a:r>
            <a:r>
              <a:rPr lang="ru-RU" sz="1700" b="1" i="1" dirty="0">
                <a:solidFill>
                  <a:srgbClr val="006969"/>
                </a:solidFill>
              </a:rPr>
              <a:t>фактических прибытиях автобусов в конечные пункты маршрутов за отчетный </a:t>
            </a:r>
            <a:r>
              <a:rPr lang="ru-RU" sz="1700" b="1" i="1" dirty="0" smtClean="0">
                <a:solidFill>
                  <a:srgbClr val="006969"/>
                </a:solidFill>
              </a:rPr>
              <a:t>месяц</a:t>
            </a:r>
            <a:br>
              <a:rPr lang="ru-RU" sz="1700" b="1" i="1" dirty="0" smtClean="0">
                <a:solidFill>
                  <a:srgbClr val="006969"/>
                </a:solidFill>
              </a:rPr>
            </a:br>
            <a:r>
              <a:rPr lang="ru-RU" sz="1700" b="1" i="1" dirty="0" smtClean="0">
                <a:solidFill>
                  <a:srgbClr val="006969"/>
                </a:solidFill>
              </a:rPr>
              <a:t> </a:t>
            </a:r>
            <a:r>
              <a:rPr lang="ru-RU" sz="1700" b="1" i="1" dirty="0">
                <a:solidFill>
                  <a:srgbClr val="006969"/>
                </a:solidFill>
              </a:rPr>
              <a:t>(</a:t>
            </a:r>
            <a:r>
              <a:rPr lang="ru-RU" sz="1700" b="1" i="1" dirty="0">
                <a:solidFill>
                  <a:srgbClr val="CC0000"/>
                </a:solidFill>
              </a:rPr>
              <a:t>строка 40</a:t>
            </a:r>
            <a:r>
              <a:rPr lang="ru-RU" sz="1700" b="1" i="1" dirty="0" smtClean="0">
                <a:solidFill>
                  <a:srgbClr val="006969"/>
                </a:solidFill>
              </a:rPr>
              <a:t>).</a:t>
            </a:r>
            <a:endParaRPr lang="ru-RU" sz="1700" b="1" i="1" dirty="0">
              <a:solidFill>
                <a:srgbClr val="006969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7949751" y="3952874"/>
            <a:ext cx="3278717" cy="2611517"/>
          </a:xfrm>
          <a:prstGeom prst="wedgeRoundRectCallout">
            <a:avLst>
              <a:gd name="adj1" fmla="val -214478"/>
              <a:gd name="adj2" fmla="val -9304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949750" y="3904415"/>
            <a:ext cx="327871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i="1" dirty="0">
                <a:solidFill>
                  <a:srgbClr val="006969"/>
                </a:solidFill>
              </a:rPr>
              <a:t>Из общего количества выполненных рейсов выделяется количество </a:t>
            </a:r>
            <a:r>
              <a:rPr lang="ru-RU" sz="1700" b="1" i="1" dirty="0" smtClean="0">
                <a:solidFill>
                  <a:srgbClr val="006969"/>
                </a:solidFill>
              </a:rPr>
              <a:t>рейсов</a:t>
            </a:r>
            <a:br>
              <a:rPr lang="ru-RU" sz="1700" b="1" i="1" dirty="0" smtClean="0">
                <a:solidFill>
                  <a:srgbClr val="006969"/>
                </a:solidFill>
              </a:rPr>
            </a:br>
            <a:r>
              <a:rPr lang="ru-RU" sz="1700" b="1" i="1" dirty="0" smtClean="0">
                <a:solidFill>
                  <a:srgbClr val="006969"/>
                </a:solidFill>
              </a:rPr>
              <a:t> к </a:t>
            </a:r>
            <a:r>
              <a:rPr lang="ru-RU" sz="1700" b="1" i="1" dirty="0">
                <a:solidFill>
                  <a:srgbClr val="006969"/>
                </a:solidFill>
              </a:rPr>
              <a:t>населенным пунктам, для которых установлены нормативы государственных социальных стандартов </a:t>
            </a:r>
            <a:r>
              <a:rPr lang="ru-RU" sz="1700" b="1" i="1" dirty="0" smtClean="0">
                <a:solidFill>
                  <a:srgbClr val="006969"/>
                </a:solidFill>
              </a:rPr>
              <a:t/>
            </a:r>
            <a:br>
              <a:rPr lang="ru-RU" sz="1700" b="1" i="1" dirty="0" smtClean="0">
                <a:solidFill>
                  <a:srgbClr val="006969"/>
                </a:solidFill>
              </a:rPr>
            </a:br>
            <a:r>
              <a:rPr lang="ru-RU" sz="1700" b="1" i="1" dirty="0" smtClean="0">
                <a:solidFill>
                  <a:srgbClr val="006969"/>
                </a:solidFill>
              </a:rPr>
              <a:t>по </a:t>
            </a:r>
            <a:r>
              <a:rPr lang="ru-RU" sz="1700" b="1" i="1" dirty="0">
                <a:solidFill>
                  <a:srgbClr val="006969"/>
                </a:solidFill>
              </a:rPr>
              <a:t>обслуживанию населения республики в области транспорта (</a:t>
            </a:r>
            <a:r>
              <a:rPr lang="ru-RU" sz="1700" b="1" i="1" dirty="0">
                <a:solidFill>
                  <a:srgbClr val="CC0000"/>
                </a:solidFill>
              </a:rPr>
              <a:t>строка 41</a:t>
            </a:r>
            <a:r>
              <a:rPr lang="ru-RU" sz="1700" b="1" i="1" dirty="0">
                <a:solidFill>
                  <a:srgbClr val="006969"/>
                </a:solidFill>
              </a:rPr>
              <a:t>).</a:t>
            </a:r>
          </a:p>
        </p:txBody>
      </p:sp>
      <p:sp>
        <p:nvSpPr>
          <p:cNvPr id="17" name="Двойные круглые скобки 16"/>
          <p:cNvSpPr/>
          <p:nvPr/>
        </p:nvSpPr>
        <p:spPr>
          <a:xfrm>
            <a:off x="2161638" y="2421091"/>
            <a:ext cx="322833" cy="143203"/>
          </a:xfrm>
          <a:prstGeom prst="bracketPair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8" name="Двойные круглые скобки 17"/>
          <p:cNvSpPr/>
          <p:nvPr/>
        </p:nvSpPr>
        <p:spPr>
          <a:xfrm>
            <a:off x="2161638" y="2742907"/>
            <a:ext cx="322833" cy="143203"/>
          </a:xfrm>
          <a:prstGeom prst="bracketPair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96399" y="4826675"/>
            <a:ext cx="76287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u="sng" dirty="0">
                <a:solidFill>
                  <a:srgbClr val="006969"/>
                </a:solidFill>
              </a:rPr>
              <a:t>Количество</a:t>
            </a:r>
            <a:r>
              <a:rPr lang="ru-RU" b="1" dirty="0">
                <a:solidFill>
                  <a:srgbClr val="006969"/>
                </a:solidFill>
              </a:rPr>
              <a:t> и </a:t>
            </a:r>
            <a:r>
              <a:rPr lang="ru-RU" b="1" u="sng" dirty="0">
                <a:solidFill>
                  <a:srgbClr val="006969"/>
                </a:solidFill>
              </a:rPr>
              <a:t>протяженность</a:t>
            </a:r>
            <a:r>
              <a:rPr lang="ru-RU" b="1" dirty="0">
                <a:solidFill>
                  <a:srgbClr val="006969"/>
                </a:solidFill>
              </a:rPr>
              <a:t> маршрутов отражаются по состоянию </a:t>
            </a:r>
            <a:r>
              <a:rPr lang="ru-RU" b="1" dirty="0" smtClean="0">
                <a:solidFill>
                  <a:srgbClr val="006969"/>
                </a:solidFill>
              </a:rPr>
              <a:t/>
            </a:r>
            <a:br>
              <a:rPr lang="ru-RU" b="1" dirty="0" smtClean="0">
                <a:solidFill>
                  <a:srgbClr val="006969"/>
                </a:solidFill>
              </a:rPr>
            </a:br>
            <a:r>
              <a:rPr lang="ru-RU" b="1" dirty="0" smtClean="0">
                <a:solidFill>
                  <a:srgbClr val="DEA900"/>
                </a:solidFill>
              </a:rPr>
              <a:t>на </a:t>
            </a:r>
            <a:r>
              <a:rPr lang="ru-RU" b="1" dirty="0">
                <a:solidFill>
                  <a:srgbClr val="DEA900"/>
                </a:solidFill>
              </a:rPr>
              <a:t>последнее число отчетного месяца</a:t>
            </a:r>
            <a:r>
              <a:rPr lang="ru-RU" b="1" dirty="0">
                <a:solidFill>
                  <a:srgbClr val="006969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u="sng" dirty="0">
                <a:solidFill>
                  <a:srgbClr val="006969"/>
                </a:solidFill>
              </a:rPr>
              <a:t>Общее количество </a:t>
            </a:r>
            <a:r>
              <a:rPr lang="ru-RU" b="1" dirty="0">
                <a:solidFill>
                  <a:srgbClr val="006969"/>
                </a:solidFill>
              </a:rPr>
              <a:t>маршрутов по всем видам автомобильных перевозок определяется согласно </a:t>
            </a:r>
            <a:r>
              <a:rPr lang="ru-RU" b="1" dirty="0">
                <a:solidFill>
                  <a:srgbClr val="DEA900"/>
                </a:solidFill>
              </a:rPr>
              <a:t>расписанию движения</a:t>
            </a:r>
            <a:r>
              <a:rPr lang="ru-RU" b="1" dirty="0">
                <a:solidFill>
                  <a:srgbClr val="006969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u="sng" dirty="0">
                <a:solidFill>
                  <a:srgbClr val="006969"/>
                </a:solidFill>
              </a:rPr>
              <a:t>Общая протяженность маршрутов </a:t>
            </a:r>
            <a:r>
              <a:rPr lang="ru-RU" b="1" dirty="0">
                <a:solidFill>
                  <a:srgbClr val="006969"/>
                </a:solidFill>
              </a:rPr>
              <a:t>по всем видам автомобильных перевозок определяется на основании </a:t>
            </a:r>
            <a:r>
              <a:rPr lang="ru-RU" b="1" dirty="0">
                <a:solidFill>
                  <a:srgbClr val="DEA900"/>
                </a:solidFill>
              </a:rPr>
              <a:t>паспортов маршрутов</a:t>
            </a:r>
            <a:r>
              <a:rPr lang="ru-RU" b="1" dirty="0">
                <a:solidFill>
                  <a:srgbClr val="006969"/>
                </a:solidFill>
              </a:rPr>
              <a:t>.</a:t>
            </a:r>
            <a:br>
              <a:rPr lang="ru-RU" b="1" dirty="0">
                <a:solidFill>
                  <a:srgbClr val="006969"/>
                </a:solidFill>
              </a:rPr>
            </a:br>
            <a:endParaRPr lang="ru-RU" b="1" dirty="0">
              <a:solidFill>
                <a:srgbClr val="0069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4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30488"/>
          </a:xfrm>
          <a:prstGeom prst="rect">
            <a:avLst/>
          </a:prstGeom>
        </p:spPr>
      </p:pic>
      <p:sp>
        <p:nvSpPr>
          <p:cNvPr id="10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7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xmlns="" id="{2D8BB68C-18E1-418C-A28D-82290E7189FC}"/>
              </a:ext>
            </a:extLst>
          </p:cNvPr>
          <p:cNvSpPr>
            <a:spLocks noChangeArrowheads="1"/>
          </p:cNvSpPr>
          <p:nvPr/>
        </p:nvSpPr>
        <p:spPr bwMode="black">
          <a:xfrm>
            <a:off x="93378" y="1216196"/>
            <a:ext cx="11394234" cy="500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Ø"/>
            </a:pPr>
            <a:endParaRPr lang="ru-RU" sz="2000" b="1" dirty="0">
              <a:solidFill>
                <a:srgbClr val="006969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1C94B9E-9009-45AF-89B1-44C98C66036B}"/>
              </a:ext>
            </a:extLst>
          </p:cNvPr>
          <p:cNvSpPr txBox="1"/>
          <p:nvPr/>
        </p:nvSpPr>
        <p:spPr>
          <a:xfrm>
            <a:off x="510805" y="781037"/>
            <a:ext cx="108509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800" b="1" dirty="0">
                <a:solidFill>
                  <a:srgbClr val="006969"/>
                </a:solidFill>
                <a:ea typeface="Roboto Condensed" panose="02000000000000000000" pitchFamily="2" charset="0"/>
              </a:rPr>
              <a:t>Закон Республики Беларусь</a:t>
            </a:r>
          </a:p>
          <a:p>
            <a:pPr algn="ctr">
              <a:lnSpc>
                <a:spcPts val="2400"/>
              </a:lnSpc>
            </a:pPr>
            <a:r>
              <a:rPr lang="ru-RU" sz="2800" i="1" dirty="0">
                <a:solidFill>
                  <a:srgbClr val="006969"/>
                </a:solidFill>
                <a:ea typeface="Roboto Condensed" panose="02000000000000000000" pitchFamily="2" charset="0"/>
              </a:rPr>
              <a:t>от 28 ноября 2004 г.</a:t>
            </a:r>
            <a:endParaRPr lang="ru-RU" sz="2800" dirty="0">
              <a:solidFill>
                <a:srgbClr val="006969"/>
              </a:solidFill>
              <a:ea typeface="Roboto Condensed" panose="02000000000000000000" pitchFamily="2" charset="0"/>
            </a:endParaRPr>
          </a:p>
          <a:p>
            <a:pPr algn="ctr">
              <a:lnSpc>
                <a:spcPts val="2400"/>
              </a:lnSpc>
            </a:pPr>
            <a:r>
              <a:rPr lang="ru-RU" sz="2800" b="1" dirty="0">
                <a:solidFill>
                  <a:srgbClr val="006969"/>
                </a:solidFill>
                <a:ea typeface="Roboto Condensed" panose="02000000000000000000" pitchFamily="2" charset="0"/>
              </a:rPr>
              <a:t>«О государственной статистике»</a:t>
            </a:r>
          </a:p>
          <a:p>
            <a:pPr algn="ctr">
              <a:lnSpc>
                <a:spcPts val="2400"/>
              </a:lnSpc>
            </a:pPr>
            <a:r>
              <a:rPr lang="ru-RU" sz="2400" i="1" dirty="0">
                <a:solidFill>
                  <a:srgbClr val="006969"/>
                </a:solidFill>
                <a:ea typeface="Roboto Condensed" panose="02000000000000000000" pitchFamily="2" charset="0"/>
              </a:rPr>
              <a:t>(в редакции Закона Республики Беларусь от 30 декабря 2022 г. № 238-3</a:t>
            </a:r>
            <a:r>
              <a:rPr lang="ru-RU" sz="2400" i="1" dirty="0" smtClean="0">
                <a:solidFill>
                  <a:srgbClr val="006969"/>
                </a:solidFill>
                <a:ea typeface="Roboto Condensed" panose="02000000000000000000" pitchFamily="2" charset="0"/>
              </a:rPr>
              <a:t>)</a:t>
            </a:r>
          </a:p>
          <a:p>
            <a:pPr algn="ctr">
              <a:lnSpc>
                <a:spcPts val="2400"/>
              </a:lnSpc>
            </a:pPr>
            <a:r>
              <a:rPr lang="ru-RU" i="1" dirty="0" smtClean="0">
                <a:solidFill>
                  <a:srgbClr val="006969"/>
                </a:solidFill>
                <a:ea typeface="Roboto Condensed" panose="02000000000000000000" pitchFamily="2" charset="0"/>
              </a:rPr>
              <a:t>(извлечение) </a:t>
            </a:r>
            <a:endParaRPr lang="ru-RU" i="1" dirty="0">
              <a:solidFill>
                <a:srgbClr val="006969"/>
              </a:solidFill>
              <a:ea typeface="Roboto Condensed" panose="02000000000000000000" pitchFamily="2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="" xmlns:a16="http://schemas.microsoft.com/office/drawing/2014/main" id="{2D8BB68C-18E1-418C-A28D-82290E7189FC}"/>
              </a:ext>
            </a:extLst>
          </p:cNvPr>
          <p:cNvSpPr>
            <a:spLocks noChangeArrowheads="1"/>
          </p:cNvSpPr>
          <p:nvPr/>
        </p:nvSpPr>
        <p:spPr bwMode="black">
          <a:xfrm>
            <a:off x="108771" y="2649634"/>
            <a:ext cx="11268075" cy="407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rgbClr val="FF0000"/>
              </a:buClr>
            </a:pPr>
            <a:endParaRPr lang="ru-RU" dirty="0" smtClean="0">
              <a:solidFill>
                <a:srgbClr val="006969"/>
              </a:solidFill>
              <a:latin typeface="+mn-lt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1. Органы государственной статистики имеют право:</a:t>
            </a:r>
            <a:endParaRPr lang="ru-RU" b="1" dirty="0">
              <a:solidFill>
                <a:srgbClr val="006969"/>
              </a:solidFill>
              <a:latin typeface="+mn-lt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1.5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rPr>
              <a:t>  </a:t>
            </a:r>
            <a:r>
              <a:rPr lang="ru-RU" b="1" dirty="0" smtClean="0">
                <a:solidFill>
                  <a:srgbClr val="006969"/>
                </a:solidFill>
                <a:effectLst/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организовывать </a:t>
            </a:r>
            <a:r>
              <a:rPr lang="ru-RU" b="1" dirty="0">
                <a:solidFill>
                  <a:srgbClr val="006969"/>
                </a:solidFill>
                <a:effectLst/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и проводить государственные статистические наблюдения;</a:t>
            </a:r>
            <a:endParaRPr lang="ru-RU" b="1" i="0" dirty="0">
              <a:solidFill>
                <a:srgbClr val="006969"/>
              </a:solidFill>
              <a:effectLst/>
              <a:latin typeface="+mn-lt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1.6 </a:t>
            </a:r>
            <a:r>
              <a:rPr lang="ru-RU" b="1" i="1" dirty="0" smtClean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получать </a:t>
            </a:r>
            <a:r>
              <a:rPr lang="ru-RU" b="1" i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на безвозмездной основе</a:t>
            </a:r>
            <a:r>
              <a:rPr lang="ru-RU" b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 если иное не установлено законодательством, от респондентов </a:t>
            </a:r>
            <a:r>
              <a:rPr lang="ru-RU" b="1" i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первичные статистические данные,</a:t>
            </a:r>
            <a:r>
              <a:rPr lang="ru-RU" b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в том числе информацию, распространение и (или) предоставление которой ограничено, </a:t>
            </a:r>
            <a:r>
              <a:rPr lang="ru-RU" b="1" i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в объеме и сроки, указанные в формах государственных статистических наблюдений</a:t>
            </a:r>
            <a:r>
              <a:rPr lang="ru-RU" b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; </a:t>
            </a:r>
            <a:endParaRPr lang="ru-RU" altLang="ru-RU" b="1" dirty="0">
              <a:solidFill>
                <a:srgbClr val="DEA900"/>
              </a:solidFill>
              <a:latin typeface="+mn-lt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1.8 </a:t>
            </a:r>
            <a:r>
              <a:rPr lang="ru-RU" b="1" i="1" dirty="0" smtClean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проверять </a:t>
            </a:r>
            <a:r>
              <a:rPr lang="ru-RU" b="1" i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достоверность первичных статистических данных</a:t>
            </a:r>
            <a:r>
              <a:rPr lang="ru-RU" b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путем сопоставления их с данными первичных учетных и иных документов, посещать с этой целью территорию и помещения (кроме жилых) государственных органов, иных организаций (за исключением организаций, которые в соответствии с международными договорами Республики Беларусь пользуются дипломатическим иммунитетом), их обособленных подразделений, а также индивидуальных предпринимателей, получать сведения из баз (банков) данных проверяемых субъектов</a:t>
            </a:r>
            <a:r>
              <a:rPr lang="ru-RU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;</a:t>
            </a:r>
          </a:p>
          <a:p>
            <a:pPr algn="just" eaLnBrk="1" hangingPunct="1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1.9 </a:t>
            </a:r>
            <a:r>
              <a:rPr lang="ru-RU" b="1" i="1" dirty="0" smtClean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требовать </a:t>
            </a:r>
            <a:r>
              <a:rPr lang="ru-RU" b="1" i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и получать </a:t>
            </a:r>
            <a:r>
              <a:rPr lang="ru-RU" b="1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от респондента необходимые разъяснения, </a:t>
            </a:r>
            <a:r>
              <a:rPr lang="ru-RU" b="1" i="1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документы (их копии) и иные материалы</a:t>
            </a:r>
            <a:r>
              <a:rPr lang="ru-RU" b="1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 при организации и проведении государственных статистических наблюдений, формировании официальной статистической информации и (или) в случае выявления искажений в данных государственной статистической </a:t>
            </a:r>
            <a:r>
              <a:rPr lang="ru-RU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отчетности.</a:t>
            </a:r>
            <a:endParaRPr lang="ru-RU" b="1" dirty="0">
              <a:solidFill>
                <a:srgbClr val="006969"/>
              </a:solidFill>
              <a:latin typeface="+mn-lt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just" eaLnBrk="1" hangingPunct="1">
              <a:buClr>
                <a:srgbClr val="FF0000"/>
              </a:buClr>
            </a:pPr>
            <a:endParaRPr lang="ru-RU" dirty="0">
              <a:solidFill>
                <a:srgbClr val="006969"/>
              </a:solidFill>
              <a:latin typeface="+mn-lt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DFB26CB-CDDB-4EEE-A897-D0F0B79B7CBA}"/>
              </a:ext>
            </a:extLst>
          </p:cNvPr>
          <p:cNvSpPr txBox="1"/>
          <p:nvPr/>
        </p:nvSpPr>
        <p:spPr>
          <a:xfrm>
            <a:off x="93378" y="2249524"/>
            <a:ext cx="11214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969"/>
                </a:solidFill>
                <a:ea typeface="Roboto Condensed" panose="02000000000000000000" pitchFamily="2" charset="0"/>
              </a:rPr>
              <a:t>Статья 10. Права и обязанности органов </a:t>
            </a:r>
            <a:r>
              <a:rPr lang="ru-RU" sz="2000" b="1" dirty="0">
                <a:solidFill>
                  <a:srgbClr val="006969"/>
                </a:solidFill>
                <a:ea typeface="Roboto Condensed" panose="02000000000000000000" pitchFamily="2" charset="0"/>
              </a:rPr>
              <a:t>государственной </a:t>
            </a:r>
            <a:r>
              <a:rPr lang="ru-RU" sz="2000" b="1" dirty="0" smtClean="0">
                <a:solidFill>
                  <a:srgbClr val="006969"/>
                </a:solidFill>
                <a:ea typeface="Roboto Condensed" panose="02000000000000000000" pitchFamily="2" charset="0"/>
              </a:rPr>
              <a:t>статистики</a:t>
            </a:r>
            <a:endParaRPr lang="ru-RU" sz="2000" b="1" dirty="0">
              <a:solidFill>
                <a:srgbClr val="006969"/>
              </a:solidFill>
              <a:ea typeface="Roboto Condensed" panose="02000000000000000000" pitchFamily="2" charset="0"/>
            </a:endParaRP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3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30488"/>
          </a:xfrm>
          <a:prstGeom prst="rect">
            <a:avLst/>
          </a:prstGeom>
        </p:spPr>
      </p:pic>
      <p:sp>
        <p:nvSpPr>
          <p:cNvPr id="10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xmlns="" id="{2D8BB68C-18E1-418C-A28D-82290E7189FC}"/>
              </a:ext>
            </a:extLst>
          </p:cNvPr>
          <p:cNvSpPr>
            <a:spLocks noChangeArrowheads="1"/>
          </p:cNvSpPr>
          <p:nvPr/>
        </p:nvSpPr>
        <p:spPr bwMode="black">
          <a:xfrm>
            <a:off x="93378" y="1216196"/>
            <a:ext cx="11394234" cy="500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Ø"/>
            </a:pPr>
            <a:endParaRPr lang="ru-RU" sz="2000" b="1" dirty="0">
              <a:solidFill>
                <a:srgbClr val="006969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326" y="849392"/>
            <a:ext cx="10810337" cy="1635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800" b="1" dirty="0">
                <a:solidFill>
                  <a:srgbClr val="006969"/>
                </a:solidFill>
                <a:ea typeface="Roboto Condensed" panose="02000000000000000000" pitchFamily="2" charset="0"/>
              </a:rPr>
              <a:t>Закон Республики Беларусь</a:t>
            </a:r>
          </a:p>
          <a:p>
            <a:pPr algn="ctr">
              <a:lnSpc>
                <a:spcPts val="2400"/>
              </a:lnSpc>
            </a:pPr>
            <a:r>
              <a:rPr lang="ru-RU" sz="2800" i="1" dirty="0">
                <a:solidFill>
                  <a:srgbClr val="006969"/>
                </a:solidFill>
                <a:ea typeface="Roboto Condensed" panose="02000000000000000000" pitchFamily="2" charset="0"/>
              </a:rPr>
              <a:t>от 28 ноября 2004 г.</a:t>
            </a:r>
            <a:endParaRPr lang="ru-RU" sz="2800" dirty="0">
              <a:solidFill>
                <a:srgbClr val="006969"/>
              </a:solidFill>
              <a:ea typeface="Roboto Condensed" panose="02000000000000000000" pitchFamily="2" charset="0"/>
            </a:endParaRPr>
          </a:p>
          <a:p>
            <a:pPr algn="ctr">
              <a:lnSpc>
                <a:spcPts val="2400"/>
              </a:lnSpc>
            </a:pPr>
            <a:r>
              <a:rPr lang="ru-RU" sz="2800" b="1" dirty="0">
                <a:solidFill>
                  <a:srgbClr val="006969"/>
                </a:solidFill>
                <a:ea typeface="Roboto Condensed" panose="02000000000000000000" pitchFamily="2" charset="0"/>
              </a:rPr>
              <a:t>«О государственной статистике»</a:t>
            </a:r>
          </a:p>
          <a:p>
            <a:pPr algn="ctr">
              <a:lnSpc>
                <a:spcPts val="2400"/>
              </a:lnSpc>
            </a:pPr>
            <a:r>
              <a:rPr lang="ru-RU" sz="2400" i="1" dirty="0">
                <a:solidFill>
                  <a:srgbClr val="006969"/>
                </a:solidFill>
                <a:ea typeface="Roboto Condensed" panose="02000000000000000000" pitchFamily="2" charset="0"/>
              </a:rPr>
              <a:t>(в редакции Закона Республики Беларусь от 30 декабря 2022 г. № 238-3)</a:t>
            </a:r>
          </a:p>
          <a:p>
            <a:pPr algn="ctr">
              <a:lnSpc>
                <a:spcPts val="2400"/>
              </a:lnSpc>
            </a:pPr>
            <a:r>
              <a:rPr lang="ru-RU" i="1" dirty="0">
                <a:solidFill>
                  <a:srgbClr val="006969"/>
                </a:solidFill>
                <a:ea typeface="Roboto Condensed" panose="02000000000000000000" pitchFamily="2" charset="0"/>
              </a:rPr>
              <a:t>(извлечение)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DFB26CB-CDDB-4EEE-A897-D0F0B79B7CBA}"/>
              </a:ext>
            </a:extLst>
          </p:cNvPr>
          <p:cNvSpPr txBox="1"/>
          <p:nvPr/>
        </p:nvSpPr>
        <p:spPr>
          <a:xfrm>
            <a:off x="178042" y="2434874"/>
            <a:ext cx="11129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969"/>
                </a:solidFill>
                <a:ea typeface="Roboto Condensed" panose="02000000000000000000" pitchFamily="2" charset="0"/>
              </a:rPr>
              <a:t>Статья 12. Права и обязанности респондентов</a:t>
            </a:r>
            <a:endParaRPr lang="ru-RU" sz="2000" b="1" dirty="0">
              <a:solidFill>
                <a:srgbClr val="006969"/>
              </a:solidFill>
              <a:ea typeface="Roboto Condensed" panose="02000000000000000000" pitchFamily="2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="" xmlns:a16="http://schemas.microsoft.com/office/drawing/2014/main" id="{2D8BB68C-18E1-418C-A28D-82290E7189FC}"/>
              </a:ext>
            </a:extLst>
          </p:cNvPr>
          <p:cNvSpPr>
            <a:spLocks noChangeArrowheads="1"/>
          </p:cNvSpPr>
          <p:nvPr/>
        </p:nvSpPr>
        <p:spPr bwMode="black">
          <a:xfrm>
            <a:off x="108771" y="2834984"/>
            <a:ext cx="11268075" cy="387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rgbClr val="FF0000"/>
              </a:buClr>
            </a:pPr>
            <a:endParaRPr lang="ru-RU" dirty="0" smtClean="0">
              <a:solidFill>
                <a:srgbClr val="006969"/>
              </a:solidFill>
              <a:latin typeface="+mn-lt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2. Респонденты обязаны:</a:t>
            </a:r>
          </a:p>
          <a:p>
            <a:pPr algn="just" eaLnBrk="1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2.1 представлять </a:t>
            </a:r>
            <a:r>
              <a:rPr lang="ru-RU" altLang="ru-RU" b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при проведении государственных статистических наблюдений </a:t>
            </a:r>
            <a:r>
              <a:rPr lang="ru-RU" altLang="ru-RU" b="1" i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на </a:t>
            </a:r>
            <a:r>
              <a:rPr lang="ru-RU" altLang="ru-RU" b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безвозмездной основе, если иное не установлено законодательством, первичные статистические </a:t>
            </a: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данные </a:t>
            </a:r>
            <a:r>
              <a:rPr lang="ru-RU" altLang="ru-RU" b="1" i="1" spc="-10" dirty="0" smtClean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в </a:t>
            </a:r>
            <a:r>
              <a:rPr lang="ru-RU" altLang="ru-RU" b="1" i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порядке, установленном </a:t>
            </a:r>
            <a:r>
              <a:rPr lang="ru-RU" b="1" i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республиканским органом государственного управления в области государственной статистики</a:t>
            </a:r>
            <a:r>
              <a:rPr lang="ru-RU" altLang="ru-RU" b="1" i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;</a:t>
            </a:r>
          </a:p>
          <a:p>
            <a:pPr algn="just" eaLnBrk="1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2.2 представлять </a:t>
            </a:r>
            <a:r>
              <a:rPr lang="ru-RU" altLang="ru-RU" b="1" i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достоверные</a:t>
            </a:r>
            <a:r>
              <a:rPr lang="ru-RU" altLang="ru-RU" b="1" spc="-10" dirty="0">
                <a:solidFill>
                  <a:srgbClr val="FFC000"/>
                </a:solidFill>
                <a:latin typeface="+mn-lt"/>
                <a:ea typeface="Roboto Condensed" panose="02000000000000000000" pitchFamily="2" charset="0"/>
              </a:rPr>
              <a:t> </a:t>
            </a:r>
            <a:r>
              <a:rPr lang="ru-RU" altLang="ru-RU" b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первичные статистические данные в объеме, сроки и адреса, указанные </a:t>
            </a: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/>
            </a:r>
            <a:b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в </a:t>
            </a:r>
            <a:r>
              <a:rPr lang="ru-RU" altLang="ru-RU" b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формах государственных статистических наблюдений, </a:t>
            </a:r>
            <a:r>
              <a:rPr lang="ru-RU" altLang="ru-RU" b="1" i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за подписями лиц, ответственных за составление </a:t>
            </a:r>
            <a:r>
              <a:rPr lang="ru-RU" altLang="ru-RU" b="1" i="1" spc="-10" dirty="0" smtClean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/>
            </a:r>
            <a:br>
              <a:rPr lang="ru-RU" altLang="ru-RU" b="1" i="1" spc="-10" dirty="0" smtClean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altLang="ru-RU" b="1" i="1" spc="-10" dirty="0" smtClean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и </a:t>
            </a:r>
            <a:r>
              <a:rPr lang="ru-RU" altLang="ru-RU" b="1" i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представление этих данных</a:t>
            </a:r>
            <a:r>
              <a:rPr lang="ru-RU" altLang="ru-RU" b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,</a:t>
            </a:r>
            <a:r>
              <a:rPr lang="ru-RU" altLang="ru-RU" b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 если подписание предусмотрено формой государственного статистического наблюдения;</a:t>
            </a:r>
          </a:p>
          <a:p>
            <a:pPr algn="just" eaLnBrk="1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2.3</a:t>
            </a:r>
            <a:r>
              <a:rPr lang="ru-RU" altLang="ru-RU" b="1" i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 </a:t>
            </a: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вносить </a:t>
            </a:r>
            <a:r>
              <a:rPr lang="ru-RU" altLang="ru-RU" b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в порядке, установленном </a:t>
            </a:r>
            <a:r>
              <a:rPr lang="ru-RU" b="1" i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республиканским органом государственного управления в области государственной статистики</a:t>
            </a:r>
            <a:r>
              <a:rPr lang="ru-RU" altLang="ru-RU" b="1" i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,</a:t>
            </a:r>
            <a:r>
              <a:rPr lang="ru-RU" altLang="ru-RU" b="1" i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 </a:t>
            </a:r>
            <a:r>
              <a:rPr lang="ru-RU" altLang="ru-RU" b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исправления в данные государственной статистической отчетности в случаях </a:t>
            </a: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/>
            </a:r>
            <a:b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их </a:t>
            </a:r>
            <a:r>
              <a:rPr lang="ru-RU" altLang="ru-RU" b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искажения;</a:t>
            </a:r>
          </a:p>
          <a:p>
            <a:pPr algn="just" eaLnBrk="1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</a:pP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2.4</a:t>
            </a:r>
            <a:r>
              <a:rPr lang="ru-RU" altLang="ru-RU" b="1" i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 </a:t>
            </a:r>
            <a:r>
              <a:rPr lang="ru-RU" altLang="ru-RU" b="1" i="1" spc="-10" dirty="0" smtClean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выполнять </a:t>
            </a:r>
            <a:r>
              <a:rPr lang="ru-RU" altLang="ru-RU" b="1" i="1" spc="-10" dirty="0">
                <a:solidFill>
                  <a:srgbClr val="DEA900"/>
                </a:solidFill>
                <a:latin typeface="+mn-lt"/>
                <a:ea typeface="Roboto Condensed" panose="02000000000000000000" pitchFamily="2" charset="0"/>
              </a:rPr>
              <a:t>решения </a:t>
            </a:r>
            <a:r>
              <a:rPr lang="ru-RU" altLang="ru-RU" b="1" spc="-10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органов государственной статистики и государственных организаций, уполномоченных на ведение государственной статистики, принятые в пределах их </a:t>
            </a:r>
            <a:r>
              <a:rPr lang="ru-RU" altLang="ru-RU" b="1" spc="-10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компетенции.</a:t>
            </a:r>
            <a:endParaRPr lang="ru-RU" altLang="ru-RU" b="1" spc="-10" dirty="0">
              <a:solidFill>
                <a:srgbClr val="006969"/>
              </a:solidFill>
              <a:latin typeface="+mn-lt"/>
              <a:ea typeface="Roboto Condensed" panose="02000000000000000000" pitchFamily="2" charset="0"/>
            </a:endParaRPr>
          </a:p>
          <a:p>
            <a:pPr algn="just" eaLnBrk="1" hangingPunct="1">
              <a:buClr>
                <a:srgbClr val="FF0000"/>
              </a:buClr>
            </a:pPr>
            <a:r>
              <a:rPr lang="ru-RU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6969"/>
              </a:solidFill>
              <a:latin typeface="+mn-lt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5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30488"/>
          </a:xfrm>
          <a:prstGeom prst="rect">
            <a:avLst/>
          </a:prstGeom>
        </p:spPr>
      </p:pic>
      <p:sp>
        <p:nvSpPr>
          <p:cNvPr id="10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9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xmlns="" id="{2D8BB68C-18E1-418C-A28D-82290E7189FC}"/>
              </a:ext>
            </a:extLst>
          </p:cNvPr>
          <p:cNvSpPr>
            <a:spLocks noChangeArrowheads="1"/>
          </p:cNvSpPr>
          <p:nvPr/>
        </p:nvSpPr>
        <p:spPr bwMode="black">
          <a:xfrm>
            <a:off x="93378" y="1216196"/>
            <a:ext cx="11394234" cy="500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Ø"/>
            </a:pPr>
            <a:endParaRPr lang="ru-RU" sz="2000" b="1" dirty="0">
              <a:solidFill>
                <a:srgbClr val="006969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83657" y="856097"/>
            <a:ext cx="8606972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rgbClr val="006969"/>
                </a:solidFill>
                <a:ea typeface="Roboto Condensed" panose="02000000000000000000" pitchFamily="2" charset="0"/>
              </a:rPr>
              <a:t>Кодекс Республики Беларусь </a:t>
            </a:r>
          </a:p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rgbClr val="006969"/>
                </a:solidFill>
                <a:ea typeface="Roboto Condensed" panose="02000000000000000000" pitchFamily="2" charset="0"/>
              </a:rPr>
              <a:t>об административных правонарушениях </a:t>
            </a:r>
          </a:p>
          <a:p>
            <a:pPr algn="ctr"/>
            <a:r>
              <a:rPr lang="ru-RU" sz="2800" i="1" dirty="0">
                <a:solidFill>
                  <a:srgbClr val="006969"/>
                </a:solidFill>
                <a:ea typeface="Roboto Condensed" panose="02000000000000000000" pitchFamily="2" charset="0"/>
              </a:rPr>
              <a:t>(от 6 января 2021 г. № 91-З)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ED90CAD-DC59-46BF-8273-9A88AE92A5AC}"/>
              </a:ext>
            </a:extLst>
          </p:cNvPr>
          <p:cNvSpPr txBox="1"/>
          <p:nvPr/>
        </p:nvSpPr>
        <p:spPr>
          <a:xfrm>
            <a:off x="155816" y="2068737"/>
            <a:ext cx="11173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006969"/>
                </a:solidFill>
                <a:ea typeface="Roboto Condensed" panose="02000000000000000000" pitchFamily="2" charset="0"/>
              </a:rPr>
              <a:t>Статья 24.12. Нарушение порядка представления данных государственной статистической отчетности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A17BBB8-FE9E-4133-B095-94BC8279A685}"/>
              </a:ext>
            </a:extLst>
          </p:cNvPr>
          <p:cNvSpPr/>
          <p:nvPr/>
        </p:nvSpPr>
        <p:spPr>
          <a:xfrm>
            <a:off x="93378" y="3137419"/>
            <a:ext cx="1129852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6969"/>
                </a:solidFill>
                <a:ea typeface="Roboto Condensed" panose="02000000000000000000" pitchFamily="2" charset="0"/>
              </a:rPr>
              <a:t>1. Представление </a:t>
            </a:r>
            <a:r>
              <a:rPr lang="ru-RU" sz="2000" b="1" i="1" u="sng" dirty="0">
                <a:solidFill>
                  <a:srgbClr val="DEA900"/>
                </a:solidFill>
                <a:ea typeface="Roboto Condensed" panose="02000000000000000000" pitchFamily="2" charset="0"/>
              </a:rPr>
              <a:t>должностным лицом и (или) иным уполномоченным лицом</a:t>
            </a:r>
            <a:r>
              <a:rPr lang="ru-RU" sz="2000" b="1" dirty="0">
                <a:solidFill>
                  <a:srgbClr val="DEA900"/>
                </a:solidFill>
                <a:ea typeface="Roboto Condensed" panose="02000000000000000000" pitchFamily="2" charset="0"/>
              </a:rPr>
              <a:t>,</a:t>
            </a:r>
            <a:r>
              <a:rPr lang="ru-RU" sz="2000" b="1" dirty="0">
                <a:solidFill>
                  <a:srgbClr val="FFC000"/>
                </a:solidFill>
                <a:ea typeface="Roboto Condensed" panose="02000000000000000000" pitchFamily="2" charset="0"/>
              </a:rPr>
              <a:t> </a:t>
            </a:r>
            <a:r>
              <a:rPr lang="ru-RU" sz="2000" b="1" dirty="0">
                <a:solidFill>
                  <a:srgbClr val="006969"/>
                </a:solidFill>
                <a:ea typeface="Roboto Condensed" panose="02000000000000000000" pitchFamily="2" charset="0"/>
              </a:rPr>
              <a:t>ответственным за составление и представление данных государственной статистической отчетности, либо индивидуальным предпринимателем искаженных данных государственной статистической отчетности, несвоевременное представление или непредставление такой отчетности </a:t>
            </a:r>
            <a:r>
              <a:rPr lang="ru-RU" sz="2000" b="1" u="sng" dirty="0">
                <a:solidFill>
                  <a:srgbClr val="006969"/>
                </a:solidFill>
                <a:ea typeface="Roboto Condensed" panose="02000000000000000000" pitchFamily="2" charset="0"/>
              </a:rPr>
              <a:t>органам государственной статистики </a:t>
            </a:r>
            <a:r>
              <a:rPr lang="ru-RU" sz="2000" b="1" dirty="0">
                <a:solidFill>
                  <a:srgbClr val="006969"/>
                </a:solidFill>
                <a:ea typeface="Roboto Condensed" panose="02000000000000000000" pitchFamily="2" charset="0"/>
              </a:rPr>
              <a:t>– влекут наложение штрафа в размере </a:t>
            </a:r>
            <a:r>
              <a:rPr lang="ru-RU" sz="2000" b="1" i="1" u="sng" dirty="0">
                <a:solidFill>
                  <a:srgbClr val="DEA900"/>
                </a:solidFill>
                <a:ea typeface="Roboto Condensed" panose="02000000000000000000" pitchFamily="2" charset="0"/>
              </a:rPr>
              <a:t>от десяти до тридцати базовых величин</a:t>
            </a:r>
            <a:r>
              <a:rPr lang="ru-RU" sz="2000" b="1" dirty="0">
                <a:solidFill>
                  <a:srgbClr val="DEA900"/>
                </a:solidFill>
                <a:ea typeface="Roboto Condensed" panose="02000000000000000000" pitchFamily="2" charset="0"/>
              </a:rPr>
              <a:t>.</a:t>
            </a:r>
          </a:p>
          <a:p>
            <a:pPr algn="just"/>
            <a:endParaRPr lang="ru-RU" sz="2000" b="1" dirty="0">
              <a:ea typeface="Roboto Condensed" panose="02000000000000000000" pitchFamily="2" charset="0"/>
            </a:endParaRPr>
          </a:p>
          <a:p>
            <a:pPr algn="just"/>
            <a:r>
              <a:rPr lang="ru-RU" sz="2000" b="1" dirty="0">
                <a:solidFill>
                  <a:srgbClr val="006969"/>
                </a:solidFill>
                <a:ea typeface="Roboto Condensed" panose="02000000000000000000" pitchFamily="2" charset="0"/>
              </a:rPr>
              <a:t>2. Те же деяния, совершенные </a:t>
            </a:r>
            <a:r>
              <a:rPr lang="ru-RU" sz="2000" b="1" i="1" u="sng" dirty="0">
                <a:solidFill>
                  <a:srgbClr val="DEA900"/>
                </a:solidFill>
                <a:ea typeface="Roboto Condensed" panose="02000000000000000000" pitchFamily="2" charset="0"/>
              </a:rPr>
              <a:t>повторно в течение одного года </a:t>
            </a:r>
            <a:r>
              <a:rPr lang="ru-RU" sz="2000" b="1" dirty="0">
                <a:solidFill>
                  <a:srgbClr val="006969"/>
                </a:solidFill>
                <a:ea typeface="Roboto Condensed" panose="02000000000000000000" pitchFamily="2" charset="0"/>
              </a:rPr>
              <a:t>после наложения административного взыскания за такие же нарушения, – влекут наложение штрафа в размере </a:t>
            </a:r>
            <a:r>
              <a:rPr lang="ru-RU" sz="2000" b="1" i="1" u="sng" dirty="0">
                <a:solidFill>
                  <a:srgbClr val="DEA900"/>
                </a:solidFill>
                <a:ea typeface="Roboto Condensed" panose="02000000000000000000" pitchFamily="2" charset="0"/>
              </a:rPr>
              <a:t>от тридцати до пятидесяти базовых величин</a:t>
            </a:r>
            <a:r>
              <a:rPr lang="ru-RU" sz="2000" b="1" dirty="0">
                <a:solidFill>
                  <a:srgbClr val="DEA900"/>
                </a:solidFill>
                <a:ea typeface="Roboto Condensed" panose="02000000000000000000" pitchFamily="2" charset="0"/>
              </a:rPr>
              <a:t>.</a:t>
            </a:r>
          </a:p>
        </p:txBody>
      </p:sp>
      <p:sp>
        <p:nvSpPr>
          <p:cNvPr id="12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03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488795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" name="Рисунок 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04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14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26" y="1050362"/>
            <a:ext cx="5387487" cy="36411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Овал 16"/>
          <p:cNvSpPr/>
          <p:nvPr/>
        </p:nvSpPr>
        <p:spPr>
          <a:xfrm>
            <a:off x="3426999" y="2711793"/>
            <a:ext cx="1219141" cy="4851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113" y="2001795"/>
            <a:ext cx="5537791" cy="37070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Овал 17"/>
          <p:cNvSpPr/>
          <p:nvPr/>
        </p:nvSpPr>
        <p:spPr>
          <a:xfrm>
            <a:off x="5560540" y="4691486"/>
            <a:ext cx="5824152" cy="101733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ая выноска 7">
            <a:extLst>
              <a:ext uri="{FF2B5EF4-FFF2-40B4-BE49-F238E27FC236}">
                <a16:creationId xmlns:a16="http://schemas.microsoft.com/office/drawing/2014/main" xmlns="" id="{2A070D2E-5F65-467E-81E3-96A70790631E}"/>
              </a:ext>
            </a:extLst>
          </p:cNvPr>
          <p:cNvSpPr/>
          <p:nvPr/>
        </p:nvSpPr>
        <p:spPr>
          <a:xfrm>
            <a:off x="6933790" y="2001795"/>
            <a:ext cx="3790951" cy="2221822"/>
          </a:xfrm>
          <a:prstGeom prst="wedgeRoundRectCallout">
            <a:avLst>
              <a:gd name="adj1" fmla="val -1095"/>
              <a:gd name="adj2" fmla="val 87642"/>
              <a:gd name="adj3" fmla="val 16667"/>
            </a:avLst>
          </a:prstGeom>
          <a:solidFill>
            <a:srgbClr val="FDF1C7"/>
          </a:solidFill>
          <a:ln w="19050">
            <a:solidFill>
              <a:srgbClr val="C00000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1100"/>
              </a:lnSpc>
            </a:pPr>
            <a:r>
              <a:rPr lang="ru-RU" sz="1150" b="1" i="1" dirty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Респонденты представляют первичные статистические данные в объеме, сроки и адреса, указанные в формах государственной статистической </a:t>
            </a:r>
            <a:r>
              <a:rPr lang="ru-RU" sz="1150" b="1" i="1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отчетности, </a:t>
            </a:r>
            <a:r>
              <a:rPr lang="ru-RU" sz="1150" b="1" i="1" u="sng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за </a:t>
            </a:r>
            <a:r>
              <a:rPr lang="ru-RU" sz="1150" b="1" i="1" u="sng" dirty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подписями </a:t>
            </a:r>
            <a:r>
              <a:rPr lang="ru-RU" sz="1150" b="1" i="1" u="sng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/>
            </a:r>
            <a:br>
              <a:rPr lang="ru-RU" sz="1150" b="1" i="1" u="sng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</a:br>
            <a:r>
              <a:rPr lang="ru-RU" sz="1150" b="1" i="1" u="sng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лиц</a:t>
            </a:r>
            <a:r>
              <a:rPr lang="ru-RU" sz="1150" b="1" i="1" u="sng" dirty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, ответственных за составление </a:t>
            </a:r>
            <a:r>
              <a:rPr lang="ru-RU" sz="1150" b="1" i="1" u="sng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и </a:t>
            </a:r>
            <a:r>
              <a:rPr lang="ru-RU" sz="1150" b="1" i="1" u="sng" dirty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представление </a:t>
            </a:r>
            <a:r>
              <a:rPr lang="ru-RU" sz="1150" b="1" i="1" u="sng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 </a:t>
            </a:r>
            <a:r>
              <a:rPr lang="ru-RU" sz="1150" b="1" i="1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первичных </a:t>
            </a:r>
            <a:r>
              <a:rPr lang="ru-RU" sz="1150" b="1" i="1" dirty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статистических данных</a:t>
            </a:r>
            <a:r>
              <a:rPr lang="ru-RU" sz="1150" b="1" i="1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. Первичные статистические данные считаются непредставленными в случае отсутствия подписи лица, ответственного </a:t>
            </a:r>
            <a:br>
              <a:rPr lang="ru-RU" sz="1150" b="1" i="1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</a:br>
            <a:r>
              <a:rPr lang="ru-RU" sz="1150" b="1" i="1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за их составление и представление. </a:t>
            </a:r>
            <a:br>
              <a:rPr lang="ru-RU" sz="1150" b="1" i="1" dirty="0" smtClean="0">
                <a:solidFill>
                  <a:srgbClr val="006969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</a:br>
            <a:r>
              <a:rPr lang="ru-RU" sz="1150" b="1" i="1" dirty="0" smtClean="0">
                <a:solidFill>
                  <a:srgbClr val="C00000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П.9 </a:t>
            </a:r>
            <a:r>
              <a:rPr lang="ru-RU" sz="1150" b="1" i="1" dirty="0">
                <a:solidFill>
                  <a:srgbClr val="C00000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Инструкции о порядке представления первичных статистических </a:t>
            </a:r>
            <a:r>
              <a:rPr lang="ru-RU" sz="1150" b="1" i="1" dirty="0" smtClean="0">
                <a:solidFill>
                  <a:srgbClr val="C00000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данных,  утвержденной постановлением Национального статистического комитета Республики Беларусь 28.08.2015 </a:t>
            </a:r>
            <a:r>
              <a:rPr lang="ru-RU" sz="1150" b="1" i="1" dirty="0">
                <a:solidFill>
                  <a:srgbClr val="C00000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№ </a:t>
            </a:r>
            <a:r>
              <a:rPr lang="ru-RU" sz="1150" b="1" i="1" dirty="0" smtClean="0">
                <a:solidFill>
                  <a:srgbClr val="C00000"/>
                </a:solidFill>
                <a:latin typeface="Calibri" pitchFamily="34" charset="0"/>
                <a:ea typeface="Roboto Condensed" panose="02000000000000000000" pitchFamily="2" charset="0"/>
                <a:cs typeface="Calibri" pitchFamily="34" charset="0"/>
              </a:rPr>
              <a:t>100.</a:t>
            </a:r>
            <a:endParaRPr lang="ru-RU" sz="1150" b="1" i="1" dirty="0">
              <a:solidFill>
                <a:srgbClr val="C00000"/>
              </a:solidFill>
              <a:latin typeface="Calibri" pitchFamily="34" charset="0"/>
              <a:ea typeface="Roboto Condensed" panose="02000000000000000000" pitchFamily="2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9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40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4545F52-811D-47B9-875C-4C76C3A5B39B}"/>
              </a:ext>
            </a:extLst>
          </p:cNvPr>
          <p:cNvSpPr txBox="1"/>
          <p:nvPr/>
        </p:nvSpPr>
        <p:spPr>
          <a:xfrm>
            <a:off x="0" y="893216"/>
            <a:ext cx="1148761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6969"/>
                </a:solidFill>
                <a:ea typeface="Roboto Condensed" panose="02000000000000000000" pitchFamily="2" charset="0"/>
              </a:rPr>
              <a:t>Приказ </a:t>
            </a:r>
            <a:r>
              <a:rPr lang="ru-RU" sz="2400" b="1" dirty="0">
                <a:solidFill>
                  <a:srgbClr val="006969"/>
                </a:solidFill>
                <a:ea typeface="Roboto Condensed" panose="02000000000000000000" pitchFamily="2" charset="0"/>
              </a:rPr>
              <a:t>Национального статистического комитета Республики Беларусь</a:t>
            </a:r>
            <a:br>
              <a:rPr lang="ru-RU" sz="2400" b="1" dirty="0">
                <a:solidFill>
                  <a:srgbClr val="006969"/>
                </a:solidFill>
                <a:ea typeface="Roboto Condensed" panose="02000000000000000000" pitchFamily="2" charset="0"/>
              </a:rPr>
            </a:br>
            <a:r>
              <a:rPr lang="ru-RU" sz="2400" b="1" dirty="0">
                <a:solidFill>
                  <a:srgbClr val="006969"/>
                </a:solidFill>
                <a:ea typeface="Roboto Condensed" panose="02000000000000000000" pitchFamily="2" charset="0"/>
              </a:rPr>
              <a:t>«Об утверждении критериев оценки степени риска для отбора проверяемых субъектов </a:t>
            </a:r>
            <a:r>
              <a:rPr lang="ru-RU" sz="2400" b="1" dirty="0" smtClean="0">
                <a:solidFill>
                  <a:srgbClr val="006969"/>
                </a:solidFill>
                <a:ea typeface="Roboto Condensed" panose="02000000000000000000" pitchFamily="2" charset="0"/>
              </a:rPr>
              <a:t>при </a:t>
            </a:r>
            <a:r>
              <a:rPr lang="ru-RU" sz="2400" b="1" dirty="0">
                <a:solidFill>
                  <a:srgbClr val="006969"/>
                </a:solidFill>
                <a:ea typeface="Roboto Condensed" panose="02000000000000000000" pitchFamily="2" charset="0"/>
              </a:rPr>
              <a:t>проведении выборочной проверки»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6969"/>
                </a:solidFill>
                <a:ea typeface="Roboto Condensed" panose="02000000000000000000" pitchFamily="2" charset="0"/>
              </a:rPr>
              <a:t>15 </a:t>
            </a:r>
            <a:r>
              <a:rPr lang="ru-RU" sz="2400" b="1" dirty="0">
                <a:solidFill>
                  <a:srgbClr val="006969"/>
                </a:solidFill>
                <a:ea typeface="Roboto Condensed" panose="02000000000000000000" pitchFamily="2" charset="0"/>
              </a:rPr>
              <a:t>февраля 2018 г. № </a:t>
            </a:r>
            <a:r>
              <a:rPr lang="ru-RU" sz="2400" b="1" dirty="0" smtClean="0">
                <a:solidFill>
                  <a:srgbClr val="006969"/>
                </a:solidFill>
                <a:ea typeface="Roboto Condensed" panose="02000000000000000000" pitchFamily="2" charset="0"/>
              </a:rPr>
              <a:t>39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a typeface="Roboto Condensed" panose="02000000000000000000" pitchFamily="2" charset="0"/>
              </a:rPr>
              <a:t> 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a typeface="Roboto Condensed" panose="02000000000000000000" pitchFamily="2" charset="0"/>
            </a:endParaRPr>
          </a:p>
        </p:txBody>
      </p:sp>
      <p:sp>
        <p:nvSpPr>
          <p:cNvPr id="13" name="Прямоугольник 4">
            <a:extLst>
              <a:ext uri="{FF2B5EF4-FFF2-40B4-BE49-F238E27FC236}">
                <a16:creationId xmlns:a16="http://schemas.microsoft.com/office/drawing/2014/main" xmlns="" id="{E5B6A9BD-CE98-48E7-8EAA-677AC40F2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544" y="2063029"/>
            <a:ext cx="958415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2400" b="1" dirty="0">
                <a:solidFill>
                  <a:srgbClr val="7030A0"/>
                </a:solidFill>
              </a:rPr>
              <a:t>https://www.belstat.gov.by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1239" t="17428" r="2990" b="3319"/>
          <a:stretch/>
        </p:blipFill>
        <p:spPr bwMode="auto">
          <a:xfrm>
            <a:off x="970545" y="2550520"/>
            <a:ext cx="9584155" cy="3914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Прямоугольник: скругленные углы 17">
            <a:extLst>
              <a:ext uri="{FF2B5EF4-FFF2-40B4-BE49-F238E27FC236}">
                <a16:creationId xmlns:a16="http://schemas.microsoft.com/office/drawing/2014/main" xmlns="" id="{FC2EC47F-17CC-4821-A1D9-5BD185347C9A}"/>
              </a:ext>
            </a:extLst>
          </p:cNvPr>
          <p:cNvSpPr/>
          <p:nvPr/>
        </p:nvSpPr>
        <p:spPr>
          <a:xfrm>
            <a:off x="2757714" y="4036500"/>
            <a:ext cx="1973944" cy="188532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9741AF3B-3CE1-48FB-ADDC-2D0612CEAD7B}"/>
              </a:ext>
            </a:extLst>
          </p:cNvPr>
          <p:cNvSpPr/>
          <p:nvPr/>
        </p:nvSpPr>
        <p:spPr>
          <a:xfrm>
            <a:off x="5958646" y="3368746"/>
            <a:ext cx="1483820" cy="39771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0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847847"/>
              </p:ext>
            </p:extLst>
          </p:nvPr>
        </p:nvGraphicFramePr>
        <p:xfrm>
          <a:off x="664943" y="2949148"/>
          <a:ext cx="10313211" cy="2732271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93022"/>
                <a:gridCol w="8918904"/>
                <a:gridCol w="901285"/>
              </a:tblGrid>
              <a:tr h="428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№ п/п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5545" algn="l"/>
                        </a:tabLs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Критерии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11070" algn="l"/>
                        </a:tabLs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Оценка </a:t>
                      </a: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/>
                      </a:r>
                      <a:b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</a:b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в </a:t>
                      </a: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баллах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</a:tr>
              <a:tr h="57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1.1.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4189730" algn="l"/>
                        </a:tabLs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представление государственной статистической отчетности с исправленными первичными статистическими данными после установленной даты ее представления, но до окончания срока сбора исправленных первичных статистических данных по соответствующей форме государственной статистической отчетности в виде электронного документа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marL="403225" indent="-40322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1*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</a:tr>
              <a:tr h="57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1.2.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представление государственной статистической отчетности с исправленными первичными статистическими данными  после окончания срока сбора исправленных первичных статистических данных по соответствующей форме государственной статистической отчетности в виде электронного документа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3*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</a:tr>
              <a:tr h="57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1.3.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несвоевременное представление государственной статистической отчетности до окончания срока сбора исправленных первичных статистических данных по соответствующей форме государственной статистической отчетности в виде электронного документа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1**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</a:tr>
              <a:tr h="57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1.4.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3943985" algn="l"/>
                        </a:tabLs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несвоевременное представление государственной статистической отчетности после окончания срока сбора исправленных первичных статистических данных по соответствующей форме государственной статистической отчетности в виде электронного документа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3**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</a:tr>
            </a:tbl>
          </a:graphicData>
        </a:graphic>
      </p:graphicFrame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63097" y="947731"/>
            <a:ext cx="9927293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ru-RU" sz="3000" b="1" dirty="0">
                <a:solidFill>
                  <a:srgbClr val="006969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Критерии оценки степени риска для отбора </a:t>
            </a:r>
            <a:r>
              <a:rPr lang="ru-RU" sz="3000" b="1" dirty="0" smtClean="0">
                <a:solidFill>
                  <a:srgbClr val="006969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проверяемых субъектов при </a:t>
            </a:r>
            <a:r>
              <a:rPr lang="ru-RU" sz="3000" b="1" dirty="0">
                <a:solidFill>
                  <a:srgbClr val="006969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проведении выборочной </a:t>
            </a:r>
            <a:r>
              <a:rPr lang="ru-RU" sz="3000" b="1" dirty="0" smtClean="0">
                <a:solidFill>
                  <a:srgbClr val="006969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проверки</a:t>
            </a:r>
            <a:endParaRPr lang="ru-RU" sz="30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49917" y="1911384"/>
            <a:ext cx="107061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433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969"/>
                </a:solidFill>
                <a:effectLst/>
                <a:ea typeface="Calibri" pitchFamily="34" charset="0"/>
                <a:cs typeface="Times New Roman" pitchFamily="18" charset="0"/>
              </a:rPr>
              <a:t>1. Общие для всех форм государственной статистической отчетности критерии оценки степени риска для отбора проверяемых субъектов при проведении выборочной проверки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6969"/>
              </a:solidFill>
              <a:effectLst/>
              <a:cs typeface="Arial" pitchFamily="34" charset="0"/>
            </a:endParaRPr>
          </a:p>
        </p:txBody>
      </p:sp>
      <p:sp>
        <p:nvSpPr>
          <p:cNvPr id="16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5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021685"/>
              </p:ext>
            </p:extLst>
          </p:nvPr>
        </p:nvGraphicFramePr>
        <p:xfrm>
          <a:off x="664943" y="2949148"/>
          <a:ext cx="10313211" cy="2732271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639982"/>
                <a:gridCol w="8771944"/>
                <a:gridCol w="901285"/>
              </a:tblGrid>
              <a:tr h="428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№ п/п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5545" algn="l"/>
                        </a:tabLs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Критерии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11070" algn="l"/>
                        </a:tabLst>
                      </a:pP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Оценка </a:t>
                      </a: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/>
                      </a:r>
                      <a:b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</a:b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в </a:t>
                      </a:r>
                      <a:r>
                        <a:rPr lang="ru-RU" sz="1200" dirty="0">
                          <a:solidFill>
                            <a:srgbClr val="006969"/>
                          </a:solidFill>
                          <a:effectLst/>
                        </a:rPr>
                        <a:t>баллах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</a:tr>
              <a:tr h="57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2.17.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4189730" algn="l"/>
                        </a:tabLst>
                      </a:pPr>
                      <a:r>
                        <a:rPr lang="ru-RU" sz="1200" b="1" dirty="0" smtClean="0">
                          <a:solidFill>
                            <a:srgbClr val="006969"/>
                          </a:solidFill>
                          <a:effectLst/>
                        </a:rPr>
                        <a:t>12-тр (авто) «Отчет о наличии и использовании автомобильного транспорта»</a:t>
                      </a:r>
                      <a:endParaRPr lang="ru-RU" sz="1200" b="1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marL="403225" indent="-40322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/>
                </a:tc>
              </a:tr>
              <a:tr h="57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2.17.1.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среднее расстояние перевозки грузов за отчетный период 3 500 километров и более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</a:tr>
              <a:tr h="57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2.17.2.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увеличение (уменьшение) объема перевозок по сравнению с предыдущим отчетным периодом текущего года на 50 и более процентов при значении показателя более «15» 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</a:tr>
              <a:tr h="57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2.17.3.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3943985" algn="l"/>
                        </a:tabLs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увеличение (уменьшение) объема грузооборота по сравнению с предыдущим отчетным периодом текущего года на 40 и более процентов при значении показателя более «500»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dirty="0" smtClean="0">
                          <a:solidFill>
                            <a:srgbClr val="006969"/>
                          </a:solidFill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rgbClr val="00696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84" marR="76284" marT="0" marB="0" anchor="ctr"/>
                </a:tc>
              </a:tr>
            </a:tbl>
          </a:graphicData>
        </a:graphic>
      </p:graphicFrame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63097" y="947731"/>
            <a:ext cx="9927293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ru-RU" sz="3000" b="1" dirty="0">
                <a:solidFill>
                  <a:srgbClr val="006969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Критерии оценки степени риска для отбора </a:t>
            </a:r>
            <a:r>
              <a:rPr lang="ru-RU" sz="3000" b="1" dirty="0" smtClean="0">
                <a:solidFill>
                  <a:srgbClr val="006969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проверяемых субъектов при </a:t>
            </a:r>
            <a:r>
              <a:rPr lang="ru-RU" sz="3000" b="1" dirty="0">
                <a:solidFill>
                  <a:srgbClr val="006969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проведении выборочной </a:t>
            </a:r>
            <a:r>
              <a:rPr lang="ru-RU" sz="3000" b="1" dirty="0" smtClean="0">
                <a:solidFill>
                  <a:srgbClr val="006969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проверки</a:t>
            </a:r>
            <a:endParaRPr lang="ru-RU" sz="3000" b="1" dirty="0">
              <a:solidFill>
                <a:srgbClr val="006969"/>
              </a:solidFill>
              <a:ea typeface="Roboto Condensed" panose="020B060402020202020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49917" y="1911384"/>
            <a:ext cx="107061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9433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969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006969"/>
                </a:solidFill>
                <a:ea typeface="Calibri" pitchFamily="34" charset="0"/>
                <a:cs typeface="Times New Roman" pitchFamily="18" charset="0"/>
              </a:rPr>
              <a:t>. Критерии оценки степени риска для отбора проверяемых субъектов при проведении выборочной проверки по конкретным формам государственной статистической отчетности: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6969"/>
              </a:solidFill>
              <a:effectLst/>
              <a:cs typeface="Arial" pitchFamily="34" charset="0"/>
            </a:endParaRPr>
          </a:p>
        </p:txBody>
      </p:sp>
      <p:sp>
        <p:nvSpPr>
          <p:cNvPr id="16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0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36" y="0"/>
            <a:ext cx="12197136" cy="422910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3311433" y="4331427"/>
            <a:ext cx="5838723" cy="471055"/>
            <a:chOff x="3317811" y="4369527"/>
            <a:chExt cx="5838723" cy="471055"/>
          </a:xfrm>
        </p:grpSpPr>
        <p:sp>
          <p:nvSpPr>
            <p:cNvPr id="7" name="Заголовок 4"/>
            <p:cNvSpPr txBox="1">
              <a:spLocks/>
            </p:cNvSpPr>
            <p:nvPr/>
          </p:nvSpPr>
          <p:spPr>
            <a:xfrm>
              <a:off x="3508476" y="4369527"/>
              <a:ext cx="5648058" cy="4710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Roboto Condensed" panose="020B0604020202020204" charset="0"/>
                </a:rPr>
                <a:t>Главное статистическое управление Витебской области</a:t>
              </a: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17811" y="4450062"/>
              <a:ext cx="241574" cy="265842"/>
            </a:xfrm>
            <a:prstGeom prst="rect">
              <a:avLst/>
            </a:prstGeom>
          </p:spPr>
        </p:pic>
      </p:grpSp>
      <p:sp>
        <p:nvSpPr>
          <p:cNvPr id="9" name="Заголовок 4"/>
          <p:cNvSpPr txBox="1">
            <a:spLocks/>
          </p:cNvSpPr>
          <p:nvPr/>
        </p:nvSpPr>
        <p:spPr>
          <a:xfrm>
            <a:off x="3149673" y="5237915"/>
            <a:ext cx="5648058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2</a:t>
            </a:r>
            <a:r>
              <a:rPr lang="en-US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1</a:t>
            </a:r>
            <a:r>
              <a:rPr lang="ru-RU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00</a:t>
            </a:r>
            <a:r>
              <a:rPr lang="en-US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1</a:t>
            </a:r>
            <a:r>
              <a:rPr lang="ru-RU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5, </a:t>
            </a:r>
            <a:r>
              <a:rPr lang="ru-RU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г. </a:t>
            </a:r>
            <a:r>
              <a:rPr lang="ru-RU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Витебск, ул. Ленина, 10а</a:t>
            </a:r>
            <a:endParaRPr lang="ru-RU" sz="15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10" name="Заголовок 4"/>
          <p:cNvSpPr txBox="1">
            <a:spLocks/>
          </p:cNvSpPr>
          <p:nvPr/>
        </p:nvSpPr>
        <p:spPr>
          <a:xfrm>
            <a:off x="3082998" y="5693415"/>
            <a:ext cx="5648058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+375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212 23 60 80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11" name="Заголовок 4"/>
          <p:cNvSpPr txBox="1">
            <a:spLocks/>
          </p:cNvSpPr>
          <p:nvPr/>
        </p:nvSpPr>
        <p:spPr>
          <a:xfrm>
            <a:off x="3149673" y="6068257"/>
            <a:ext cx="5648058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vitebsk@belstat.gov.by</a:t>
            </a:r>
            <a:endParaRPr lang="ru-RU" sz="18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9011243-C351-4F59-9920-F57BF214E4F2}"/>
              </a:ext>
            </a:extLst>
          </p:cNvPr>
          <p:cNvSpPr/>
          <p:nvPr/>
        </p:nvSpPr>
        <p:spPr>
          <a:xfrm>
            <a:off x="438151" y="393231"/>
            <a:ext cx="11382374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ru-RU" sz="2800" b="1" dirty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По вопросам заполнения формы </a:t>
            </a:r>
            <a:r>
              <a:rPr lang="ru-RU" sz="2800" b="1" spc="-20" dirty="0">
                <a:solidFill>
                  <a:schemeClr val="bg1"/>
                </a:solidFill>
                <a:ea typeface="Roboto Condensed" panose="020B0604020202020204" charset="0"/>
                <a:cs typeface="Times New Roman" pitchFamily="18" charset="0"/>
              </a:rPr>
              <a:t>12-тр (авто) «Отчет о наличии</a:t>
            </a:r>
            <a:br>
              <a:rPr lang="ru-RU" sz="2800" b="1" spc="-20" dirty="0">
                <a:solidFill>
                  <a:schemeClr val="bg1"/>
                </a:solidFill>
                <a:ea typeface="Roboto Condensed" panose="020B0604020202020204" charset="0"/>
                <a:cs typeface="Times New Roman" pitchFamily="18" charset="0"/>
              </a:rPr>
            </a:br>
            <a:r>
              <a:rPr lang="ru-RU" sz="2800" b="1" spc="-20" dirty="0">
                <a:solidFill>
                  <a:schemeClr val="bg1"/>
                </a:solidFill>
                <a:ea typeface="Roboto Condensed" panose="020B0604020202020204" charset="0"/>
                <a:cs typeface="Times New Roman" pitchFamily="18" charset="0"/>
              </a:rPr>
              <a:t> и использовании автомобильного транспорта»</a:t>
            </a:r>
            <a:r>
              <a:rPr lang="ru-RU" sz="2800" b="1" dirty="0" smtClean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</a:br>
            <a:r>
              <a:rPr lang="ru-RU" sz="2800" b="1" dirty="0" smtClean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Главного статистического </a:t>
            </a:r>
            <a:r>
              <a:rPr lang="ru-RU" sz="2800" b="1" dirty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управления </a:t>
            </a:r>
            <a:r>
              <a:rPr lang="ru-RU" sz="2800" b="1" dirty="0" smtClean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Витебской  </a:t>
            </a:r>
            <a:r>
              <a:rPr lang="ru-RU" sz="2800" b="1" dirty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области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 smtClean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по телефонам:</a:t>
            </a:r>
            <a:endParaRPr lang="ru-RU" sz="2800" b="1" dirty="0">
              <a:solidFill>
                <a:schemeClr val="bg1"/>
              </a:solidFill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ru-RU" sz="2800" b="1" dirty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(</a:t>
            </a:r>
            <a:r>
              <a:rPr lang="ru-RU" sz="2800" b="1" dirty="0" smtClean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0212</a:t>
            </a:r>
            <a:r>
              <a:rPr lang="ru-RU" sz="2800" b="1" dirty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) </a:t>
            </a:r>
            <a:r>
              <a:rPr lang="ru-RU" sz="2800" b="1" dirty="0" smtClean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25 00 63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ru-RU" sz="2800" b="1" dirty="0" smtClean="0">
                <a:solidFill>
                  <a:schemeClr val="bg1"/>
                </a:solidFill>
                <a:ea typeface="Roboto Condensed" panose="02000000000000000000" pitchFamily="2" charset="0"/>
                <a:cs typeface="Arial" panose="020B0604020202020204" pitchFamily="34" charset="0"/>
              </a:rPr>
              <a:t>(0212) 43 69 74</a:t>
            </a:r>
            <a:endParaRPr lang="en-US" sz="2800" b="1" dirty="0" smtClean="0">
              <a:solidFill>
                <a:schemeClr val="bg1"/>
              </a:solidFill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2800" b="1" dirty="0" smtClean="0">
                <a:solidFill>
                  <a:schemeClr val="bg1"/>
                </a:solidFill>
                <a:ea typeface="Roboto Condensed" panose="020B0604020202020204" charset="0"/>
                <a:cs typeface="Arial" panose="020B0604020202020204" pitchFamily="34" charset="0"/>
              </a:rPr>
              <a:t>(0212) 43 69 75</a:t>
            </a:r>
            <a:endParaRPr lang="ru-RU" sz="2800" b="1" dirty="0">
              <a:solidFill>
                <a:schemeClr val="accent5"/>
              </a:solidFill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87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05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191224" y="669881"/>
            <a:ext cx="9144000" cy="662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Форму </a:t>
            </a:r>
            <a:r>
              <a:rPr lang="ru-RU" sz="3200" b="1" dirty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12-тр (авто</a:t>
            </a:r>
            <a:r>
              <a:rPr lang="ru-RU" sz="3200" b="1" dirty="0" smtClean="0">
                <a:solidFill>
                  <a:srgbClr val="006969"/>
                </a:solidFill>
                <a:latin typeface="+mn-lt"/>
                <a:ea typeface="Roboto Condensed" panose="02000000000000000000" pitchFamily="2" charset="0"/>
              </a:rPr>
              <a:t>) представляют респонденты:</a:t>
            </a:r>
            <a:endParaRPr lang="ru-RU" sz="3200" b="1" dirty="0">
              <a:solidFill>
                <a:srgbClr val="006969"/>
              </a:solidFill>
              <a:latin typeface="+mn-lt"/>
              <a:ea typeface="Roboto Condensed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9073" y="1155639"/>
            <a:ext cx="1108830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6969"/>
                </a:solidFill>
              </a:rPr>
              <a:t>Основным </a:t>
            </a:r>
            <a:r>
              <a:rPr lang="ru-RU" sz="1500" b="1" dirty="0">
                <a:solidFill>
                  <a:srgbClr val="006969"/>
                </a:solidFill>
              </a:rPr>
              <a:t>видом экономической деятельности которых являются прочие перевозки пассажиров автомобильным транспортом </a:t>
            </a:r>
            <a:r>
              <a:rPr lang="ru-RU" sz="1500" b="1" dirty="0" smtClean="0">
                <a:solidFill>
                  <a:srgbClr val="006969"/>
                </a:solidFill>
              </a:rPr>
              <a:t>в </a:t>
            </a:r>
            <a:r>
              <a:rPr lang="ru-RU" sz="1500" b="1" dirty="0">
                <a:solidFill>
                  <a:srgbClr val="006969"/>
                </a:solidFill>
              </a:rPr>
              <a:t>нерегулярном сообщении, перевозки грузовым автомобильным транспортом, предоставление услуг </a:t>
            </a:r>
            <a:r>
              <a:rPr lang="ru-RU" sz="1500" b="1" dirty="0" smtClean="0">
                <a:solidFill>
                  <a:srgbClr val="006969"/>
                </a:solidFill>
              </a:rPr>
              <a:t/>
            </a:r>
            <a:br>
              <a:rPr lang="ru-RU" sz="1500" b="1" dirty="0" smtClean="0">
                <a:solidFill>
                  <a:srgbClr val="006969"/>
                </a:solidFill>
              </a:rPr>
            </a:br>
            <a:r>
              <a:rPr lang="ru-RU" sz="1500" b="1" dirty="0" smtClean="0">
                <a:solidFill>
                  <a:srgbClr val="006969"/>
                </a:solidFill>
              </a:rPr>
              <a:t>по </a:t>
            </a:r>
            <a:r>
              <a:rPr lang="ru-RU" sz="1500" b="1" dirty="0">
                <a:solidFill>
                  <a:srgbClr val="006969"/>
                </a:solidFill>
              </a:rPr>
              <a:t>переезду (перемещению); видами экономической деятельности которых являются городские и пригородные перевозки автобусами </a:t>
            </a:r>
            <a:r>
              <a:rPr lang="ru-RU" sz="1500" b="1" dirty="0" smtClean="0">
                <a:solidFill>
                  <a:srgbClr val="006969"/>
                </a:solidFill>
              </a:rPr>
              <a:t>в </a:t>
            </a:r>
            <a:r>
              <a:rPr lang="ru-RU" sz="1500" b="1" dirty="0">
                <a:solidFill>
                  <a:srgbClr val="006969"/>
                </a:solidFill>
              </a:rPr>
              <a:t>регулярном сообщении, перевозки электробусами, деятельность такси, перевозки автобусами в регулярном сообщении, кроме городских и пригородных: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969"/>
              </a:buClr>
            </a:pPr>
            <a:r>
              <a:rPr lang="en-US" sz="1500" b="1" dirty="0" smtClean="0">
                <a:solidFill>
                  <a:srgbClr val="006969"/>
                </a:solidFill>
              </a:rPr>
              <a:t>1</a:t>
            </a:r>
            <a:r>
              <a:rPr lang="be-BY" sz="1500" b="1" dirty="0" smtClean="0">
                <a:solidFill>
                  <a:srgbClr val="006969"/>
                </a:solidFill>
              </a:rPr>
              <a:t>. </a:t>
            </a:r>
            <a:r>
              <a:rPr lang="ru-RU" sz="1500" b="1" dirty="0" smtClean="0">
                <a:solidFill>
                  <a:srgbClr val="DEA900"/>
                </a:solidFill>
              </a:rPr>
              <a:t>Юридические </a:t>
            </a:r>
            <a:r>
              <a:rPr lang="ru-RU" sz="1500" b="1" dirty="0">
                <a:solidFill>
                  <a:srgbClr val="DEA900"/>
                </a:solidFill>
              </a:rPr>
              <a:t>лица</a:t>
            </a:r>
            <a:r>
              <a:rPr lang="ru-RU" sz="1500" b="1" dirty="0">
                <a:solidFill>
                  <a:srgbClr val="006969"/>
                </a:solidFill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500" b="1" dirty="0" smtClean="0">
                <a:solidFill>
                  <a:srgbClr val="006969"/>
                </a:solidFill>
              </a:rPr>
              <a:t>- подчиненные </a:t>
            </a:r>
            <a:r>
              <a:rPr lang="ru-RU" sz="1500" b="1" dirty="0">
                <a:solidFill>
                  <a:srgbClr val="006969"/>
                </a:solidFill>
              </a:rPr>
              <a:t>(входящие в состав) государственным органам (организациям), а также акции (доли в уставных фондах) которых находятся в государственной собственности и переданы в управление государственным органам (организациям);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500" b="1" dirty="0" smtClean="0">
                <a:solidFill>
                  <a:srgbClr val="006969"/>
                </a:solidFill>
              </a:rPr>
              <a:t>- являющиеся </a:t>
            </a:r>
            <a:r>
              <a:rPr lang="ru-RU" sz="1500" b="1" dirty="0">
                <a:solidFill>
                  <a:srgbClr val="006969"/>
                </a:solidFill>
              </a:rPr>
              <a:t>участниками холдингов;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500" b="1" dirty="0" smtClean="0">
                <a:solidFill>
                  <a:srgbClr val="006969"/>
                </a:solidFill>
              </a:rPr>
              <a:t>- без </a:t>
            </a:r>
            <a:r>
              <a:rPr lang="ru-RU" sz="1500" b="1" dirty="0">
                <a:solidFill>
                  <a:srgbClr val="006969"/>
                </a:solidFill>
              </a:rPr>
              <a:t>ведомственной подчиненности со средней численностью работников за предыдущий год 50 человек и более;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969"/>
              </a:buClr>
            </a:pPr>
            <a:r>
              <a:rPr lang="ru-RU" sz="1500" b="1" dirty="0" smtClean="0">
                <a:solidFill>
                  <a:srgbClr val="006969"/>
                </a:solidFill>
              </a:rPr>
              <a:t>2. </a:t>
            </a:r>
            <a:r>
              <a:rPr lang="ru-RU" sz="1500" b="1" dirty="0" smtClean="0">
                <a:solidFill>
                  <a:srgbClr val="DEA900"/>
                </a:solidFill>
              </a:rPr>
              <a:t>Обособленные </a:t>
            </a:r>
            <a:r>
              <a:rPr lang="ru-RU" sz="1500" b="1" dirty="0">
                <a:solidFill>
                  <a:srgbClr val="DEA900"/>
                </a:solidFill>
              </a:rPr>
              <a:t>подразделения юридических лиц</a:t>
            </a:r>
            <a:r>
              <a:rPr lang="ru-RU" sz="1500" b="1" dirty="0">
                <a:solidFill>
                  <a:srgbClr val="006969"/>
                </a:solidFill>
              </a:rPr>
              <a:t>, перечисленных в </a:t>
            </a:r>
            <a:r>
              <a:rPr lang="ru-RU" sz="1500" b="1" dirty="0" smtClean="0">
                <a:solidFill>
                  <a:srgbClr val="006969"/>
                </a:solidFill>
              </a:rPr>
              <a:t>пункте 1;</a:t>
            </a:r>
            <a:endParaRPr lang="ru-RU" sz="1500" b="1" dirty="0">
              <a:solidFill>
                <a:srgbClr val="006969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500" b="1" dirty="0" smtClean="0">
                <a:solidFill>
                  <a:srgbClr val="006969"/>
                </a:solidFill>
              </a:rPr>
              <a:t>3. </a:t>
            </a:r>
            <a:r>
              <a:rPr lang="ru-RU" sz="1500" b="1" dirty="0" smtClean="0">
                <a:solidFill>
                  <a:srgbClr val="DEA900"/>
                </a:solidFill>
              </a:rPr>
              <a:t>Юридические </a:t>
            </a:r>
            <a:r>
              <a:rPr lang="ru-RU" sz="1500" b="1" dirty="0">
                <a:solidFill>
                  <a:srgbClr val="DEA900"/>
                </a:solidFill>
              </a:rPr>
              <a:t>лица, выполняющие функции заказчика городских, пригородных и междугородных автомобильных перевозок пассажиров в регулярном сообщении автобусами индивидуальных предпринимателей </a:t>
            </a:r>
            <a:r>
              <a:rPr lang="ru-RU" sz="1500" b="1" dirty="0">
                <a:solidFill>
                  <a:srgbClr val="006969"/>
                </a:solidFill>
              </a:rPr>
              <a:t>(далее – </a:t>
            </a:r>
            <a:r>
              <a:rPr lang="ru-RU" sz="1500" b="1" u="sng" dirty="0">
                <a:solidFill>
                  <a:srgbClr val="006969"/>
                </a:solidFill>
              </a:rPr>
              <a:t>заказчики</a:t>
            </a:r>
            <a:r>
              <a:rPr lang="ru-RU" sz="1500" b="1" dirty="0">
                <a:solidFill>
                  <a:srgbClr val="006969"/>
                </a:solidFill>
              </a:rPr>
              <a:t>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500" b="1" dirty="0" smtClean="0">
                <a:solidFill>
                  <a:srgbClr val="006969"/>
                </a:solidFill>
              </a:rPr>
              <a:t>4. </a:t>
            </a:r>
            <a:r>
              <a:rPr lang="ru-RU" sz="1500" b="1" dirty="0" smtClean="0">
                <a:solidFill>
                  <a:srgbClr val="DEA900"/>
                </a:solidFill>
              </a:rPr>
              <a:t>Юридические </a:t>
            </a:r>
            <a:r>
              <a:rPr lang="ru-RU" sz="1500" b="1" dirty="0">
                <a:solidFill>
                  <a:srgbClr val="DEA900"/>
                </a:solidFill>
              </a:rPr>
              <a:t>лица, обеспечивающие организацию автомобильных перевозок пассажиров в регулярном сообщении автобусами индивидуальных предпринимателей на определенной территории </a:t>
            </a:r>
            <a:r>
              <a:rPr lang="ru-RU" sz="1500" b="1" dirty="0">
                <a:solidFill>
                  <a:srgbClr val="006969"/>
                </a:solidFill>
              </a:rPr>
              <a:t>(далее – </a:t>
            </a:r>
            <a:r>
              <a:rPr lang="ru-RU" sz="1500" b="1" u="sng" dirty="0">
                <a:solidFill>
                  <a:srgbClr val="006969"/>
                </a:solidFill>
              </a:rPr>
              <a:t>операторы</a:t>
            </a:r>
            <a:r>
              <a:rPr lang="ru-RU" sz="1500" b="1" dirty="0">
                <a:solidFill>
                  <a:srgbClr val="006969"/>
                </a:solidFill>
              </a:rPr>
              <a:t>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969"/>
              </a:buClr>
            </a:pPr>
            <a:r>
              <a:rPr lang="ru-RU" sz="1500" b="1" dirty="0" smtClean="0">
                <a:solidFill>
                  <a:srgbClr val="006969"/>
                </a:solidFill>
              </a:rPr>
              <a:t>5. </a:t>
            </a:r>
            <a:r>
              <a:rPr lang="ru-RU" sz="1500" b="1" dirty="0" smtClean="0">
                <a:solidFill>
                  <a:srgbClr val="DEA900"/>
                </a:solidFill>
              </a:rPr>
              <a:t>Коммерческие </a:t>
            </a:r>
            <a:r>
              <a:rPr lang="ru-RU" sz="1500" b="1" dirty="0">
                <a:solidFill>
                  <a:srgbClr val="DEA900"/>
                </a:solidFill>
              </a:rPr>
              <a:t>организации без ведомственной подчиненности</a:t>
            </a:r>
            <a:r>
              <a:rPr lang="ru-RU" sz="1500" b="1" dirty="0">
                <a:solidFill>
                  <a:srgbClr val="006969"/>
                </a:solidFill>
              </a:rPr>
              <a:t> </a:t>
            </a:r>
            <a:r>
              <a:rPr lang="ru-RU" sz="1500" b="1" dirty="0" smtClean="0">
                <a:solidFill>
                  <a:srgbClr val="006969"/>
                </a:solidFill>
              </a:rPr>
              <a:t>со </a:t>
            </a:r>
            <a:r>
              <a:rPr lang="ru-RU" sz="1500" b="1" dirty="0">
                <a:solidFill>
                  <a:srgbClr val="006969"/>
                </a:solidFill>
              </a:rPr>
              <a:t>средней численностью работников за предыдущий год </a:t>
            </a:r>
            <a:r>
              <a:rPr lang="ru-RU" sz="1500" b="1" dirty="0" smtClean="0">
                <a:solidFill>
                  <a:srgbClr val="006969"/>
                </a:solidFill>
              </a:rPr>
              <a:t/>
            </a:r>
            <a:br>
              <a:rPr lang="ru-RU" sz="1500" b="1" dirty="0" smtClean="0">
                <a:solidFill>
                  <a:srgbClr val="006969"/>
                </a:solidFill>
              </a:rPr>
            </a:br>
            <a:r>
              <a:rPr lang="ru-RU" sz="1500" b="1" dirty="0" smtClean="0">
                <a:solidFill>
                  <a:srgbClr val="006969"/>
                </a:solidFill>
              </a:rPr>
              <a:t>до </a:t>
            </a:r>
            <a:r>
              <a:rPr lang="ru-RU" sz="1500" b="1" dirty="0">
                <a:solidFill>
                  <a:srgbClr val="006969"/>
                </a:solidFill>
              </a:rPr>
              <a:t>49 человек включительно, осуществляющие перевозки грузовым автомобильным транспортом и предоставление услуг по переезду (перемещению).</a:t>
            </a: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08844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06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8999" y="930265"/>
            <a:ext cx="1060332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006969"/>
                </a:solidFill>
              </a:rPr>
              <a:t>Государственное </a:t>
            </a:r>
            <a:r>
              <a:rPr lang="ru-RU" sz="2200" b="1" dirty="0">
                <a:solidFill>
                  <a:srgbClr val="006969"/>
                </a:solidFill>
              </a:rPr>
              <a:t>статистическое наблюдение о </a:t>
            </a:r>
            <a:r>
              <a:rPr lang="ru-RU" sz="2200" b="1" dirty="0" smtClean="0">
                <a:solidFill>
                  <a:srgbClr val="006969"/>
                </a:solidFill>
              </a:rPr>
              <a:t>наличии и </a:t>
            </a:r>
            <a:r>
              <a:rPr lang="ru-RU" sz="2200" b="1" dirty="0">
                <a:solidFill>
                  <a:srgbClr val="006969"/>
                </a:solidFill>
              </a:rPr>
              <a:t>использовании автомобильного транспорта проводится на основании </a:t>
            </a:r>
            <a:r>
              <a:rPr lang="ru-RU" sz="2200" b="1" dirty="0">
                <a:solidFill>
                  <a:srgbClr val="DEA900"/>
                </a:solidFill>
              </a:rPr>
              <a:t>комбинированного</a:t>
            </a:r>
            <a:r>
              <a:rPr lang="ru-RU" sz="2200" b="1" dirty="0">
                <a:solidFill>
                  <a:srgbClr val="006969"/>
                </a:solidFill>
              </a:rPr>
              <a:t> метода наблюдения: сочетание </a:t>
            </a:r>
            <a:r>
              <a:rPr lang="ru-RU" sz="2200" b="1" dirty="0" smtClean="0">
                <a:solidFill>
                  <a:srgbClr val="DEA900"/>
                </a:solidFill>
              </a:rPr>
              <a:t>сплошного </a:t>
            </a:r>
            <a:r>
              <a:rPr lang="ru-RU" sz="2200" b="1" dirty="0" smtClean="0">
                <a:solidFill>
                  <a:srgbClr val="006969"/>
                </a:solidFill>
              </a:rPr>
              <a:t>и </a:t>
            </a:r>
            <a:r>
              <a:rPr lang="ru-RU" sz="2200" b="1" dirty="0">
                <a:solidFill>
                  <a:srgbClr val="DEA900"/>
                </a:solidFill>
              </a:rPr>
              <a:t>выборочного</a:t>
            </a:r>
            <a:r>
              <a:rPr lang="ru-RU" sz="2200" b="1" dirty="0">
                <a:solidFill>
                  <a:srgbClr val="006969"/>
                </a:solidFill>
              </a:rPr>
              <a:t> методов наблюдения</a:t>
            </a:r>
            <a:r>
              <a:rPr lang="ru-RU" sz="2200" b="1" dirty="0" smtClean="0">
                <a:solidFill>
                  <a:srgbClr val="006969"/>
                </a:solidFill>
              </a:rPr>
              <a:t>.</a:t>
            </a:r>
          </a:p>
          <a:p>
            <a:pPr algn="just"/>
            <a:endParaRPr lang="ru-RU" sz="2200" b="1" dirty="0" smtClean="0">
              <a:solidFill>
                <a:srgbClr val="006969"/>
              </a:solidFill>
            </a:endParaRPr>
          </a:p>
          <a:p>
            <a:pPr marL="342900" indent="-342900" algn="just">
              <a:buClr>
                <a:srgbClr val="006969"/>
              </a:buCl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DEA900"/>
                </a:solidFill>
              </a:rPr>
              <a:t>Выборочный</a:t>
            </a:r>
            <a:r>
              <a:rPr lang="ru-RU" sz="2000" b="1" dirty="0" smtClean="0">
                <a:solidFill>
                  <a:srgbClr val="006969"/>
                </a:solidFill>
              </a:rPr>
              <a:t> </a:t>
            </a:r>
            <a:r>
              <a:rPr lang="ru-RU" sz="2000" b="1" dirty="0">
                <a:solidFill>
                  <a:srgbClr val="006969"/>
                </a:solidFill>
              </a:rPr>
              <a:t>метод наблюдения  применяется </a:t>
            </a:r>
            <a:r>
              <a:rPr lang="ru-RU" sz="2000" b="1" dirty="0" smtClean="0">
                <a:solidFill>
                  <a:srgbClr val="006969"/>
                </a:solidFill>
              </a:rPr>
              <a:t>для </a:t>
            </a:r>
            <a:r>
              <a:rPr lang="ru-RU" sz="2000" b="1" dirty="0" smtClean="0">
                <a:solidFill>
                  <a:srgbClr val="DEA900"/>
                </a:solidFill>
              </a:rPr>
              <a:t>коммерческих </a:t>
            </a:r>
            <a:r>
              <a:rPr lang="ru-RU" sz="2000" b="1" dirty="0">
                <a:solidFill>
                  <a:srgbClr val="DEA900"/>
                </a:solidFill>
              </a:rPr>
              <a:t>организации без ведомственной подчиненности</a:t>
            </a:r>
            <a:r>
              <a:rPr lang="ru-RU" sz="2000" b="1" dirty="0">
                <a:solidFill>
                  <a:srgbClr val="006969"/>
                </a:solidFill>
              </a:rPr>
              <a:t> со средней численностью работников за предыдущий </a:t>
            </a:r>
            <a:r>
              <a:rPr lang="ru-RU" sz="2000" b="1" dirty="0" smtClean="0">
                <a:solidFill>
                  <a:srgbClr val="006969"/>
                </a:solidFill>
              </a:rPr>
              <a:t>год до </a:t>
            </a:r>
            <a:r>
              <a:rPr lang="ru-RU" sz="2000" b="1" dirty="0">
                <a:solidFill>
                  <a:srgbClr val="006969"/>
                </a:solidFill>
              </a:rPr>
              <a:t>49 человек включительно, </a:t>
            </a:r>
            <a:r>
              <a:rPr lang="ru-RU" sz="2000" b="1" dirty="0" smtClean="0">
                <a:solidFill>
                  <a:srgbClr val="006969"/>
                </a:solidFill>
              </a:rPr>
              <a:t>осуществляющих </a:t>
            </a:r>
            <a:r>
              <a:rPr lang="ru-RU" sz="2000" b="1" dirty="0">
                <a:solidFill>
                  <a:srgbClr val="006969"/>
                </a:solidFill>
              </a:rPr>
              <a:t>перевозки грузовым автомобильным транспортом и </a:t>
            </a:r>
            <a:r>
              <a:rPr lang="ru-RU" sz="2000" b="1" dirty="0" smtClean="0">
                <a:solidFill>
                  <a:srgbClr val="006969"/>
                </a:solidFill>
              </a:rPr>
              <a:t>предоставляющих услуги </a:t>
            </a:r>
            <a:r>
              <a:rPr lang="ru-RU" sz="2000" b="1" dirty="0">
                <a:solidFill>
                  <a:srgbClr val="006969"/>
                </a:solidFill>
              </a:rPr>
              <a:t>по переезду (перемещению)</a:t>
            </a:r>
            <a:r>
              <a:rPr lang="ru-RU" sz="2000" b="1" dirty="0" smtClean="0">
                <a:solidFill>
                  <a:srgbClr val="006969"/>
                </a:solidFill>
              </a:rPr>
              <a:t>. </a:t>
            </a:r>
            <a:r>
              <a:rPr lang="ru-RU" sz="2000" b="1" dirty="0">
                <a:solidFill>
                  <a:srgbClr val="006969"/>
                </a:solidFill>
              </a:rPr>
              <a:t>Перечень таких юридических лиц ежегодно формируется Национальным статистическим комитетом. </a:t>
            </a:r>
            <a:endParaRPr lang="ru-RU" sz="2000" b="1" dirty="0" smtClean="0">
              <a:solidFill>
                <a:srgbClr val="006969"/>
              </a:solidFill>
            </a:endParaRPr>
          </a:p>
          <a:p>
            <a:pPr algn="just"/>
            <a:endParaRPr lang="ru-RU" sz="2000" b="1" dirty="0" smtClean="0">
              <a:solidFill>
                <a:srgbClr val="006969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006969"/>
                </a:solidFill>
              </a:rPr>
              <a:t>Для </a:t>
            </a:r>
            <a:r>
              <a:rPr lang="ru-RU" sz="2000" b="1" dirty="0">
                <a:solidFill>
                  <a:srgbClr val="DEA900"/>
                </a:solidFill>
              </a:rPr>
              <a:t>иных</a:t>
            </a:r>
            <a:r>
              <a:rPr lang="ru-RU" sz="2000" b="1" dirty="0">
                <a:solidFill>
                  <a:srgbClr val="006969"/>
                </a:solidFill>
              </a:rPr>
              <a:t> респондентов применяется </a:t>
            </a:r>
            <a:r>
              <a:rPr lang="ru-RU" sz="2000" b="1" dirty="0">
                <a:solidFill>
                  <a:srgbClr val="DEA900"/>
                </a:solidFill>
              </a:rPr>
              <a:t>сплошной</a:t>
            </a:r>
            <a:r>
              <a:rPr lang="ru-RU" sz="2000" b="1" dirty="0">
                <a:solidFill>
                  <a:srgbClr val="006969"/>
                </a:solidFill>
              </a:rPr>
              <a:t> метод наблюдения.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5373" y="4775534"/>
            <a:ext cx="10940786" cy="151538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4103" y="4839776"/>
            <a:ext cx="1060332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u="sng" dirty="0">
                <a:solidFill>
                  <a:srgbClr val="006969"/>
                </a:solidFill>
              </a:rPr>
              <a:t>Заказчики</a:t>
            </a:r>
            <a:r>
              <a:rPr lang="ru-RU" sz="2200" b="1" dirty="0">
                <a:solidFill>
                  <a:srgbClr val="006969"/>
                </a:solidFill>
              </a:rPr>
              <a:t> (</a:t>
            </a:r>
            <a:r>
              <a:rPr lang="ru-RU" sz="2200" b="1" u="sng" dirty="0">
                <a:solidFill>
                  <a:srgbClr val="006969"/>
                </a:solidFill>
              </a:rPr>
              <a:t>операторы</a:t>
            </a:r>
            <a:r>
              <a:rPr lang="ru-RU" sz="2200" b="1" dirty="0">
                <a:solidFill>
                  <a:srgbClr val="006969"/>
                </a:solidFill>
              </a:rPr>
              <a:t>) представляют отчет в отношении автомобильных перевозок пассажиров в </a:t>
            </a:r>
            <a:r>
              <a:rPr lang="ru-RU" sz="2200" b="1" dirty="0">
                <a:solidFill>
                  <a:srgbClr val="DEA900"/>
                </a:solidFill>
              </a:rPr>
              <a:t>регулярном</a:t>
            </a:r>
            <a:r>
              <a:rPr lang="ru-RU" sz="2200" b="1" dirty="0">
                <a:solidFill>
                  <a:srgbClr val="006969"/>
                </a:solidFill>
              </a:rPr>
              <a:t> сообщении, осуществляемых автобусами </a:t>
            </a:r>
            <a:r>
              <a:rPr lang="ru-RU" sz="2200" b="1" dirty="0">
                <a:solidFill>
                  <a:srgbClr val="DEA900"/>
                </a:solidFill>
              </a:rPr>
              <a:t>индивидуальных предпринимателей</a:t>
            </a:r>
            <a:r>
              <a:rPr lang="ru-RU" sz="2200" b="1" dirty="0">
                <a:solidFill>
                  <a:srgbClr val="006969"/>
                </a:solidFill>
              </a:rPr>
              <a:t>, в том числе привлеченных автомобильным перевозчиком по гражданско-правовым договорам.</a:t>
            </a:r>
          </a:p>
        </p:txBody>
      </p:sp>
    </p:spTree>
    <p:extLst>
      <p:ext uri="{BB962C8B-B14F-4D97-AF65-F5344CB8AC3E}">
        <p14:creationId xmlns:p14="http://schemas.microsoft.com/office/powerpoint/2010/main" val="3882100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7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0" y="1140478"/>
            <a:ext cx="6080725" cy="457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49518" y="777002"/>
            <a:ext cx="5136616" cy="4778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50" b="1" dirty="0" smtClean="0">
                <a:solidFill>
                  <a:schemeClr val="bg1"/>
                </a:solidFill>
              </a:rPr>
              <a:t>1) </a:t>
            </a:r>
            <a:r>
              <a:rPr lang="ru-RU" sz="1450" b="1" dirty="0" smtClean="0">
                <a:solidFill>
                  <a:srgbClr val="FFC000"/>
                </a:solidFill>
              </a:rPr>
              <a:t>Юридические </a:t>
            </a:r>
            <a:r>
              <a:rPr lang="ru-RU" sz="1450" b="1" dirty="0">
                <a:solidFill>
                  <a:srgbClr val="FFC000"/>
                </a:solidFill>
              </a:rPr>
              <a:t>лица, обособленные подразделения юридических ли</a:t>
            </a:r>
            <a:r>
              <a:rPr lang="ru-RU" sz="1450" b="1" dirty="0">
                <a:solidFill>
                  <a:srgbClr val="DEA900"/>
                </a:solidFill>
              </a:rPr>
              <a:t>ц</a:t>
            </a:r>
            <a:r>
              <a:rPr lang="ru-RU" sz="1450" b="1" dirty="0">
                <a:solidFill>
                  <a:schemeClr val="bg1">
                    <a:lumMod val="95000"/>
                  </a:schemeClr>
                </a:solidFill>
              </a:rPr>
              <a:t> составляют отчет, включая данные по входящим в их структуру подразделениям, </a:t>
            </a:r>
            <a:r>
              <a:rPr lang="ru-RU" sz="1450" b="1" u="sng" dirty="0">
                <a:solidFill>
                  <a:schemeClr val="bg1">
                    <a:lumMod val="95000"/>
                  </a:schemeClr>
                </a:solidFill>
              </a:rPr>
              <a:t>расположенным на одной с ними территории</a:t>
            </a:r>
            <a:r>
              <a:rPr lang="ru-RU" sz="1450" b="1" dirty="0">
                <a:solidFill>
                  <a:schemeClr val="bg1">
                    <a:lumMod val="95000"/>
                  </a:schemeClr>
                </a:solidFill>
              </a:rPr>
              <a:t> (район области, город областного подчинения, город Минск).</a:t>
            </a:r>
          </a:p>
          <a:p>
            <a:pPr algn="just"/>
            <a:r>
              <a:rPr lang="ru-RU" sz="1450" b="1" dirty="0" smtClean="0">
                <a:solidFill>
                  <a:srgbClr val="FFC000"/>
                </a:solidFill>
              </a:rPr>
              <a:t>Юридические лица, обособленные подразделения юридических лиц, в структуре которых имеются подразделения</a:t>
            </a:r>
            <a:r>
              <a:rPr lang="ru-RU" sz="1450" b="1" dirty="0" smtClean="0">
                <a:solidFill>
                  <a:srgbClr val="DEA900"/>
                </a:solidFill>
              </a:rPr>
              <a:t>, </a:t>
            </a:r>
            <a:r>
              <a:rPr lang="ru-RU" sz="1450" b="1" u="sng" dirty="0" smtClean="0">
                <a:solidFill>
                  <a:schemeClr val="bg1"/>
                </a:solidFill>
              </a:rPr>
              <a:t>расположенные на другой территории </a:t>
            </a:r>
            <a:r>
              <a:rPr lang="ru-RU" sz="1450" b="1" dirty="0" smtClean="0">
                <a:solidFill>
                  <a:schemeClr val="bg1">
                    <a:lumMod val="95000"/>
                  </a:schemeClr>
                </a:solidFill>
              </a:rPr>
              <a:t>(район области, город областного подчинения, город Минск), составляют </a:t>
            </a:r>
            <a:r>
              <a:rPr lang="ru-RU" sz="1450" b="1" dirty="0" smtClean="0">
                <a:solidFill>
                  <a:srgbClr val="FFC000"/>
                </a:solidFill>
              </a:rPr>
              <a:t>отдельный</a:t>
            </a:r>
            <a:r>
              <a:rPr lang="ru-RU" sz="1450" b="1" dirty="0" smtClean="0">
                <a:solidFill>
                  <a:srgbClr val="FF0000"/>
                </a:solidFill>
              </a:rPr>
              <a:t> </a:t>
            </a:r>
            <a:r>
              <a:rPr lang="ru-RU" sz="1450" b="1" dirty="0" smtClean="0">
                <a:solidFill>
                  <a:schemeClr val="bg1">
                    <a:lumMod val="95000"/>
                  </a:schemeClr>
                </a:solidFill>
              </a:rPr>
              <a:t>отчет по всем структурным подразделениям, находящимся в пределах одной территории.</a:t>
            </a:r>
          </a:p>
          <a:p>
            <a:pPr algn="just"/>
            <a:endParaRPr lang="ru-RU" sz="1450" b="1" dirty="0">
              <a:solidFill>
                <a:schemeClr val="bg1">
                  <a:lumMod val="95000"/>
                </a:schemeClr>
              </a:solidFill>
            </a:endParaRPr>
          </a:p>
          <a:p>
            <a:pPr algn="just"/>
            <a:r>
              <a:rPr lang="ru-RU" sz="1450" b="1" dirty="0" smtClean="0">
                <a:solidFill>
                  <a:schemeClr val="bg1"/>
                </a:solidFill>
              </a:rPr>
              <a:t>2) </a:t>
            </a:r>
            <a:r>
              <a:rPr lang="ru-RU" sz="1450" b="1" dirty="0" smtClean="0">
                <a:solidFill>
                  <a:srgbClr val="FFC000"/>
                </a:solidFill>
              </a:rPr>
              <a:t>Заказчики </a:t>
            </a:r>
            <a:r>
              <a:rPr lang="ru-RU" sz="1450" b="1" dirty="0">
                <a:solidFill>
                  <a:srgbClr val="FFC000"/>
                </a:solidFill>
              </a:rPr>
              <a:t>(операторы) </a:t>
            </a:r>
            <a:r>
              <a:rPr lang="ru-RU" sz="1450" b="1" dirty="0">
                <a:solidFill>
                  <a:schemeClr val="bg1">
                    <a:lumMod val="95000"/>
                  </a:schemeClr>
                </a:solidFill>
              </a:rPr>
              <a:t>представляют отдельный отчет </a:t>
            </a:r>
            <a:r>
              <a:rPr lang="en-US" sz="145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145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1450" b="1" u="sng" dirty="0" smtClean="0">
                <a:solidFill>
                  <a:schemeClr val="bg1">
                    <a:lumMod val="95000"/>
                  </a:schemeClr>
                </a:solidFill>
              </a:rPr>
              <a:t>по </a:t>
            </a:r>
            <a:r>
              <a:rPr lang="ru-RU" sz="1450" b="1" u="sng" dirty="0">
                <a:solidFill>
                  <a:schemeClr val="bg1">
                    <a:lumMod val="95000"/>
                  </a:schemeClr>
                </a:solidFill>
              </a:rPr>
              <a:t>всем</a:t>
            </a:r>
            <a:r>
              <a:rPr lang="ru-RU" sz="1450" b="1" dirty="0">
                <a:solidFill>
                  <a:schemeClr val="bg1">
                    <a:lumMod val="95000"/>
                  </a:schemeClr>
                </a:solidFill>
              </a:rPr>
              <a:t> автомобильным перевозкам пассажиров </a:t>
            </a:r>
            <a:r>
              <a:rPr lang="en-US" sz="145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145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1450" b="1" dirty="0" smtClean="0">
                <a:solidFill>
                  <a:schemeClr val="bg1">
                    <a:lumMod val="95000"/>
                  </a:schemeClr>
                </a:solidFill>
              </a:rPr>
              <a:t>в </a:t>
            </a:r>
            <a:r>
              <a:rPr lang="ru-RU" sz="1450" b="1" dirty="0">
                <a:solidFill>
                  <a:srgbClr val="FFC000"/>
                </a:solidFill>
              </a:rPr>
              <a:t>регулярном</a:t>
            </a:r>
            <a:r>
              <a:rPr lang="ru-RU" sz="1450" b="1" dirty="0">
                <a:solidFill>
                  <a:schemeClr val="bg1">
                    <a:lumMod val="95000"/>
                  </a:schemeClr>
                </a:solidFill>
              </a:rPr>
              <a:t> сообщении, осуществляемым автобусами </a:t>
            </a:r>
            <a:r>
              <a:rPr lang="ru-RU" sz="1450" b="1" dirty="0">
                <a:solidFill>
                  <a:srgbClr val="FFC000"/>
                </a:solidFill>
              </a:rPr>
              <a:t>индивидуальных предпринимателей</a:t>
            </a:r>
            <a:r>
              <a:rPr lang="ru-RU" sz="1450" b="1" dirty="0">
                <a:solidFill>
                  <a:schemeClr val="bg1">
                    <a:lumMod val="95000"/>
                  </a:schemeClr>
                </a:solidFill>
              </a:rPr>
              <a:t>, в том числе привлеченных автомобильным перевозчиком </a:t>
            </a:r>
            <a:r>
              <a:rPr lang="ru-RU" sz="1450" b="1" dirty="0" smtClean="0">
                <a:solidFill>
                  <a:schemeClr val="bg1">
                    <a:lumMod val="95000"/>
                  </a:schemeClr>
                </a:solidFill>
              </a:rPr>
              <a:t>по </a:t>
            </a:r>
            <a:r>
              <a:rPr lang="ru-RU" sz="1450" b="1" dirty="0">
                <a:solidFill>
                  <a:schemeClr val="bg1">
                    <a:lumMod val="95000"/>
                  </a:schemeClr>
                </a:solidFill>
              </a:rPr>
              <a:t>гражданско-правовым договорам, находящимся в пределах одной </a:t>
            </a:r>
            <a:r>
              <a:rPr lang="ru-RU" sz="1450" b="1" dirty="0" smtClean="0">
                <a:solidFill>
                  <a:schemeClr val="bg1">
                    <a:lumMod val="95000"/>
                  </a:schemeClr>
                </a:solidFill>
              </a:rPr>
              <a:t>территории.</a:t>
            </a:r>
            <a:endParaRPr lang="ru-RU" sz="1450" b="1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50" b="1" dirty="0">
              <a:solidFill>
                <a:srgbClr val="006969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1B9C24E7-D801-49E1-A951-0C6C21265E07}"/>
              </a:ext>
            </a:extLst>
          </p:cNvPr>
          <p:cNvSpPr/>
          <p:nvPr/>
        </p:nvSpPr>
        <p:spPr>
          <a:xfrm>
            <a:off x="4251752" y="4662616"/>
            <a:ext cx="2025480" cy="105490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273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08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23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0"/>
            <a:ext cx="12192000" cy="6858000"/>
          </a:xfrm>
          <a:prstGeom prst="rect">
            <a:avLst/>
          </a:prstGeom>
        </p:spPr>
      </p:pic>
      <p:sp>
        <p:nvSpPr>
          <p:cNvPr id="17" name="Заголовок 4"/>
          <p:cNvSpPr txBox="1">
            <a:spLocks/>
          </p:cNvSpPr>
          <p:nvPr/>
        </p:nvSpPr>
        <p:spPr>
          <a:xfrm>
            <a:off x="11487611" y="32243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</a:t>
            </a:r>
            <a:endParaRPr lang="ru-RU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5" y="131018"/>
            <a:ext cx="552291" cy="56996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65539" y="932455"/>
            <a:ext cx="57578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006969"/>
                </a:solidFill>
                <a:ea typeface="Roboto Condensed" panose="020B0604020202020204" charset="0"/>
              </a:rPr>
              <a:t>В отчет включаются данные по автобусам, электробусам (далее – автобусы), легковым автомобилям-такси, по всем видам грузовых транспортных средств с прицепами или без них (бортовым, самосвалам, фургонам, рефрижераторам, цистернам, седельным тягачам с полуприцепами, лесовозам, пикапам, фургонам на шасси легковых автомобилей, грузопассажирским и прочим), независимо от их технического состояния, места нахождения </a:t>
            </a:r>
            <a:r>
              <a:rPr lang="ru-RU" sz="2000" b="1" dirty="0" smtClean="0">
                <a:solidFill>
                  <a:srgbClr val="006969"/>
                </a:solidFill>
                <a:ea typeface="Roboto Condensed" panose="020B0604020202020204" charset="0"/>
              </a:rPr>
              <a:t/>
            </a:r>
            <a:br>
              <a:rPr lang="ru-RU" sz="2000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2000" b="1" dirty="0" smtClean="0">
                <a:solidFill>
                  <a:srgbClr val="006969"/>
                </a:solidFill>
                <a:ea typeface="Roboto Condensed" panose="020B0604020202020204" charset="0"/>
              </a:rPr>
              <a:t>и </a:t>
            </a:r>
            <a:r>
              <a:rPr lang="ru-RU" sz="2000" b="1" dirty="0">
                <a:solidFill>
                  <a:srgbClr val="006969"/>
                </a:solidFill>
                <a:ea typeface="Roboto Condensed" panose="020B0604020202020204" charset="0"/>
              </a:rPr>
              <a:t>использования: в работе, в ремонте, </a:t>
            </a:r>
            <a:r>
              <a:rPr lang="ru-RU" sz="2000" b="1" dirty="0" smtClean="0">
                <a:solidFill>
                  <a:srgbClr val="006969"/>
                </a:solidFill>
                <a:ea typeface="Roboto Condensed" panose="020B0604020202020204" charset="0"/>
              </a:rPr>
              <a:t/>
            </a:r>
            <a:br>
              <a:rPr lang="ru-RU" sz="2000" b="1" dirty="0" smtClean="0">
                <a:solidFill>
                  <a:srgbClr val="006969"/>
                </a:solidFill>
                <a:ea typeface="Roboto Condensed" panose="020B0604020202020204" charset="0"/>
              </a:rPr>
            </a:br>
            <a:r>
              <a:rPr lang="ru-RU" sz="2000" b="1" dirty="0" smtClean="0">
                <a:solidFill>
                  <a:srgbClr val="006969"/>
                </a:solidFill>
                <a:ea typeface="Roboto Condensed" panose="020B0604020202020204" charset="0"/>
              </a:rPr>
              <a:t>в </a:t>
            </a:r>
            <a:r>
              <a:rPr lang="ru-RU" sz="2000" b="1" dirty="0">
                <a:solidFill>
                  <a:srgbClr val="006969"/>
                </a:solidFill>
                <a:ea typeface="Roboto Condensed" panose="020B0604020202020204" charset="0"/>
              </a:rPr>
              <a:t>ожидании ремонта и так далее.</a:t>
            </a: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976" y1="75578" x2="17976" y2="75578"/>
                        <a14:foregroundMark x1="12857" y1="73265" x2="12857" y2="73265"/>
                        <a14:foregroundMark x1="29048" y1="75578" x2="29048" y2="75578"/>
                        <a14:foregroundMark x1="77857" y1="49357" x2="77857" y2="49357"/>
                        <a14:foregroundMark x1="91190" y1="75578" x2="91190" y2="75578"/>
                        <a14:foregroundMark x1="84881" y1="75578" x2="84881" y2="75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67" y="4858830"/>
            <a:ext cx="2174456" cy="1006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812" y="4866555"/>
            <a:ext cx="2245653" cy="94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Улыбающееся лицо 25"/>
          <p:cNvSpPr/>
          <p:nvPr/>
        </p:nvSpPr>
        <p:spPr>
          <a:xfrm>
            <a:off x="776404" y="4978871"/>
            <a:ext cx="501077" cy="501077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6797944" y="837824"/>
            <a:ext cx="508552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b="1" dirty="0">
                <a:solidFill>
                  <a:schemeClr val="bg1"/>
                </a:solidFill>
                <a:ea typeface="Roboto Condensed" panose="020B0604020202020204" charset="0"/>
              </a:rPr>
              <a:t>Отчет заполняется на основании данных регистров </a:t>
            </a:r>
            <a:r>
              <a:rPr lang="ru-RU" sz="1300" b="1" dirty="0" smtClean="0">
                <a:solidFill>
                  <a:schemeClr val="bg1"/>
                </a:solidFill>
                <a:ea typeface="Roboto Condensed" panose="020B0604020202020204" charset="0"/>
              </a:rPr>
              <a:t>бухгалтерского </a:t>
            </a:r>
            <a:r>
              <a:rPr lang="ru-RU" sz="1300" b="1" dirty="0">
                <a:solidFill>
                  <a:schemeClr val="bg1"/>
                </a:solidFill>
                <a:ea typeface="Roboto Condensed" panose="020B0604020202020204" charset="0"/>
              </a:rPr>
              <a:t>учета, товарно-транспортных накладных, международных </a:t>
            </a:r>
            <a:r>
              <a:rPr lang="ru-RU" sz="1300" b="1" dirty="0" smtClean="0">
                <a:solidFill>
                  <a:schemeClr val="bg1"/>
                </a:solidFill>
                <a:ea typeface="Roboto Condensed" panose="020B0604020202020204" charset="0"/>
              </a:rPr>
              <a:t>товарно-транспортных </a:t>
            </a:r>
            <a:r>
              <a:rPr lang="ru-RU" sz="1300" b="1" dirty="0">
                <a:solidFill>
                  <a:schemeClr val="bg1"/>
                </a:solidFill>
                <a:ea typeface="Roboto Condensed" panose="020B0604020202020204" charset="0"/>
              </a:rPr>
              <a:t>накладных «CMR», формуляров поездок, списков пассажиров, паспортов маршрутов, инвентарных карточек учета основных средств, договоров аренды, других первичных учетных и иных документов, содержащих информацию о работе автомобильного транспорта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520" y="4696025"/>
            <a:ext cx="3029990" cy="192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440" y="2308665"/>
            <a:ext cx="1939371" cy="2311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Заголовок 4"/>
          <p:cNvSpPr txBox="1">
            <a:spLocks/>
          </p:cNvSpPr>
          <p:nvPr/>
        </p:nvSpPr>
        <p:spPr>
          <a:xfrm>
            <a:off x="1149885" y="18047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652" y="5170595"/>
            <a:ext cx="1553673" cy="675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Улыбающееся лицо 30"/>
          <p:cNvSpPr/>
          <p:nvPr/>
        </p:nvSpPr>
        <p:spPr>
          <a:xfrm>
            <a:off x="5085099" y="4978871"/>
            <a:ext cx="501077" cy="501077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Улыбающееся лицо 31"/>
          <p:cNvSpPr/>
          <p:nvPr/>
        </p:nvSpPr>
        <p:spPr>
          <a:xfrm>
            <a:off x="3045928" y="4989348"/>
            <a:ext cx="501077" cy="501077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13" y="2318900"/>
            <a:ext cx="1804987" cy="230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17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1487612" y="322046"/>
            <a:ext cx="498522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0</a:t>
            </a:r>
            <a:r>
              <a:rPr lang="en-US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9</a:t>
            </a:r>
            <a:endParaRPr lang="ru-RU" sz="18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6" y="130628"/>
            <a:ext cx="552291" cy="569965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149886" y="180082"/>
            <a:ext cx="4554227" cy="471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Национальный статистический комитет Республики Беларусь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Главное статистическое управление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Витебской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Condensed" panose="02000000000000000000" pitchFamily="2" charset="0"/>
              </a:rPr>
              <a:t>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12993" y="786102"/>
            <a:ext cx="423090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6969"/>
                </a:solidFill>
              </a:rPr>
              <a:t>В отчете </a:t>
            </a:r>
            <a:r>
              <a:rPr lang="ru-RU" sz="2500" b="1" dirty="0">
                <a:solidFill>
                  <a:srgbClr val="006969"/>
                </a:solidFill>
              </a:rPr>
              <a:t>отражаются</a:t>
            </a:r>
            <a:r>
              <a:rPr lang="ru-RU" sz="2400" b="1" dirty="0">
                <a:solidFill>
                  <a:srgbClr val="006969"/>
                </a:solidFill>
              </a:rPr>
              <a:t> данные: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0806" y="1167349"/>
            <a:ext cx="1053819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006969"/>
                </a:solidFill>
              </a:rPr>
              <a:t>об </a:t>
            </a:r>
            <a:r>
              <a:rPr lang="ru-RU" sz="1900" b="1" dirty="0">
                <a:solidFill>
                  <a:srgbClr val="006969"/>
                </a:solidFill>
              </a:rPr>
              <a:t>автомобильных перевозках, </a:t>
            </a:r>
            <a:r>
              <a:rPr lang="ru-RU" sz="1900" b="1" dirty="0">
                <a:solidFill>
                  <a:srgbClr val="DEA900"/>
                </a:solidFill>
              </a:rPr>
              <a:t>выполненных за плату для организаций и физических </a:t>
            </a:r>
            <a:r>
              <a:rPr lang="ru-RU" sz="1900" b="1" dirty="0" smtClean="0">
                <a:solidFill>
                  <a:srgbClr val="DEA900"/>
                </a:solidFill>
              </a:rPr>
              <a:t>лиц</a:t>
            </a:r>
            <a:br>
              <a:rPr lang="ru-RU" sz="1900" b="1" dirty="0" smtClean="0">
                <a:solidFill>
                  <a:srgbClr val="DEA900"/>
                </a:solidFill>
              </a:rPr>
            </a:br>
            <a:r>
              <a:rPr lang="ru-RU" sz="1900" b="1" dirty="0" smtClean="0">
                <a:solidFill>
                  <a:srgbClr val="006969"/>
                </a:solidFill>
              </a:rPr>
              <a:t>на </a:t>
            </a:r>
            <a:r>
              <a:rPr lang="ru-RU" sz="1900" b="1" dirty="0">
                <a:solidFill>
                  <a:srgbClr val="006969"/>
                </a:solidFill>
              </a:rPr>
              <a:t>основании договора автомобильной перевозки пассажира, договора автомобильной перевозки груза или на иных законных основаниях (далее – коммерческие перевозки);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006969"/>
                </a:solidFill>
              </a:rPr>
              <a:t>о </a:t>
            </a:r>
            <a:r>
              <a:rPr lang="ru-RU" sz="1900" b="1" dirty="0">
                <a:solidFill>
                  <a:srgbClr val="DEA900"/>
                </a:solidFill>
              </a:rPr>
              <a:t>доставке</a:t>
            </a:r>
            <a:r>
              <a:rPr lang="ru-RU" sz="1900" b="1" dirty="0">
                <a:solidFill>
                  <a:srgbClr val="006969"/>
                </a:solidFill>
              </a:rPr>
              <a:t> собственной продукции (товаров) до покупателя (другой организации </a:t>
            </a:r>
            <a:r>
              <a:rPr lang="en-US" sz="1900" b="1" dirty="0" smtClean="0">
                <a:solidFill>
                  <a:srgbClr val="006969"/>
                </a:solidFill>
              </a:rPr>
              <a:t/>
            </a:r>
            <a:br>
              <a:rPr lang="en-US" sz="1900" b="1" dirty="0" smtClean="0">
                <a:solidFill>
                  <a:srgbClr val="006969"/>
                </a:solidFill>
              </a:rPr>
            </a:br>
            <a:r>
              <a:rPr lang="ru-RU" sz="1900" b="1" dirty="0" smtClean="0">
                <a:solidFill>
                  <a:srgbClr val="006969"/>
                </a:solidFill>
              </a:rPr>
              <a:t>или </a:t>
            </a:r>
            <a:r>
              <a:rPr lang="ru-RU" sz="1900" b="1" dirty="0">
                <a:solidFill>
                  <a:srgbClr val="006969"/>
                </a:solidFill>
              </a:rPr>
              <a:t>физического лица), </a:t>
            </a:r>
            <a:r>
              <a:rPr lang="ru-RU" sz="1900" b="1" dirty="0">
                <a:solidFill>
                  <a:srgbClr val="DEA900"/>
                </a:solidFill>
              </a:rPr>
              <a:t>если стоимость доставки</a:t>
            </a:r>
            <a:r>
              <a:rPr lang="ru-RU" sz="1900" b="1" dirty="0">
                <a:solidFill>
                  <a:srgbClr val="006969"/>
                </a:solidFill>
              </a:rPr>
              <a:t> в первичных учетных и (или) иных документах </a:t>
            </a:r>
            <a:r>
              <a:rPr lang="ru-RU" sz="1900" b="1" dirty="0">
                <a:solidFill>
                  <a:srgbClr val="DEA900"/>
                </a:solidFill>
              </a:rPr>
              <a:t>выделена отдельно</a:t>
            </a:r>
            <a:r>
              <a:rPr lang="ru-RU" sz="1900" b="1" dirty="0">
                <a:solidFill>
                  <a:srgbClr val="006969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006969"/>
                </a:solidFill>
              </a:rPr>
              <a:t>об </a:t>
            </a:r>
            <a:r>
              <a:rPr lang="ru-RU" sz="1900" b="1" dirty="0">
                <a:solidFill>
                  <a:srgbClr val="006969"/>
                </a:solidFill>
              </a:rPr>
              <a:t>автомобильных перевозках грузов, пассажиров, выполненных за плату для </a:t>
            </a:r>
            <a:r>
              <a:rPr lang="ru-RU" sz="1900" b="1" dirty="0" smtClean="0">
                <a:solidFill>
                  <a:srgbClr val="006969"/>
                </a:solidFill>
              </a:rPr>
              <a:t>организаций</a:t>
            </a:r>
            <a:br>
              <a:rPr lang="ru-RU" sz="1900" b="1" dirty="0" smtClean="0">
                <a:solidFill>
                  <a:srgbClr val="006969"/>
                </a:solidFill>
              </a:rPr>
            </a:br>
            <a:r>
              <a:rPr lang="ru-RU" sz="1900" b="1" dirty="0" smtClean="0">
                <a:solidFill>
                  <a:srgbClr val="006969"/>
                </a:solidFill>
              </a:rPr>
              <a:t>и </a:t>
            </a:r>
            <a:r>
              <a:rPr lang="ru-RU" sz="1900" b="1" dirty="0">
                <a:solidFill>
                  <a:srgbClr val="006969"/>
                </a:solidFill>
              </a:rPr>
              <a:t>физических лиц </a:t>
            </a:r>
            <a:r>
              <a:rPr lang="ru-RU" sz="1900" b="1" dirty="0">
                <a:solidFill>
                  <a:srgbClr val="DEA900"/>
                </a:solidFill>
              </a:rPr>
              <a:t>на основании разовых заказов</a:t>
            </a:r>
            <a:r>
              <a:rPr lang="ru-RU" sz="1900" b="1" dirty="0">
                <a:solidFill>
                  <a:srgbClr val="006969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006969"/>
                </a:solidFill>
              </a:rPr>
              <a:t>об </a:t>
            </a:r>
            <a:r>
              <a:rPr lang="ru-RU" sz="1900" b="1" dirty="0">
                <a:solidFill>
                  <a:srgbClr val="006969"/>
                </a:solidFill>
              </a:rPr>
              <a:t>автомобильных перевозках грузов, пассажиров, </a:t>
            </a:r>
            <a:r>
              <a:rPr lang="ru-RU" sz="1900" b="1" dirty="0">
                <a:solidFill>
                  <a:srgbClr val="DEA900"/>
                </a:solidFill>
              </a:rPr>
              <a:t>выполненных за плату для работников своей организации</a:t>
            </a:r>
            <a:r>
              <a:rPr lang="ru-RU" sz="1900" b="1" dirty="0">
                <a:solidFill>
                  <a:srgbClr val="006969"/>
                </a:solidFill>
              </a:rPr>
              <a:t> на основании заявления (заявки) или другого документа;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006969"/>
                </a:solidFill>
              </a:rPr>
              <a:t>об </a:t>
            </a:r>
            <a:r>
              <a:rPr lang="ru-RU" sz="1900" b="1" dirty="0">
                <a:solidFill>
                  <a:srgbClr val="006969"/>
                </a:solidFill>
              </a:rPr>
              <a:t>использовании автомобильных транспортных средств, </a:t>
            </a:r>
            <a:r>
              <a:rPr lang="ru-RU" sz="1900" b="1" dirty="0">
                <a:solidFill>
                  <a:srgbClr val="DEA900"/>
                </a:solidFill>
              </a:rPr>
              <a:t>переданных по договорам аренды </a:t>
            </a:r>
            <a:r>
              <a:rPr lang="ru-RU" sz="1900" b="1" dirty="0">
                <a:solidFill>
                  <a:srgbClr val="006969"/>
                </a:solidFill>
              </a:rPr>
              <a:t>транспортного средства </a:t>
            </a:r>
            <a:r>
              <a:rPr lang="ru-RU" sz="1900" b="1" dirty="0">
                <a:solidFill>
                  <a:srgbClr val="DEA900"/>
                </a:solidFill>
              </a:rPr>
              <a:t>с экипажем </a:t>
            </a:r>
            <a:r>
              <a:rPr lang="ru-RU" sz="1900" b="1" dirty="0">
                <a:solidFill>
                  <a:srgbClr val="006969"/>
                </a:solidFill>
              </a:rPr>
              <a:t>организациям и физическим лицам;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006969"/>
                </a:solidFill>
              </a:rPr>
              <a:t>о </a:t>
            </a:r>
            <a:r>
              <a:rPr lang="ru-RU" sz="1900" b="1" dirty="0">
                <a:solidFill>
                  <a:srgbClr val="006969"/>
                </a:solidFill>
              </a:rPr>
              <a:t>работе и использовании автомобильных транспортных средств, </a:t>
            </a:r>
            <a:r>
              <a:rPr lang="ru-RU" sz="1900" b="1" dirty="0">
                <a:solidFill>
                  <a:srgbClr val="DEA900"/>
                </a:solidFill>
              </a:rPr>
              <a:t>принятых по договорам аренды</a:t>
            </a:r>
            <a:r>
              <a:rPr lang="ru-RU" sz="1900" b="1" dirty="0">
                <a:solidFill>
                  <a:srgbClr val="006969"/>
                </a:solidFill>
              </a:rPr>
              <a:t> транспортного средства </a:t>
            </a:r>
            <a:r>
              <a:rPr lang="ru-RU" sz="1900" b="1" dirty="0">
                <a:solidFill>
                  <a:srgbClr val="DEA900"/>
                </a:solidFill>
              </a:rPr>
              <a:t>без экипажа </a:t>
            </a:r>
            <a:r>
              <a:rPr lang="ru-RU" sz="1900" b="1" dirty="0">
                <a:solidFill>
                  <a:srgbClr val="006969"/>
                </a:solidFill>
              </a:rPr>
              <a:t>или полученных по договорам финансовой аренды (лизинга);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rgbClr val="006969"/>
                </a:solidFill>
              </a:rPr>
              <a:t>о </a:t>
            </a:r>
            <a:r>
              <a:rPr lang="ru-RU" sz="1900" b="1" dirty="0">
                <a:solidFill>
                  <a:srgbClr val="006969"/>
                </a:solidFill>
              </a:rPr>
              <a:t>списочном количестве автомобильных транспортных средств, состоящих на балансе организации, полученных по договорам финансовой аренды (лизинга), при </a:t>
            </a:r>
            <a:r>
              <a:rPr lang="ru-RU" sz="1900" b="1" dirty="0" smtClean="0">
                <a:solidFill>
                  <a:srgbClr val="006969"/>
                </a:solidFill>
              </a:rPr>
              <a:t>постановке</a:t>
            </a:r>
            <a:br>
              <a:rPr lang="ru-RU" sz="1900" b="1" dirty="0" smtClean="0">
                <a:solidFill>
                  <a:srgbClr val="006969"/>
                </a:solidFill>
              </a:rPr>
            </a:br>
            <a:r>
              <a:rPr lang="ru-RU" sz="1900" b="1" dirty="0" smtClean="0">
                <a:solidFill>
                  <a:srgbClr val="006969"/>
                </a:solidFill>
              </a:rPr>
              <a:t>на </a:t>
            </a:r>
            <a:r>
              <a:rPr lang="ru-RU" sz="1900" b="1" dirty="0">
                <a:solidFill>
                  <a:srgbClr val="006969"/>
                </a:solidFill>
              </a:rPr>
              <a:t>баланс, принятых по договорам аренды транспортного средства без экипажа.</a:t>
            </a:r>
          </a:p>
        </p:txBody>
      </p:sp>
    </p:spTree>
    <p:extLst>
      <p:ext uri="{BB962C8B-B14F-4D97-AF65-F5344CB8AC3E}">
        <p14:creationId xmlns:p14="http://schemas.microsoft.com/office/powerpoint/2010/main" val="1924041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7603</TotalTime>
  <Words>3244</Words>
  <Application>Microsoft Office PowerPoint</Application>
  <PresentationFormat>Произвольный</PresentationFormat>
  <Paragraphs>416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О порядке составления  и представления государственной статистической отчетности  по форме 12-тр (авто) «Отчет о наличии  и использовании автомобильного транспорта»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Сысоева Татьяна Александровна</cp:lastModifiedBy>
  <cp:revision>508</cp:revision>
  <dcterms:created xsi:type="dcterms:W3CDTF">2024-01-02T12:50:44Z</dcterms:created>
  <dcterms:modified xsi:type="dcterms:W3CDTF">2026-01-29T08:40:00Z</dcterms:modified>
</cp:coreProperties>
</file>