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71" r:id="rId3"/>
    <p:sldId id="350" r:id="rId4"/>
    <p:sldId id="387" r:id="rId5"/>
    <p:sldId id="390" r:id="rId6"/>
    <p:sldId id="388" r:id="rId7"/>
    <p:sldId id="400" r:id="rId8"/>
    <p:sldId id="395" r:id="rId9"/>
    <p:sldId id="394" r:id="rId10"/>
    <p:sldId id="392" r:id="rId11"/>
    <p:sldId id="396" r:id="rId12"/>
    <p:sldId id="391" r:id="rId13"/>
    <p:sldId id="397" r:id="rId14"/>
    <p:sldId id="398" r:id="rId15"/>
    <p:sldId id="399" r:id="rId16"/>
    <p:sldId id="299" r:id="rId17"/>
  </p:sldIdLst>
  <p:sldSz cx="12192000" cy="6858000"/>
  <p:notesSz cx="6819900" cy="9918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A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7" autoAdjust="0"/>
    <p:restoredTop sz="94660"/>
  </p:normalViewPr>
  <p:slideViewPr>
    <p:cSldViewPr snapToGrid="0">
      <p:cViewPr>
        <p:scale>
          <a:sx n="112" d="100"/>
          <a:sy n="112" d="100"/>
        </p:scale>
        <p:origin x="-691" y="-38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3A32C-4EDC-4F66-96A8-02E18BAFD27A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3032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7372F-E3EB-44BA-9DAC-F837E7E95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818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61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96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49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05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4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30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3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178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77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02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75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D6F0C-2B34-4052-856D-C123AC89062E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4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elstat.gov.by/informatsiya-dlya-respondenta/gosudarstvennye-statisticheskie-nablyudeniya/formy-gosudarstvennyh-statisticheskih-nablyuden_2/albom-form-tsentralizovannyh-statisticheskih-nablyudenii/statistika-tsen/" TargetMode="External"/><Relationship Id="rId3" Type="http://schemas.openxmlformats.org/officeDocument/2006/relationships/hyperlink" Target="https://www.belstat.gov.by/" TargetMode="External"/><Relationship Id="rId7" Type="http://schemas.openxmlformats.org/officeDocument/2006/relationships/hyperlink" Target="https://www.belstat.gov.by/informatsiya-dlya-respondenta/gosudarstvennye-statisticheskie-nablyudeniya/formy-gosudarstvennyh-statisticheskih-nablyuden_2/albom-form-tsentralizovannyh-statisticheskih-nablyudenii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elstat.gov.by/informatsiya-dlya-respondenta/gosudarstvennye-statisticheskie-nablyudeniya/formy-gosudarstvennyh-statisticheskih-nablyuden_2/" TargetMode="External"/><Relationship Id="rId5" Type="http://schemas.openxmlformats.org/officeDocument/2006/relationships/hyperlink" Target="https://www.belstat.gov.by/informatsiya-dlya-respondenta/gosudarstvennye-statisticheskie-nablyudeniya/" TargetMode="External"/><Relationship Id="rId4" Type="http://schemas.openxmlformats.org/officeDocument/2006/relationships/hyperlink" Target="https://www.belstat.gov.by/informatsiya-dlya-respondenta/" TargetMode="Externa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91815" cy="7411484"/>
          </a:xfrm>
          <a:prstGeom prst="rect">
            <a:avLst/>
          </a:prstGeom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690742" y="767943"/>
            <a:ext cx="6148208" cy="47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90" y="3734667"/>
            <a:ext cx="1417673" cy="1463039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3864033" y="3234687"/>
            <a:ext cx="331610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spc="3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64846" y="3188913"/>
            <a:ext cx="86963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О ПОРЯДКЕ СОСТАВЛЕНИЯ И ПРЕДСТАВЛЕНИЯ ГОСУДАРСТВЕННОЙ СТАТИСТИЧЕСКОЙ ОТЧЕТНОСТИ ПО ФОРМЕ 12-ЦЕНЫ (СХ)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«ОТЧЕТ О ЦЕНАХ ПРОИЗВОДИТЕЛЕЙ СЕЛЬСКОХОЗЯЙСТВЕННОЙ ПРОДУКЦИИ»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1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09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106309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</a:p>
          <a:p>
            <a:r>
              <a:rPr lang="ru-RU" sz="12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</a:t>
            </a:r>
            <a:r>
              <a:rPr lang="en-US" sz="1200" b="1" dirty="0" smtClean="0">
                <a:latin typeface="Roboto Condensed"/>
                <a:ea typeface="Roboto Condensed" panose="02000000000000000000" pitchFamily="2" charset="0"/>
              </a:rPr>
              <a:t> </a:t>
            </a:r>
            <a:r>
              <a:rPr lang="ru-RU" sz="12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области</a:t>
            </a: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4506091" y="830036"/>
            <a:ext cx="220506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ТАБЛИЦА 2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60" y="2644024"/>
            <a:ext cx="10716124" cy="1653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01217" y="4594424"/>
            <a:ext cx="108948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>
              <a:lnSpc>
                <a:spcPts val="18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В </a:t>
            </a:r>
            <a:r>
              <a:rPr lang="ru-RU" sz="2000" b="1" dirty="0">
                <a:solidFill>
                  <a:srgbClr val="002060"/>
                </a:solidFill>
              </a:rPr>
              <a:t>графе А таблицы 2 </a:t>
            </a:r>
            <a:r>
              <a:rPr lang="ru-RU" sz="2000" dirty="0"/>
              <a:t>указываются наименование, характеристика, канал реализации, </a:t>
            </a:r>
            <a:r>
              <a:rPr lang="ru-RU" sz="2000" dirty="0" smtClean="0"/>
              <a:t>замененного </a:t>
            </a:r>
            <a:r>
              <a:rPr lang="ru-RU" sz="2000" dirty="0"/>
              <a:t>товара-представителя, </a:t>
            </a:r>
            <a:r>
              <a:rPr lang="ru-RU" sz="2000" b="1" dirty="0" smtClean="0">
                <a:solidFill>
                  <a:srgbClr val="002060"/>
                </a:solidFill>
              </a:rPr>
              <a:t>в </a:t>
            </a:r>
            <a:r>
              <a:rPr lang="ru-RU" sz="2000" b="1" dirty="0">
                <a:solidFill>
                  <a:srgbClr val="002060"/>
                </a:solidFill>
              </a:rPr>
              <a:t>графах 1 и 2 </a:t>
            </a:r>
            <a:r>
              <a:rPr lang="ru-RU" sz="2000" dirty="0"/>
              <a:t>– код заменяемого товара-представителя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dirty="0"/>
              <a:t>канала реализации </a:t>
            </a:r>
            <a:r>
              <a:rPr lang="ru-RU" sz="2000" b="1" dirty="0" smtClean="0">
                <a:solidFill>
                  <a:srgbClr val="002060"/>
                </a:solidFill>
              </a:rPr>
              <a:t>из </a:t>
            </a:r>
            <a:r>
              <a:rPr lang="ru-RU" sz="2000" b="1" dirty="0">
                <a:solidFill>
                  <a:srgbClr val="002060"/>
                </a:solidFill>
              </a:rPr>
              <a:t>граф Б и 1 таблицы 1 </a:t>
            </a:r>
            <a:r>
              <a:rPr lang="ru-RU" sz="2000" b="1" dirty="0" smtClean="0">
                <a:solidFill>
                  <a:srgbClr val="002060"/>
                </a:solidFill>
              </a:rPr>
              <a:t>соответственно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pPr marL="268288">
              <a:lnSpc>
                <a:spcPts val="1800"/>
              </a:lnSpc>
            </a:pPr>
            <a:endParaRPr lang="ru-RU" sz="2000" b="1" dirty="0">
              <a:solidFill>
                <a:srgbClr val="002060"/>
              </a:solidFill>
            </a:endParaRPr>
          </a:p>
          <a:p>
            <a:pPr marL="268288">
              <a:lnSpc>
                <a:spcPts val="18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Графа </a:t>
            </a:r>
            <a:r>
              <a:rPr lang="ru-RU" sz="2000" b="1" dirty="0">
                <a:solidFill>
                  <a:srgbClr val="C00000"/>
                </a:solidFill>
              </a:rPr>
              <a:t>Б таблицы 2 организацией не заполняется.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marL="268288">
              <a:lnSpc>
                <a:spcPts val="1800"/>
              </a:lnSpc>
            </a:pPr>
            <a:endParaRPr lang="ru-RU" sz="2000" b="1" dirty="0">
              <a:solidFill>
                <a:srgbClr val="C00000"/>
              </a:solidFill>
            </a:endParaRPr>
          </a:p>
          <a:p>
            <a:pPr marL="268288">
              <a:lnSpc>
                <a:spcPts val="18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В </a:t>
            </a:r>
            <a:r>
              <a:rPr lang="ru-RU" sz="2000" b="1" dirty="0">
                <a:solidFill>
                  <a:srgbClr val="002060"/>
                </a:solidFill>
              </a:rPr>
              <a:t>графах 3 и 4 таблицы 2</a:t>
            </a:r>
            <a:r>
              <a:rPr lang="ru-RU" sz="2000" dirty="0"/>
              <a:t> отражается объем реализации на внутреннем рынке республики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за </a:t>
            </a:r>
            <a:r>
              <a:rPr lang="ru-RU" sz="2000" dirty="0"/>
              <a:t>отчетный и предыдущий периоды.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663731" y="3730741"/>
            <a:ext cx="447906" cy="338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 bwMode="auto">
          <a:xfrm>
            <a:off x="1063097" y="1287674"/>
            <a:ext cx="9223903" cy="567160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0"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ЗАМЕНА ТОВАРА-ПРЕДСТАВИТЕЛЯ ИЛИ КАНАЛА РЕАЛИЗАЦИИ УКАЗЫВАЕТСЯ В ТАБЛИЦЕ 2.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0806" y="1940898"/>
            <a:ext cx="10513928" cy="564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sz="2000" dirty="0">
                <a:solidFill>
                  <a:srgbClr val="002060"/>
                </a:solidFill>
              </a:rPr>
              <a:t>При замене товара-представителя или канала реализации </a:t>
            </a:r>
            <a:r>
              <a:rPr lang="ru-RU" sz="2000" b="1" dirty="0">
                <a:solidFill>
                  <a:srgbClr val="C00000"/>
                </a:solidFill>
              </a:rPr>
              <a:t>в </a:t>
            </a:r>
            <a:r>
              <a:rPr lang="ru-RU" sz="2000" b="1" dirty="0" smtClean="0">
                <a:solidFill>
                  <a:srgbClr val="C00000"/>
                </a:solidFill>
              </a:rPr>
              <a:t>графе </a:t>
            </a:r>
            <a:r>
              <a:rPr lang="ru-RU" sz="2000" b="1" dirty="0">
                <a:solidFill>
                  <a:srgbClr val="C00000"/>
                </a:solidFill>
              </a:rPr>
              <a:t>5 таблицы 1 </a:t>
            </a:r>
            <a:r>
              <a:rPr lang="ru-RU" sz="2000" b="1" dirty="0" smtClean="0">
                <a:solidFill>
                  <a:srgbClr val="C00000"/>
                </a:solidFill>
              </a:rPr>
              <a:t>указывается </a:t>
            </a:r>
            <a:r>
              <a:rPr lang="ru-RU" sz="2000" b="1" dirty="0">
                <a:solidFill>
                  <a:srgbClr val="C00000"/>
                </a:solidFill>
              </a:rPr>
              <a:t>код 13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smtClean="0">
                <a:solidFill>
                  <a:srgbClr val="002060"/>
                </a:solidFill>
              </a:rPr>
              <a:t>а </a:t>
            </a:r>
            <a:r>
              <a:rPr lang="ru-RU" sz="2000" dirty="0">
                <a:solidFill>
                  <a:srgbClr val="002060"/>
                </a:solidFill>
              </a:rPr>
              <a:t>сведения о замененном товаре-представителе или канале реализации – в таблице 2.</a:t>
            </a:r>
          </a:p>
        </p:txBody>
      </p:sp>
    </p:spTree>
    <p:extLst>
      <p:ext uri="{BB962C8B-B14F-4D97-AF65-F5344CB8AC3E}">
        <p14:creationId xmlns:p14="http://schemas.microsoft.com/office/powerpoint/2010/main" val="16488827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10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106309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</a:p>
          <a:p>
            <a:r>
              <a:rPr lang="ru-RU" sz="12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</a:t>
            </a:r>
            <a:r>
              <a:rPr lang="en-US" sz="1200" b="1" dirty="0" smtClean="0">
                <a:latin typeface="Roboto Condensed"/>
                <a:ea typeface="Roboto Condensed" panose="02000000000000000000" pitchFamily="2" charset="0"/>
              </a:rPr>
              <a:t> </a:t>
            </a:r>
            <a:r>
              <a:rPr lang="ru-RU" sz="12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области</a:t>
            </a: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3887126" y="820783"/>
            <a:ext cx="380526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ТИПИЧНЫЕ ОШИБКИ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5305149"/>
              </p:ext>
            </p:extLst>
          </p:nvPr>
        </p:nvGraphicFramePr>
        <p:xfrm>
          <a:off x="102870" y="1257548"/>
          <a:ext cx="11456784" cy="5463293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834117"/>
                <a:gridCol w="2885907"/>
                <a:gridCol w="6736760"/>
              </a:tblGrid>
              <a:tr h="77649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формы государственной статистической отчетности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75" marR="424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Типичная ошибка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75" marR="424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Разъяснение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75" marR="42475" marT="0" marB="0" anchor="ctr"/>
                </a:tc>
              </a:tr>
              <a:tr h="1229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12-цены </a:t>
                      </a:r>
                      <a:r>
                        <a:rPr lang="ru-RU" sz="2000" dirty="0" smtClean="0">
                          <a:effectLst/>
                        </a:rPr>
                        <a:t>(</a:t>
                      </a:r>
                      <a:r>
                        <a:rPr lang="ru-RU" sz="2000" dirty="0" err="1" smtClean="0">
                          <a:effectLst/>
                        </a:rPr>
                        <a:t>сх</a:t>
                      </a:r>
                      <a:r>
                        <a:rPr lang="ru-RU" sz="2000" dirty="0" smtClean="0">
                          <a:effectLst/>
                        </a:rPr>
                        <a:t>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75" marR="424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 err="1">
                          <a:effectLst/>
                        </a:rPr>
                        <a:t>Неотражение</a:t>
                      </a:r>
                      <a:r>
                        <a:rPr lang="ru-RU" sz="1400" dirty="0">
                          <a:effectLst/>
                        </a:rPr>
                        <a:t> в графе 6 таблицы 1 количества реализованной продукции с учетом позже поступивших документов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75" marR="42475" marT="0" marB="0" anchor="ctr"/>
                </a:tc>
                <a:tc>
                  <a:txBody>
                    <a:bodyPr/>
                    <a:lstStyle/>
                    <a:p>
                      <a:pPr marL="0" indent="263525" algn="just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</a:rPr>
                        <a:t>В соответствии с пунктом 5 Указаний по заполнению формы отчет заполняется </a:t>
                      </a:r>
                      <a:r>
                        <a:rPr lang="ru-RU" sz="1400" dirty="0" smtClean="0">
                          <a:effectLst/>
                        </a:rPr>
                        <a:t/>
                      </a:r>
                      <a:br>
                        <a:rPr lang="ru-RU" sz="1400" dirty="0" smtClean="0">
                          <a:effectLst/>
                        </a:rPr>
                      </a:br>
                      <a:r>
                        <a:rPr lang="ru-RU" sz="1400" dirty="0" smtClean="0">
                          <a:effectLst/>
                        </a:rPr>
                        <a:t>на </a:t>
                      </a:r>
                      <a:r>
                        <a:rPr lang="ru-RU" sz="1400" dirty="0">
                          <a:effectLst/>
                        </a:rPr>
                        <a:t>основании данных первичных учетных документов, подтверждающих реализацию </a:t>
                      </a:r>
                      <a:r>
                        <a:rPr lang="ru-RU" sz="1400" dirty="0" smtClean="0">
                          <a:effectLst/>
                        </a:rPr>
                        <a:t/>
                      </a:r>
                      <a:br>
                        <a:rPr lang="ru-RU" sz="1400" dirty="0" smtClean="0">
                          <a:effectLst/>
                        </a:rPr>
                      </a:br>
                      <a:r>
                        <a:rPr lang="ru-RU" sz="1400" dirty="0" smtClean="0">
                          <a:effectLst/>
                        </a:rPr>
                        <a:t>на </a:t>
                      </a:r>
                      <a:r>
                        <a:rPr lang="ru-RU" sz="1400" dirty="0">
                          <a:effectLst/>
                        </a:rPr>
                        <a:t>внутренний рынок республики произведенной продукции за отчетный период. </a:t>
                      </a:r>
                    </a:p>
                    <a:p>
                      <a:pPr marL="0" indent="263525" algn="just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</a:rPr>
                        <a:t>Если на дату представления отчета первичные учетные и иные документы </a:t>
                      </a:r>
                      <a:r>
                        <a:rPr lang="ru-RU" sz="1400" dirty="0" smtClean="0">
                          <a:effectLst/>
                        </a:rPr>
                        <a:t/>
                      </a:r>
                      <a:br>
                        <a:rPr lang="ru-RU" sz="1400" dirty="0" smtClean="0">
                          <a:effectLst/>
                        </a:rPr>
                      </a:br>
                      <a:r>
                        <a:rPr lang="ru-RU" sz="1400" dirty="0" smtClean="0">
                          <a:effectLst/>
                        </a:rPr>
                        <a:t>о </a:t>
                      </a:r>
                      <a:r>
                        <a:rPr lang="ru-RU" sz="1400" dirty="0">
                          <a:effectLst/>
                        </a:rPr>
                        <a:t>реализации продукции за отчетный период имеются не в полном объеме, то в отчете </a:t>
                      </a:r>
                      <a:r>
                        <a:rPr lang="ru-RU" sz="1400" dirty="0" smtClean="0">
                          <a:effectLst/>
                        </a:rPr>
                        <a:t/>
                      </a:r>
                      <a:br>
                        <a:rPr lang="ru-RU" sz="1400" dirty="0" smtClean="0">
                          <a:effectLst/>
                        </a:rPr>
                      </a:br>
                      <a:r>
                        <a:rPr lang="ru-RU" sz="1400" dirty="0" smtClean="0">
                          <a:effectLst/>
                        </a:rPr>
                        <a:t>за </a:t>
                      </a:r>
                      <a:r>
                        <a:rPr lang="ru-RU" sz="1400" dirty="0">
                          <a:effectLst/>
                        </a:rPr>
                        <a:t>следующий отчетный период в </a:t>
                      </a:r>
                      <a:r>
                        <a:rPr lang="ru-RU" sz="1400" dirty="0" smtClean="0">
                          <a:effectLst/>
                        </a:rPr>
                        <a:t>графе 6 </a:t>
                      </a:r>
                      <a:r>
                        <a:rPr lang="ru-RU" sz="1400" dirty="0">
                          <a:effectLst/>
                        </a:rPr>
                        <a:t>таблицы 1 отражается количество реализованной продукции с учетом позже поступивших документов.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75" marR="42475" marT="0" marB="0" anchor="ctr"/>
                </a:tc>
              </a:tr>
              <a:tr h="582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75" marR="424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</a:rPr>
                        <a:t>Несоблюдение границ отчетного периода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75" marR="42475" marT="0" marB="0" anchor="ctr"/>
                </a:tc>
                <a:tc>
                  <a:txBody>
                    <a:bodyPr/>
                    <a:lstStyle/>
                    <a:p>
                      <a:pPr marL="0" indent="263525" algn="just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</a:rPr>
                        <a:t>В соответствии с пунктом 9 Указаний по заполнению формы объем реализации сельскохозяйственной продукции на внутреннем рынке республики отражается </a:t>
                      </a:r>
                      <a:r>
                        <a:rPr lang="ru-RU" sz="1400" dirty="0" smtClean="0">
                          <a:effectLst/>
                        </a:rPr>
                        <a:t/>
                      </a:r>
                      <a:br>
                        <a:rPr lang="ru-RU" sz="1400" dirty="0" smtClean="0">
                          <a:effectLst/>
                        </a:rPr>
                      </a:br>
                      <a:r>
                        <a:rPr lang="ru-RU" sz="1400" dirty="0" smtClean="0">
                          <a:effectLst/>
                        </a:rPr>
                        <a:t>за отчетный</a:t>
                      </a:r>
                      <a:r>
                        <a:rPr lang="ru-RU" sz="1400" baseline="0" dirty="0" smtClean="0">
                          <a:effectLst/>
                        </a:rPr>
                        <a:t> п</a:t>
                      </a:r>
                      <a:r>
                        <a:rPr lang="ru-RU" sz="1400" dirty="0" smtClean="0">
                          <a:effectLst/>
                        </a:rPr>
                        <a:t>ериод (</a:t>
                      </a:r>
                      <a:r>
                        <a:rPr lang="ru-RU" sz="1400" dirty="0">
                          <a:effectLst/>
                        </a:rPr>
                        <a:t>c 26 числа предыдущего месяца по 25 число текущего месяца).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75" marR="42475" marT="0" marB="0" anchor="ctr"/>
                </a:tc>
              </a:tr>
              <a:tr h="467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75" marR="424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</a:rPr>
                        <a:t>Нарушение порядка расчета средних цен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75" marR="42475" marT="0" marB="0" anchor="ctr"/>
                </a:tc>
                <a:tc>
                  <a:txBody>
                    <a:bodyPr/>
                    <a:lstStyle/>
                    <a:p>
                      <a:pPr marL="0" indent="263525" algn="just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ru-RU" sz="1400" kern="0" dirty="0">
                          <a:effectLst/>
                        </a:rPr>
                        <a:t>Формула расчета средних цен, отражаемых в отчете, приведена </a:t>
                      </a:r>
                      <a:br>
                        <a:rPr lang="ru-RU" sz="1400" kern="0" dirty="0">
                          <a:effectLst/>
                        </a:rPr>
                      </a:br>
                      <a:r>
                        <a:rPr lang="ru-RU" sz="1400" kern="0" dirty="0">
                          <a:effectLst/>
                        </a:rPr>
                        <a:t>в пункте 12 Указаний по заполнению формы</a:t>
                      </a:r>
                      <a:r>
                        <a:rPr lang="ru-RU" sz="1400" kern="0" dirty="0" smtClean="0">
                          <a:effectLst/>
                        </a:rPr>
                        <a:t>.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75" marR="42475" marT="0" marB="0" anchor="ctr"/>
                </a:tc>
              </a:tr>
              <a:tr h="1229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75" marR="424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</a:rPr>
                        <a:t>Отражение в графе 6 таблицы 1 отчетного периода количества реализованной продукции равное графе 2 таблицы 1 предыдущего периода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75" marR="42475" marT="0" marB="0" anchor="ctr"/>
                </a:tc>
                <a:tc>
                  <a:txBody>
                    <a:bodyPr/>
                    <a:lstStyle/>
                    <a:p>
                      <a:pPr marL="0" indent="263525" algn="just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</a:rPr>
                        <a:t>В соответствии с пунктом 5 Указаний по заполнению формы отчет заполняется </a:t>
                      </a:r>
                      <a:r>
                        <a:rPr lang="ru-RU" sz="1400" dirty="0" smtClean="0">
                          <a:effectLst/>
                        </a:rPr>
                        <a:t/>
                      </a:r>
                      <a:br>
                        <a:rPr lang="ru-RU" sz="1400" dirty="0" smtClean="0">
                          <a:effectLst/>
                        </a:rPr>
                      </a:br>
                      <a:r>
                        <a:rPr lang="ru-RU" sz="1400" dirty="0" smtClean="0">
                          <a:effectLst/>
                        </a:rPr>
                        <a:t>на </a:t>
                      </a:r>
                      <a:r>
                        <a:rPr lang="ru-RU" sz="1400" dirty="0">
                          <a:effectLst/>
                        </a:rPr>
                        <a:t>основании данных первичных учетных документов, подтверждающих реализацию </a:t>
                      </a:r>
                      <a:r>
                        <a:rPr lang="ru-RU" sz="1400" dirty="0" smtClean="0">
                          <a:effectLst/>
                        </a:rPr>
                        <a:t/>
                      </a:r>
                      <a:br>
                        <a:rPr lang="ru-RU" sz="1400" dirty="0" smtClean="0">
                          <a:effectLst/>
                        </a:rPr>
                      </a:br>
                      <a:r>
                        <a:rPr lang="ru-RU" sz="1400" dirty="0" smtClean="0">
                          <a:effectLst/>
                        </a:rPr>
                        <a:t>на </a:t>
                      </a:r>
                      <a:r>
                        <a:rPr lang="ru-RU" sz="1400" dirty="0">
                          <a:effectLst/>
                        </a:rPr>
                        <a:t>внутренний рынок республики произведенной продукции за отчетный период. </a:t>
                      </a:r>
                    </a:p>
                    <a:p>
                      <a:pPr marL="0" indent="263525" algn="just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</a:rPr>
                        <a:t>Если на дату представления отчета первичные учетные и иные документы </a:t>
                      </a:r>
                      <a:r>
                        <a:rPr lang="ru-RU" sz="1400" dirty="0" smtClean="0">
                          <a:effectLst/>
                        </a:rPr>
                        <a:t/>
                      </a:r>
                      <a:br>
                        <a:rPr lang="ru-RU" sz="1400" dirty="0" smtClean="0">
                          <a:effectLst/>
                        </a:rPr>
                      </a:br>
                      <a:r>
                        <a:rPr lang="ru-RU" sz="1400" dirty="0" smtClean="0">
                          <a:effectLst/>
                        </a:rPr>
                        <a:t>о </a:t>
                      </a:r>
                      <a:r>
                        <a:rPr lang="ru-RU" sz="1400" dirty="0">
                          <a:effectLst/>
                        </a:rPr>
                        <a:t>реализации продукции за отчетный период имеются не в полном объеме, то в отчете </a:t>
                      </a:r>
                      <a:r>
                        <a:rPr lang="ru-RU" sz="1400" dirty="0" smtClean="0">
                          <a:effectLst/>
                        </a:rPr>
                        <a:t/>
                      </a:r>
                      <a:br>
                        <a:rPr lang="ru-RU" sz="1400" dirty="0" smtClean="0">
                          <a:effectLst/>
                        </a:rPr>
                      </a:br>
                      <a:r>
                        <a:rPr lang="ru-RU" sz="1400" dirty="0" smtClean="0">
                          <a:effectLst/>
                        </a:rPr>
                        <a:t>за </a:t>
                      </a:r>
                      <a:r>
                        <a:rPr lang="ru-RU" sz="1400" dirty="0">
                          <a:effectLst/>
                        </a:rPr>
                        <a:t>следующий отчетный период в графе 6 таблицы 1 отражается количество реализованной продукции с учетом позже поступивших документов.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75" marR="42475" marT="0" marB="0" anchor="ctr"/>
                </a:tc>
              </a:tr>
              <a:tr h="504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75" marR="424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</a:rPr>
                        <a:t>Отражение в отчете количества реализованного скота и птицы </a:t>
                      </a:r>
                      <a:r>
                        <a:rPr lang="ru-RU" sz="1400" dirty="0" smtClean="0">
                          <a:effectLst/>
                        </a:rPr>
                        <a:t/>
                      </a:r>
                      <a:br>
                        <a:rPr lang="ru-RU" sz="1400" dirty="0" smtClean="0">
                          <a:effectLst/>
                        </a:rPr>
                      </a:br>
                      <a:r>
                        <a:rPr lang="ru-RU" sz="1400" dirty="0" smtClean="0">
                          <a:effectLst/>
                        </a:rPr>
                        <a:t>в </a:t>
                      </a:r>
                      <a:r>
                        <a:rPr lang="ru-RU" sz="1400" dirty="0">
                          <a:effectLst/>
                        </a:rPr>
                        <a:t>убойном весе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75" marR="42475" marT="0" marB="0" anchor="ctr"/>
                </a:tc>
                <a:tc>
                  <a:txBody>
                    <a:bodyPr/>
                    <a:lstStyle/>
                    <a:p>
                      <a:pPr marL="0" indent="263525" algn="just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</a:rPr>
                        <a:t>В соответствии с пунктом 9 Указаний по заполнению формы количество реализованного скота и птицы отражается в живом весе.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75" marR="42475" marT="0" marB="0" anchor="ctr"/>
                </a:tc>
              </a:tr>
              <a:tr h="672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75" marR="424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</a:rPr>
                        <a:t>Отражение средней цены без учета надбавок и скидок за качество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75" marR="42475" marT="0" marB="0" anchor="ctr"/>
                </a:tc>
                <a:tc>
                  <a:txBody>
                    <a:bodyPr/>
                    <a:lstStyle/>
                    <a:p>
                      <a:pPr marL="0" indent="263525" algn="just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</a:rPr>
                        <a:t>В соответствии с пунктом 12 Указаний по заполнению формы средние цены реализации товара-представителя отражаются с учетом надбавок и скидок за </a:t>
                      </a:r>
                      <a:r>
                        <a:rPr lang="ru-RU" sz="1400" dirty="0" smtClean="0">
                          <a:effectLst/>
                        </a:rPr>
                        <a:t>качество, но </a:t>
                      </a:r>
                      <a:r>
                        <a:rPr lang="ru-RU" sz="1400" dirty="0">
                          <a:effectLst/>
                        </a:rPr>
                        <a:t>без учета налога на добавленную стоимость, расходов по </a:t>
                      </a:r>
                      <a:r>
                        <a:rPr lang="ru-RU" sz="1400" dirty="0" smtClean="0">
                          <a:effectLst/>
                        </a:rPr>
                        <a:t>транспортировке, погрузке и </a:t>
                      </a:r>
                      <a:r>
                        <a:rPr lang="ru-RU" sz="1400" dirty="0">
                          <a:effectLst/>
                        </a:rPr>
                        <a:t>разгрузке продукции.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75" marR="4247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3638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11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106309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</a:p>
          <a:p>
            <a:r>
              <a:rPr lang="ru-RU" sz="12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</a:t>
            </a:r>
            <a:r>
              <a:rPr lang="en-US" sz="1200" b="1" dirty="0" smtClean="0">
                <a:latin typeface="Roboto Condensed"/>
                <a:ea typeface="Roboto Condensed" panose="02000000000000000000" pitchFamily="2" charset="0"/>
              </a:rPr>
              <a:t> </a:t>
            </a:r>
            <a:r>
              <a:rPr lang="ru-RU" sz="12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области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29" y="896290"/>
            <a:ext cx="4720421" cy="5792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Заголовок 4"/>
          <p:cNvSpPr txBox="1">
            <a:spLocks/>
          </p:cNvSpPr>
          <p:nvPr/>
        </p:nvSpPr>
        <p:spPr>
          <a:xfrm>
            <a:off x="5050387" y="896089"/>
            <a:ext cx="6335563" cy="1395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ПРИМЕР РАСЧЕТА СРЕДНЕЙ ЦЕНЫ НА ПРОДУКЦИЮ ЖИВОТНОВОДСТВА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21" y="2743103"/>
            <a:ext cx="6319755" cy="13717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22696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12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106309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</a:p>
          <a:p>
            <a:r>
              <a:rPr lang="ru-RU" sz="12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</a:t>
            </a:r>
            <a:r>
              <a:rPr lang="en-US" sz="1200" b="1" dirty="0" smtClean="0">
                <a:latin typeface="Roboto Condensed"/>
                <a:ea typeface="Roboto Condensed" panose="02000000000000000000" pitchFamily="2" charset="0"/>
              </a:rPr>
              <a:t> </a:t>
            </a:r>
            <a:r>
              <a:rPr lang="ru-RU" sz="12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61195" y="4419439"/>
            <a:ext cx="6400225" cy="2173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dirty="0" smtClean="0"/>
              <a:t>При </a:t>
            </a:r>
            <a:r>
              <a:rPr lang="ru-RU" dirty="0"/>
              <a:t>отражении в отчете товаров-представителей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/>
              <a:t>растениеводству ежегодно необходимо уточнять </a:t>
            </a:r>
            <a:r>
              <a:rPr lang="ru-RU" b="1" dirty="0">
                <a:solidFill>
                  <a:srgbClr val="002060"/>
                </a:solidFill>
              </a:rPr>
              <a:t>после сбора урожая соответствующих культур наименования товаров-представителей или каналы реализации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для </a:t>
            </a:r>
            <a:r>
              <a:rPr lang="ru-RU" b="1" dirty="0">
                <a:solidFill>
                  <a:srgbClr val="002060"/>
                </a:solidFill>
              </a:rPr>
              <a:t>актуализации наиболее реализуемой продукции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002060"/>
                </a:solidFill>
              </a:rPr>
              <a:t>отчетном году,</a:t>
            </a:r>
            <a:r>
              <a:rPr lang="ru-RU" b="1" dirty="0"/>
              <a:t> </a:t>
            </a:r>
            <a:r>
              <a:rPr lang="ru-RU" dirty="0"/>
              <a:t>так как невозможно предусмотреть, какая продукция будет выращена (зерно озимое или яровое, какой группы или какого класса, какой картофель по срокам вызревания и т.д.).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4961194" y="793101"/>
            <a:ext cx="6335563" cy="1395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ПРИМЕР РАСЧЕТА СРЕДНЕЙ ЦЕНЫ НА ПРОДУКЦИЮ РАСТЕНИЕВОДСТВА</a:t>
            </a:r>
          </a:p>
        </p:txBody>
      </p:sp>
      <p:pic>
        <p:nvPicPr>
          <p:cNvPr id="9" name="Рисунок 8"/>
          <p:cNvPicPr/>
          <p:nvPr/>
        </p:nvPicPr>
        <p:blipFill rotWithShape="1">
          <a:blip r:embed="rId3"/>
          <a:srcRect l="15388" t="16413" r="51273" b="48354"/>
          <a:stretch/>
        </p:blipFill>
        <p:spPr bwMode="auto">
          <a:xfrm>
            <a:off x="161365" y="793101"/>
            <a:ext cx="4659981" cy="2634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4"/>
          <a:srcRect l="15729" t="83293" r="52128" b="11643"/>
          <a:stretch/>
        </p:blipFill>
        <p:spPr bwMode="auto">
          <a:xfrm>
            <a:off x="5166360" y="3810009"/>
            <a:ext cx="5928659" cy="533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8" y="3430028"/>
            <a:ext cx="4693578" cy="3294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957" y="2245686"/>
            <a:ext cx="6224010" cy="1445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01857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13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106309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</a:p>
          <a:p>
            <a:r>
              <a:rPr lang="ru-RU" sz="12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</a:t>
            </a:r>
            <a:r>
              <a:rPr lang="en-US" sz="1200" b="1" dirty="0" smtClean="0">
                <a:latin typeface="Roboto Condensed"/>
                <a:ea typeface="Roboto Condensed" panose="02000000000000000000" pitchFamily="2" charset="0"/>
              </a:rPr>
              <a:t> </a:t>
            </a:r>
            <a:r>
              <a:rPr lang="ru-RU" sz="12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области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0969" y="1903361"/>
            <a:ext cx="974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>
              <a:lnSpc>
                <a:spcPts val="2400"/>
              </a:lnSpc>
            </a:pPr>
            <a:r>
              <a:rPr lang="ru-RU" sz="2000" dirty="0" smtClean="0"/>
              <a:t>В </a:t>
            </a:r>
            <a:r>
              <a:rPr lang="ru-RU" sz="2000" dirty="0"/>
              <a:t>соответствии с </a:t>
            </a:r>
            <a:r>
              <a:rPr lang="ru-RU" sz="2000" b="1" dirty="0">
                <a:solidFill>
                  <a:srgbClr val="C00000"/>
                </a:solidFill>
              </a:rPr>
              <a:t>Инструкцией </a:t>
            </a:r>
            <a:r>
              <a:rPr lang="ru-RU" sz="2000" b="1" dirty="0" smtClean="0">
                <a:solidFill>
                  <a:srgbClr val="C00000"/>
                </a:solidFill>
              </a:rPr>
              <a:t>о </a:t>
            </a:r>
            <a:r>
              <a:rPr lang="ru-RU" sz="2000" b="1" dirty="0">
                <a:solidFill>
                  <a:srgbClr val="C00000"/>
                </a:solidFill>
              </a:rPr>
              <a:t>порядке представления первичных статистических данных</a:t>
            </a:r>
            <a:r>
              <a:rPr lang="ru-RU" sz="2000" dirty="0"/>
              <a:t>, утвержденной постановлением Национального </a:t>
            </a:r>
            <a:r>
              <a:rPr lang="ru-RU" sz="2000" dirty="0" smtClean="0"/>
              <a:t>статистического комитета </a:t>
            </a:r>
            <a:r>
              <a:rPr lang="ru-RU" sz="2000" dirty="0"/>
              <a:t>Республики Беларусь </a:t>
            </a:r>
            <a:r>
              <a:rPr lang="ru-RU" sz="2000" b="1" dirty="0">
                <a:solidFill>
                  <a:srgbClr val="C00000"/>
                </a:solidFill>
              </a:rPr>
              <a:t>от </a:t>
            </a:r>
            <a:r>
              <a:rPr lang="ru-RU" sz="2000" b="1" dirty="0" smtClean="0">
                <a:solidFill>
                  <a:srgbClr val="C00000"/>
                </a:solidFill>
              </a:rPr>
              <a:t>28.08.2015 № </a:t>
            </a:r>
            <a:r>
              <a:rPr lang="ru-RU" sz="2000" b="1" dirty="0">
                <a:solidFill>
                  <a:srgbClr val="C00000"/>
                </a:solidFill>
              </a:rPr>
              <a:t>100</a:t>
            </a:r>
            <a:r>
              <a:rPr lang="ru-RU" sz="2000" dirty="0"/>
              <a:t>, </a:t>
            </a:r>
            <a:r>
              <a:rPr lang="ru-RU" sz="2000" u="sng" dirty="0"/>
              <a:t>респонденты представляют первичные статистические данные в объеме, сроки и адреса, указанные в формах государственной статистической отчетности</a:t>
            </a:r>
            <a:r>
              <a:rPr lang="ru-RU" sz="2000" dirty="0"/>
              <a:t>, </a:t>
            </a:r>
            <a:r>
              <a:rPr lang="ru-RU" sz="2000" b="1" dirty="0">
                <a:solidFill>
                  <a:srgbClr val="002060"/>
                </a:solidFill>
              </a:rPr>
              <a:t>за подписями лиц, ответственных </a:t>
            </a:r>
            <a:r>
              <a:rPr lang="ru-RU" sz="2000" b="1" dirty="0" smtClean="0">
                <a:solidFill>
                  <a:srgbClr val="002060"/>
                </a:solidFill>
              </a:rPr>
              <a:t>за составление и </a:t>
            </a:r>
            <a:r>
              <a:rPr lang="ru-RU" sz="2000" b="1" dirty="0">
                <a:solidFill>
                  <a:srgbClr val="002060"/>
                </a:solidFill>
              </a:rPr>
              <a:t>представление</a:t>
            </a:r>
            <a:r>
              <a:rPr lang="ru-RU" sz="2000" dirty="0"/>
              <a:t> первичных статистических данных. </a:t>
            </a: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0" y="1014427"/>
            <a:ext cx="1128477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ПРЕДСТАВЛЕНИЕ ПЕРВИЧНЫХ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СТАТИСТИЧЕСКИХ ДАННЫХ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90969" y="4122728"/>
            <a:ext cx="97496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>
              <a:lnSpc>
                <a:spcPts val="2400"/>
              </a:lnSpc>
            </a:pPr>
            <a:r>
              <a:rPr lang="ru-RU" sz="2000" dirty="0" smtClean="0"/>
              <a:t>В </a:t>
            </a:r>
            <a:r>
              <a:rPr lang="ru-RU" sz="2000" dirty="0"/>
              <a:t>соответствии с </a:t>
            </a:r>
            <a:r>
              <a:rPr lang="ru-RU" sz="2000" dirty="0" smtClean="0"/>
              <a:t>подпунктом 1.9. пункта 1 статьи 10 </a:t>
            </a:r>
            <a:r>
              <a:rPr lang="ru-RU" sz="2000" b="1" dirty="0" smtClean="0">
                <a:solidFill>
                  <a:srgbClr val="C00000"/>
                </a:solidFill>
              </a:rPr>
              <a:t>Закона Республики Беларусь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«О государственной статистике»</a:t>
            </a:r>
            <a:r>
              <a:rPr lang="ru-RU" sz="2000" dirty="0" smtClean="0"/>
              <a:t>, </a:t>
            </a:r>
            <a:r>
              <a:rPr lang="ru-RU" sz="2000" b="1" dirty="0" smtClean="0">
                <a:solidFill>
                  <a:srgbClr val="C00000"/>
                </a:solidFill>
              </a:rPr>
              <a:t>от 28 ноября 2004 г. № 345-З</a:t>
            </a:r>
            <a:r>
              <a:rPr lang="ru-RU" sz="2000" dirty="0" smtClean="0"/>
              <a:t>, </a:t>
            </a:r>
            <a:r>
              <a:rPr lang="ru-RU" sz="2000" u="sng" dirty="0" smtClean="0"/>
              <a:t>органы </a:t>
            </a:r>
            <a:r>
              <a:rPr lang="ru-RU" sz="2000" u="sng" dirty="0"/>
              <a:t>государственной статистики </a:t>
            </a:r>
            <a:r>
              <a:rPr lang="ru-RU" sz="2000" b="1" dirty="0">
                <a:solidFill>
                  <a:srgbClr val="002060"/>
                </a:solidFill>
              </a:rPr>
              <a:t>имеют </a:t>
            </a:r>
            <a:r>
              <a:rPr lang="ru-RU" sz="2000" b="1" dirty="0" smtClean="0">
                <a:solidFill>
                  <a:srgbClr val="002060"/>
                </a:solidFill>
              </a:rPr>
              <a:t>право </a:t>
            </a:r>
            <a:r>
              <a:rPr lang="ru-RU" sz="2000" b="1" dirty="0">
                <a:solidFill>
                  <a:srgbClr val="002060"/>
                </a:solidFill>
              </a:rPr>
              <a:t>требовать и получать от респондента необходимые разъяснения, документы (их копии) и иные </a:t>
            </a:r>
            <a:r>
              <a:rPr lang="ru-RU" sz="2000" b="1" dirty="0" smtClean="0">
                <a:solidFill>
                  <a:srgbClr val="002060"/>
                </a:solidFill>
              </a:rPr>
              <a:t>материалы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u="sng" dirty="0" smtClean="0"/>
              <a:t>при </a:t>
            </a:r>
            <a:r>
              <a:rPr lang="ru-RU" sz="2000" u="sng" dirty="0"/>
              <a:t>организации и проведении государственных статистических наблюдений, формировании официальной статистической информации и (или) в случае выявления искажений в данных государственной статистической </a:t>
            </a:r>
            <a:r>
              <a:rPr lang="ru-RU" sz="2000" u="sng" dirty="0" smtClean="0"/>
              <a:t>отчетности.</a:t>
            </a:r>
            <a:endParaRPr lang="ru-RU" sz="2000" u="sng" dirty="0"/>
          </a:p>
        </p:txBody>
      </p:sp>
    </p:spTree>
    <p:extLst>
      <p:ext uri="{BB962C8B-B14F-4D97-AF65-F5344CB8AC3E}">
        <p14:creationId xmlns:p14="http://schemas.microsoft.com/office/powerpoint/2010/main" val="30174933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14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106309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</a:p>
          <a:p>
            <a:r>
              <a:rPr lang="ru-RU" sz="12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</a:t>
            </a:r>
            <a:r>
              <a:rPr lang="en-US" sz="1200" b="1" dirty="0" smtClean="0">
                <a:latin typeface="Roboto Condensed"/>
                <a:ea typeface="Roboto Condensed" panose="02000000000000000000" pitchFamily="2" charset="0"/>
              </a:rPr>
              <a:t> </a:t>
            </a:r>
            <a:r>
              <a:rPr lang="ru-RU" sz="12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области</a:t>
            </a: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771650" y="820783"/>
            <a:ext cx="854964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АДМИНИСТРАТИВНАЯ ОТВЕТСТВЕННОСТЬ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5072" y="1472149"/>
            <a:ext cx="107134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/>
            <a:r>
              <a:rPr lang="ru-RU" sz="2000" b="1" dirty="0">
                <a:solidFill>
                  <a:srgbClr val="C00000"/>
                </a:solidFill>
              </a:rPr>
              <a:t>Статьей 24.12. Кодекса Республики Беларусь об административных правонарушениях </a:t>
            </a:r>
            <a:r>
              <a:rPr lang="ru-RU" sz="2000" dirty="0"/>
              <a:t>предусмотрена административная ответственность </a:t>
            </a:r>
            <a:r>
              <a:rPr lang="ru-RU" sz="2000" b="1" dirty="0" smtClean="0">
                <a:solidFill>
                  <a:srgbClr val="002060"/>
                </a:solidFill>
              </a:rPr>
              <a:t>за </a:t>
            </a:r>
            <a:r>
              <a:rPr lang="ru-RU" sz="2000" b="1" dirty="0">
                <a:solidFill>
                  <a:srgbClr val="002060"/>
                </a:solidFill>
              </a:rPr>
              <a:t>представление </a:t>
            </a:r>
            <a:r>
              <a:rPr lang="ru-RU" sz="2000" dirty="0"/>
              <a:t>должностным лицом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и </a:t>
            </a:r>
            <a:r>
              <a:rPr lang="ru-RU" sz="2000" dirty="0"/>
              <a:t>(или) иным уполномоченным лицом, ответственным за составление и представление данных государственной статистической отчетности, </a:t>
            </a:r>
            <a:r>
              <a:rPr lang="ru-RU" sz="2000" b="1" dirty="0">
                <a:solidFill>
                  <a:srgbClr val="002060"/>
                </a:solidFill>
              </a:rPr>
              <a:t>искаженных данных государственной статистической отчетности, несвоевременное представление или непредставление такой отчетности </a:t>
            </a:r>
            <a:r>
              <a:rPr lang="ru-RU" sz="2000" dirty="0"/>
              <a:t>органам государственной статистики.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5072" y="3603435"/>
            <a:ext cx="1071345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>
              <a:spcBef>
                <a:spcPts val="1200"/>
              </a:spcBef>
              <a:spcAft>
                <a:spcPts val="1200"/>
              </a:spcAft>
            </a:pPr>
            <a:r>
              <a:rPr lang="ru-RU" sz="2000" dirty="0"/>
              <a:t>Полномочия на составление и представление первичных статистических данных должны быть закреплены за работником </a:t>
            </a:r>
            <a:r>
              <a:rPr lang="ru-RU" sz="2000" dirty="0" smtClean="0"/>
              <a:t>в </a:t>
            </a:r>
            <a:r>
              <a:rPr lang="ru-RU" sz="2000" dirty="0"/>
              <a:t>локальном правовом акте, а отчет, представленный в виде электронного документа – подписан электронно-цифровой подписью этого </a:t>
            </a:r>
            <a:r>
              <a:rPr lang="ru-RU" sz="2000" dirty="0" smtClean="0"/>
              <a:t>же </a:t>
            </a:r>
            <a:r>
              <a:rPr lang="ru-RU" sz="2000" dirty="0"/>
              <a:t>работника.</a:t>
            </a:r>
          </a:p>
          <a:p>
            <a:pPr indent="446088" algn="just"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>
                <a:solidFill>
                  <a:srgbClr val="002060"/>
                </a:solidFill>
              </a:rPr>
              <a:t>В случае отсутствия электронно-цифровой подписи лица</a:t>
            </a:r>
            <a:r>
              <a:rPr lang="ru-RU" sz="2000" dirty="0"/>
              <a:t>, ответственного за составление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и </a:t>
            </a:r>
            <a:r>
              <a:rPr lang="ru-RU" sz="2000" dirty="0"/>
              <a:t>представление данных государственной статистической отчетности, </a:t>
            </a:r>
            <a:r>
              <a:rPr lang="ru-RU" sz="2000" b="1" dirty="0">
                <a:solidFill>
                  <a:srgbClr val="002060"/>
                </a:solidFill>
              </a:rPr>
              <a:t>административная ответственность</a:t>
            </a:r>
            <a:r>
              <a:rPr lang="ru-RU" sz="2000" dirty="0"/>
              <a:t> за нарушение порядка представления данных государственной статистической отчетности </a:t>
            </a:r>
            <a:r>
              <a:rPr lang="ru-RU" sz="2000" b="1" dirty="0">
                <a:solidFill>
                  <a:srgbClr val="002060"/>
                </a:solidFill>
              </a:rPr>
              <a:t>наступает у руководителя.</a:t>
            </a:r>
          </a:p>
        </p:txBody>
      </p:sp>
    </p:spTree>
    <p:extLst>
      <p:ext uri="{BB962C8B-B14F-4D97-AF65-F5344CB8AC3E}">
        <p14:creationId xmlns:p14="http://schemas.microsoft.com/office/powerpoint/2010/main" val="19559389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136" cy="42291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876445" y="1656701"/>
            <a:ext cx="6029389" cy="662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СПАСИБО ЗА ВНИМАНИЕ!</a:t>
            </a:r>
            <a:endParaRPr lang="ru-RU" sz="3200" dirty="0">
              <a:solidFill>
                <a:schemeClr val="bg1">
                  <a:lumMod val="8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067111" y="4331427"/>
            <a:ext cx="5838723" cy="471055"/>
            <a:chOff x="3317811" y="4369527"/>
            <a:chExt cx="5838723" cy="471055"/>
          </a:xfrm>
        </p:grpSpPr>
        <p:sp>
          <p:nvSpPr>
            <p:cNvPr id="5" name="Заголовок 4"/>
            <p:cNvSpPr txBox="1">
              <a:spLocks/>
            </p:cNvSpPr>
            <p:nvPr/>
          </p:nvSpPr>
          <p:spPr>
            <a:xfrm>
              <a:off x="3508476" y="4369527"/>
              <a:ext cx="5648058" cy="47105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Национальный статистический комитет Республики </a:t>
              </a:r>
              <a:r>
                <a:rPr 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Беларусь</a:t>
              </a:r>
            </a:p>
            <a:p>
              <a:r>
                <a:rPr 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Главное статистическое управление Витебской области</a:t>
              </a:r>
              <a:endPara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17811" y="4450062"/>
              <a:ext cx="241574" cy="265842"/>
            </a:xfrm>
            <a:prstGeom prst="rect">
              <a:avLst/>
            </a:prstGeom>
          </p:spPr>
        </p:pic>
      </p:grpSp>
      <p:sp>
        <p:nvSpPr>
          <p:cNvPr id="7" name="Заголовок 4"/>
          <p:cNvSpPr txBox="1">
            <a:spLocks/>
          </p:cNvSpPr>
          <p:nvPr/>
        </p:nvSpPr>
        <p:spPr>
          <a:xfrm>
            <a:off x="3502098" y="5258527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210601, </a:t>
            </a:r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г. </a:t>
            </a: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Витебск,  ул. Ленина, 10а</a:t>
            </a:r>
            <a:endParaRPr lang="ru-RU" sz="15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3502098" y="5692936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+375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212 43 69 67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3502098" y="6074777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ceny.vitebsk@belstat.gov.by</a:t>
            </a: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97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4"/>
          <p:cNvSpPr txBox="1">
            <a:spLocks/>
          </p:cNvSpPr>
          <p:nvPr/>
        </p:nvSpPr>
        <p:spPr>
          <a:xfrm>
            <a:off x="106309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</a:p>
          <a:p>
            <a:r>
              <a:rPr lang="ru-RU" sz="12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</a:t>
            </a:r>
            <a:r>
              <a:rPr lang="en-US" sz="1200" b="1" dirty="0" smtClean="0">
                <a:latin typeface="Roboto Condensed"/>
                <a:ea typeface="Roboto Condensed" panose="02000000000000000000" pitchFamily="2" charset="0"/>
              </a:rPr>
              <a:t> </a:t>
            </a:r>
            <a:r>
              <a:rPr lang="ru-RU" sz="12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области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2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01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3463397" y="820783"/>
            <a:ext cx="428042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СРОК ПРЕДСТАВЛЕНИЯ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3" t="7346" r="17761" b="4274"/>
          <a:stretch/>
        </p:blipFill>
        <p:spPr>
          <a:xfrm>
            <a:off x="313859" y="1322840"/>
            <a:ext cx="6049948" cy="46247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6" t="32900" r="12780" b="11021"/>
          <a:stretch/>
        </p:blipFill>
        <p:spPr>
          <a:xfrm>
            <a:off x="6175219" y="3897284"/>
            <a:ext cx="5023816" cy="27693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711155" y="2180353"/>
            <a:ext cx="4524105" cy="520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28-ГО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ЧИСЛА ПОСЛЕ ОТЧЕТНОГО ПЕРИОДА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263415" y="4088379"/>
            <a:ext cx="151045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трелка влево 12"/>
          <p:cNvSpPr/>
          <p:nvPr/>
        </p:nvSpPr>
        <p:spPr>
          <a:xfrm rot="20475770" flipV="1">
            <a:off x="6130207" y="3095707"/>
            <a:ext cx="2962208" cy="66014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8209887" y="4884880"/>
            <a:ext cx="151045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711155" y="2618297"/>
            <a:ext cx="4374187" cy="338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61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02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106309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</a:p>
          <a:p>
            <a:r>
              <a:rPr lang="ru-RU" sz="12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</a:t>
            </a:r>
            <a:r>
              <a:rPr lang="en-US" sz="1200" b="1" dirty="0" smtClean="0">
                <a:latin typeface="Roboto Condensed"/>
                <a:ea typeface="Roboto Condensed" panose="02000000000000000000" pitchFamily="2" charset="0"/>
              </a:rPr>
              <a:t> </a:t>
            </a:r>
            <a:r>
              <a:rPr lang="ru-RU" sz="12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области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7607" y="1523142"/>
            <a:ext cx="98919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/>
              <a:t>http</a:t>
            </a:r>
            <a:r>
              <a:rPr lang="en-US" sz="2000" b="1" u="sng" dirty="0"/>
              <a:t>://</a:t>
            </a:r>
            <a:r>
              <a:rPr lang="en-US" sz="2000" b="1" u="sng" dirty="0" smtClean="0"/>
              <a:t>www.belstat.gov.by</a:t>
            </a:r>
            <a:r>
              <a:rPr lang="ru-RU" sz="2000" b="1" u="sng" dirty="0" smtClean="0"/>
              <a:t>/</a:t>
            </a:r>
            <a:r>
              <a:rPr lang="en-US" sz="2000" b="1" dirty="0" smtClean="0"/>
              <a:t> </a:t>
            </a:r>
            <a:r>
              <a:rPr lang="ru-RU" sz="2000" u="sng" dirty="0" smtClean="0">
                <a:hlinkClick r:id="rId3" tooltip="Главная"/>
              </a:rPr>
              <a:t>Главная</a:t>
            </a:r>
            <a:r>
              <a:rPr lang="ru-RU" sz="2000" u="sng" dirty="0">
                <a:hlinkClick r:id="rId3" tooltip="Главная"/>
              </a:rPr>
              <a:t> </a:t>
            </a:r>
            <a:r>
              <a:rPr lang="ru-RU" sz="2000" dirty="0"/>
              <a:t>/ </a:t>
            </a:r>
            <a:r>
              <a:rPr lang="ru-RU" sz="2000" u="sng" dirty="0">
                <a:hlinkClick r:id="rId4" tooltip="Респондентам"/>
              </a:rPr>
              <a:t>Респондентам </a:t>
            </a:r>
            <a:r>
              <a:rPr lang="ru-RU" sz="2000" dirty="0"/>
              <a:t>/ </a:t>
            </a:r>
            <a:r>
              <a:rPr lang="ru-RU" sz="2000" u="sng" dirty="0">
                <a:hlinkClick r:id="rId5" tooltip="Государственные статистические наблюдения"/>
              </a:rPr>
              <a:t>Государственные статистические наблюдения </a:t>
            </a:r>
            <a:r>
              <a:rPr lang="ru-RU" sz="2000" dirty="0"/>
              <a:t>/ </a:t>
            </a:r>
            <a:r>
              <a:rPr lang="ru-RU" sz="2000" u="sng" dirty="0">
                <a:hlinkClick r:id="rId6" tooltip="Бланки форм государственной статистической отчетности, указания по их заполнению, постановления"/>
              </a:rPr>
              <a:t>Бланки форм государственной статистической отчетности, указания по их заполнению, постановления </a:t>
            </a:r>
            <a:r>
              <a:rPr lang="ru-RU" sz="2000" dirty="0"/>
              <a:t>/ </a:t>
            </a:r>
            <a:r>
              <a:rPr lang="ru-RU" sz="2000" u="sng" dirty="0">
                <a:hlinkClick r:id="rId7" tooltip="Централизованные государственные статистические наблюдения"/>
              </a:rPr>
              <a:t>Централизованные государственные статистические наблюдения </a:t>
            </a:r>
            <a:r>
              <a:rPr lang="ru-RU" sz="2000" dirty="0"/>
              <a:t>/ </a:t>
            </a:r>
            <a:r>
              <a:rPr lang="ru-RU" sz="2000" u="sng" dirty="0">
                <a:hlinkClick r:id="rId8"/>
              </a:rPr>
              <a:t>Статистика </a:t>
            </a:r>
            <a:r>
              <a:rPr lang="ru-RU" sz="2000" u="sng" dirty="0" smtClean="0">
                <a:hlinkClick r:id="rId8"/>
              </a:rPr>
              <a:t>цен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3875" y="802626"/>
            <a:ext cx="10439400" cy="361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ru-RU" sz="3200" b="1" dirty="0">
              <a:solidFill>
                <a:schemeClr val="accent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ОСНОВНОЙ ИНСТРУМЕНТАРИЙ ПРИ ЗАПОЛНЕНИИ ФОРМЫ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0" t="14017" r="16991" b="23232"/>
          <a:stretch/>
        </p:blipFill>
        <p:spPr>
          <a:xfrm>
            <a:off x="4660279" y="2623457"/>
            <a:ext cx="6334063" cy="38990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732014" y="5929329"/>
            <a:ext cx="617547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74865" y="3557313"/>
            <a:ext cx="41377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УКАЗАНИЯ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ПО ЗАПОЛНЕНИЮ ФОРМЫ </a:t>
            </a:r>
            <a:r>
              <a:rPr lang="ru-RU" dirty="0"/>
              <a:t>государственной статистической отчетности 12-цены (</a:t>
            </a:r>
            <a:r>
              <a:rPr lang="ru-RU" dirty="0" err="1"/>
              <a:t>сх</a:t>
            </a:r>
            <a:r>
              <a:rPr lang="ru-RU"/>
              <a:t>) 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«</a:t>
            </a:r>
            <a:r>
              <a:rPr lang="ru-RU" dirty="0"/>
              <a:t>Отчет о ценах производителей сельскохозяйственной продукции»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утверждены постановлением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Белстата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от 30.08.2019 № 83)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887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03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106309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</a:p>
          <a:p>
            <a:r>
              <a:rPr lang="ru-RU" sz="12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</a:t>
            </a:r>
            <a:r>
              <a:rPr lang="en-US" sz="1200" b="1" dirty="0" smtClean="0">
                <a:latin typeface="Roboto Condensed"/>
                <a:ea typeface="Roboto Condensed" panose="02000000000000000000" pitchFamily="2" charset="0"/>
              </a:rPr>
              <a:t> </a:t>
            </a:r>
            <a:r>
              <a:rPr lang="ru-RU" sz="12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области</a:t>
            </a: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3463397" y="820783"/>
            <a:ext cx="428042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СОСТАВЛЕНИЕ ОТЧЕТА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358815" y="1354236"/>
            <a:ext cx="10718157" cy="1030151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0"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be-BY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ОТЧЕТ</a:t>
            </a:r>
            <a:r>
              <a:rPr lang="ru-RU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 ЗАПОЛНЯЕТСЯ НА ОСНОВАНИИ </a:t>
            </a:r>
            <a:r>
              <a:rPr lang="ru-RU" b="1" u="sng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ДАННЫХ ПЕРВИЧНЫХ УЧЕТНЫХ И ИНЫХ ДОКУМЕНТОВ, ПОДТВЕРЖДАЮЩИХ РЕАЛИЗАЦИЮ НА ВНУТРЕННИЙ РЫНОК РЕСПУБЛИКИ ПРОИЗВЕДЕННОЙ ПРОДУКЦИИ</a:t>
            </a:r>
            <a:r>
              <a:rPr lang="en-US" b="1" u="sng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 </a:t>
            </a:r>
            <a:r>
              <a:rPr lang="ru-RU" b="1" u="sng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/>
            </a:r>
            <a:br>
              <a:rPr lang="ru-RU" b="1" u="sng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</a:br>
            <a:r>
              <a:rPr lang="ru-RU" b="1" u="sng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ЗА ОТЧЕТНЫЙ ПЕРИОД,</a:t>
            </a:r>
            <a:r>
              <a:rPr lang="ru-RU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 ИМЕЮЩИХСЯ НА  ДАТУ ПРЕДСТАВЛЕНИЯ ОТЧЕТА:</a:t>
            </a:r>
            <a:endParaRPr lang="ru-RU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6618" y="2699728"/>
            <a:ext cx="4265450" cy="414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lnSpc>
                <a:spcPts val="2400"/>
              </a:lnSpc>
              <a:spcBef>
                <a:spcPts val="400"/>
              </a:spcBef>
              <a:spcAft>
                <a:spcPts val="4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600" dirty="0"/>
              <a:t>приемных </a:t>
            </a:r>
            <a:r>
              <a:rPr lang="ru-RU" sz="2600" dirty="0" smtClean="0"/>
              <a:t>квитанций</a:t>
            </a:r>
            <a:r>
              <a:rPr lang="ru-RU" sz="2600" dirty="0"/>
              <a:t>;</a:t>
            </a:r>
            <a:endParaRPr lang="ru-RU" sz="2600" b="1" dirty="0">
              <a:latin typeface="Arial Narrow" pitchFamily="34" charset="0"/>
              <a:ea typeface="Roboto Condensed" panose="02000000000000000000" pitchFamily="2" charset="0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48825" y="3534498"/>
            <a:ext cx="6097373" cy="414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lnSpc>
                <a:spcPts val="2400"/>
              </a:lnSpc>
              <a:spcBef>
                <a:spcPts val="400"/>
              </a:spcBef>
              <a:spcAft>
                <a:spcPts val="4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600" dirty="0"/>
              <a:t>товарно-транспортных </a:t>
            </a:r>
            <a:r>
              <a:rPr lang="ru-RU" sz="2600" dirty="0" smtClean="0"/>
              <a:t>накладных;</a:t>
            </a:r>
            <a:endParaRPr lang="ru-RU" sz="2600" b="1" dirty="0">
              <a:latin typeface="Arial Narrow" pitchFamily="34" charset="0"/>
              <a:ea typeface="Roboto Condensed" panose="02000000000000000000" pitchFamily="2" charset="0"/>
              <a:cs typeface="+mj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42216" y="4329324"/>
            <a:ext cx="6456957" cy="414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lnSpc>
                <a:spcPts val="2400"/>
              </a:lnSpc>
              <a:spcBef>
                <a:spcPts val="400"/>
              </a:spcBef>
              <a:spcAft>
                <a:spcPts val="4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600" dirty="0"/>
              <a:t>актов приема-передачи </a:t>
            </a:r>
            <a:r>
              <a:rPr lang="ru-RU" sz="2600" dirty="0" smtClean="0"/>
              <a:t>продукции;</a:t>
            </a:r>
            <a:endParaRPr lang="ru-RU" sz="2600" b="1" dirty="0">
              <a:latin typeface="Arial Narrow" pitchFamily="34" charset="0"/>
              <a:ea typeface="Roboto Condensed" panose="02000000000000000000" pitchFamily="2" charset="0"/>
              <a:cs typeface="+mj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63397" y="5095384"/>
            <a:ext cx="7324208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lnSpc>
                <a:spcPts val="2400"/>
              </a:lnSpc>
              <a:spcBef>
                <a:spcPts val="400"/>
              </a:spcBef>
              <a:spcAft>
                <a:spcPts val="4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600" dirty="0"/>
              <a:t>других первичных учетных и иных </a:t>
            </a:r>
            <a:r>
              <a:rPr lang="ru-RU" sz="2600" dirty="0" smtClean="0"/>
              <a:t>документов</a:t>
            </a:r>
            <a:r>
              <a:rPr lang="en-US" sz="2600" dirty="0"/>
              <a:t>.</a:t>
            </a:r>
            <a:endParaRPr lang="ru-RU" sz="2600" b="1" dirty="0">
              <a:latin typeface="Arial Narrow" pitchFamily="34" charset="0"/>
              <a:ea typeface="Roboto Condensed" panose="02000000000000000000" pitchFamily="2" charset="0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58815" y="5780115"/>
            <a:ext cx="10670957" cy="695990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0"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КРОМЕ ТОГО, В ОТЧЕТЕ ОТРАЖАЮТСЯ </a:t>
            </a:r>
            <a:r>
              <a:rPr lang="ru-RU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ДАННЫЕ О ПРОДУКЦИИ, ПОСТАВЛЕННОЙ ДРУГИМ ОРГАНИЗАЦИЯМ </a:t>
            </a:r>
            <a:r>
              <a:rPr lang="ru-RU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</a:br>
            <a:r>
              <a:rPr lang="ru-RU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В </a:t>
            </a:r>
            <a:r>
              <a:rPr lang="ru-RU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КАЧЕСТВЕ ОПЛАТЫ ЗА ПОСТАВЛЕННУЮ ПРОДУКЦИЮ (ОКАЗАННЫЕ УСЛУГИ) </a:t>
            </a:r>
          </a:p>
        </p:txBody>
      </p:sp>
    </p:spTree>
    <p:extLst>
      <p:ext uri="{BB962C8B-B14F-4D97-AF65-F5344CB8AC3E}">
        <p14:creationId xmlns:p14="http://schemas.microsoft.com/office/powerpoint/2010/main" val="29007203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04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106309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</a:p>
          <a:p>
            <a:r>
              <a:rPr lang="ru-RU" sz="12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</a:t>
            </a:r>
            <a:r>
              <a:rPr lang="en-US" sz="1200" b="1" dirty="0" smtClean="0">
                <a:latin typeface="Roboto Condensed"/>
                <a:ea typeface="Roboto Condensed" panose="02000000000000000000" pitchFamily="2" charset="0"/>
              </a:rPr>
              <a:t> </a:t>
            </a:r>
            <a:r>
              <a:rPr lang="ru-RU" sz="12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области</a:t>
            </a: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3463397" y="820783"/>
            <a:ext cx="428042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СОСТАВЛЕНИЕ ОТЧЕТА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4272523" y="1354238"/>
            <a:ext cx="2662176" cy="567160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0"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be-BY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В ОТЧЕТЕ ОТРАЖАЮТСЯ:</a:t>
            </a:r>
            <a:endParaRPr lang="ru-RU" sz="16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458" y="2305048"/>
            <a:ext cx="10611693" cy="32117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lnSpc>
                <a:spcPts val="1700"/>
              </a:lnSpc>
              <a:spcBef>
                <a:spcPts val="400"/>
              </a:spcBef>
              <a:spcAft>
                <a:spcPts val="4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000" dirty="0" smtClean="0"/>
              <a:t>количество реализованного скота и птицы </a:t>
            </a:r>
            <a:r>
              <a:rPr lang="ru-RU" sz="2000" b="1" dirty="0" smtClean="0"/>
              <a:t>в живом весе</a:t>
            </a:r>
            <a:r>
              <a:rPr lang="ru-RU" sz="2000" dirty="0" smtClean="0"/>
              <a:t>;</a:t>
            </a:r>
            <a:endParaRPr lang="ru-RU" sz="2000" b="1" dirty="0">
              <a:latin typeface="Arial Narrow" pitchFamily="34" charset="0"/>
              <a:ea typeface="Roboto Condensed" panose="02000000000000000000" pitchFamily="2" charset="0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3263" y="3929205"/>
            <a:ext cx="11223551" cy="7595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lnSpc>
                <a:spcPts val="1700"/>
              </a:lnSpc>
              <a:spcBef>
                <a:spcPts val="400"/>
              </a:spcBef>
              <a:spcAft>
                <a:spcPts val="4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000" b="1" dirty="0" smtClean="0"/>
              <a:t>средние </a:t>
            </a:r>
            <a:r>
              <a:rPr lang="ru-RU" sz="2000" b="1" dirty="0"/>
              <a:t>цены </a:t>
            </a:r>
            <a:r>
              <a:rPr lang="ru-RU" sz="2000" dirty="0"/>
              <a:t>реализации товара-представителя </a:t>
            </a:r>
            <a:r>
              <a:rPr lang="ru-RU" sz="2000" dirty="0" smtClean="0"/>
              <a:t>с </a:t>
            </a:r>
            <a:r>
              <a:rPr lang="ru-RU" sz="2000" dirty="0"/>
              <a:t>учетом надбавок и скидок </a:t>
            </a:r>
            <a:r>
              <a:rPr lang="ru-RU" sz="2000" dirty="0" smtClean="0"/>
              <a:t>за </a:t>
            </a:r>
            <a:r>
              <a:rPr lang="ru-RU" sz="2000" dirty="0"/>
              <a:t>качество,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но </a:t>
            </a:r>
            <a:r>
              <a:rPr lang="ru-RU" sz="2000" b="1" dirty="0"/>
              <a:t>без учета налога на добавленную </a:t>
            </a:r>
            <a:r>
              <a:rPr lang="ru-RU" sz="2000" b="1" dirty="0" smtClean="0"/>
              <a:t>стоимость, </a:t>
            </a:r>
            <a:r>
              <a:rPr lang="ru-RU" sz="2000" b="1" dirty="0"/>
              <a:t>расходов по транспортировке, погрузке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и </a:t>
            </a:r>
            <a:r>
              <a:rPr lang="ru-RU" sz="2000" b="1" dirty="0"/>
              <a:t>разгрузке </a:t>
            </a:r>
            <a:r>
              <a:rPr lang="ru-RU" sz="2000" b="1" dirty="0" smtClean="0"/>
              <a:t>продукции</a:t>
            </a:r>
            <a:r>
              <a:rPr lang="ru-RU" sz="2000" b="1" dirty="0"/>
              <a:t>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3263" y="2937703"/>
            <a:ext cx="10611693" cy="7571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lnSpc>
                <a:spcPts val="1700"/>
              </a:lnSpc>
              <a:spcBef>
                <a:spcPts val="400"/>
              </a:spcBef>
              <a:spcAft>
                <a:spcPts val="4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be-BY" sz="2000" dirty="0" smtClean="0">
                <a:solidFill>
                  <a:srgbClr val="002060"/>
                </a:solidFill>
              </a:rPr>
              <a:t>данные:</a:t>
            </a:r>
            <a:br>
              <a:rPr lang="be-BY" sz="2000" dirty="0" smtClean="0">
                <a:solidFill>
                  <a:srgbClr val="002060"/>
                </a:solidFill>
              </a:rPr>
            </a:br>
            <a:r>
              <a:rPr lang="be-BY" sz="2000" b="1" dirty="0" smtClean="0">
                <a:solidFill>
                  <a:srgbClr val="002060"/>
                </a:solidFill>
              </a:rPr>
              <a:t>о </a:t>
            </a:r>
            <a:r>
              <a:rPr lang="be-BY" sz="2000" b="1" dirty="0">
                <a:solidFill>
                  <a:srgbClr val="002060"/>
                </a:solidFill>
              </a:rPr>
              <a:t>средней </a:t>
            </a:r>
            <a:r>
              <a:rPr lang="be-BY" sz="2000" b="1" dirty="0" smtClean="0">
                <a:solidFill>
                  <a:srgbClr val="002060"/>
                </a:solidFill>
              </a:rPr>
              <a:t>цене</a:t>
            </a:r>
            <a:r>
              <a:rPr lang="be-BY" sz="2000" dirty="0" smtClean="0">
                <a:solidFill>
                  <a:srgbClr val="002060"/>
                </a:solidFill>
              </a:rPr>
              <a:t> в </a:t>
            </a:r>
            <a:r>
              <a:rPr lang="be-BY" sz="2000" dirty="0">
                <a:solidFill>
                  <a:srgbClr val="002060"/>
                </a:solidFill>
              </a:rPr>
              <a:t>рублях </a:t>
            </a:r>
            <a:r>
              <a:rPr lang="be-BY" sz="2000" b="1" dirty="0">
                <a:solidFill>
                  <a:srgbClr val="002060"/>
                </a:solidFill>
              </a:rPr>
              <a:t>с двумя знаками </a:t>
            </a:r>
            <a:r>
              <a:rPr lang="be-BY" sz="2000" dirty="0">
                <a:solidFill>
                  <a:srgbClr val="002060"/>
                </a:solidFill>
              </a:rPr>
              <a:t>после запятой, </a:t>
            </a:r>
            <a:r>
              <a:rPr lang="be-BY" sz="2000" dirty="0" smtClean="0">
                <a:solidFill>
                  <a:srgbClr val="002060"/>
                </a:solidFill>
              </a:rPr>
              <a:t/>
            </a:r>
            <a:br>
              <a:rPr lang="be-BY" sz="2000" dirty="0" smtClean="0">
                <a:solidFill>
                  <a:srgbClr val="002060"/>
                </a:solidFill>
              </a:rPr>
            </a:br>
            <a:r>
              <a:rPr lang="be-BY" sz="2000" b="1" dirty="0" smtClean="0">
                <a:solidFill>
                  <a:srgbClr val="002060"/>
                </a:solidFill>
              </a:rPr>
              <a:t>о </a:t>
            </a:r>
            <a:r>
              <a:rPr lang="be-BY" sz="2000" b="1" dirty="0">
                <a:solidFill>
                  <a:srgbClr val="002060"/>
                </a:solidFill>
              </a:rPr>
              <a:t>количестве реализованной продукции</a:t>
            </a:r>
            <a:r>
              <a:rPr lang="be-BY" sz="2000" dirty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– </a:t>
            </a:r>
            <a:r>
              <a:rPr lang="be-BY" sz="2000" b="1" dirty="0">
                <a:solidFill>
                  <a:srgbClr val="002060"/>
                </a:solidFill>
              </a:rPr>
              <a:t>с </a:t>
            </a:r>
            <a:r>
              <a:rPr lang="ru-RU" sz="2000" b="1" dirty="0" err="1">
                <a:solidFill>
                  <a:srgbClr val="002060"/>
                </a:solidFill>
              </a:rPr>
              <a:t>тре</a:t>
            </a:r>
            <a:r>
              <a:rPr lang="be-BY" sz="2000" b="1" dirty="0">
                <a:solidFill>
                  <a:srgbClr val="002060"/>
                </a:solidFill>
              </a:rPr>
              <a:t>мя знаками </a:t>
            </a:r>
            <a:r>
              <a:rPr lang="be-BY" sz="2000" dirty="0">
                <a:solidFill>
                  <a:srgbClr val="002060"/>
                </a:solidFill>
              </a:rPr>
              <a:t>после </a:t>
            </a:r>
            <a:r>
              <a:rPr lang="be-BY" sz="2000" dirty="0" smtClean="0">
                <a:solidFill>
                  <a:srgbClr val="002060"/>
                </a:solidFill>
              </a:rPr>
              <a:t>запятой;</a:t>
            </a:r>
            <a:endParaRPr lang="ru-RU" sz="2000" b="1" dirty="0">
              <a:solidFill>
                <a:srgbClr val="002060"/>
              </a:solidFill>
              <a:latin typeface="Arial Narrow" pitchFamily="34" charset="0"/>
              <a:ea typeface="Roboto Condensed" panose="02000000000000000000" pitchFamily="2" charset="0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3303" y="4993544"/>
            <a:ext cx="11223551" cy="54155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17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средняя цена и объем </a:t>
            </a:r>
            <a:r>
              <a:rPr lang="ru-RU" sz="2000" b="1" dirty="0">
                <a:solidFill>
                  <a:srgbClr val="002060"/>
                </a:solidFill>
              </a:rPr>
              <a:t>реализации</a:t>
            </a:r>
            <a:r>
              <a:rPr lang="ru-RU" sz="2000" dirty="0">
                <a:solidFill>
                  <a:srgbClr val="002060"/>
                </a:solidFill>
              </a:rPr>
              <a:t> на внутреннем рынке республики </a:t>
            </a:r>
            <a:r>
              <a:rPr lang="ru-RU" sz="2000" dirty="0" smtClean="0">
                <a:solidFill>
                  <a:srgbClr val="002060"/>
                </a:solidFill>
              </a:rPr>
              <a:t>за </a:t>
            </a:r>
            <a:r>
              <a:rPr lang="ru-RU" sz="2000" dirty="0">
                <a:solidFill>
                  <a:srgbClr val="002060"/>
                </a:solidFill>
              </a:rPr>
              <a:t>отчетный период 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(</a:t>
            </a:r>
            <a:r>
              <a:rPr lang="en-US" sz="2000" dirty="0">
                <a:solidFill>
                  <a:srgbClr val="002060"/>
                </a:solidFill>
              </a:rPr>
              <a:t>c</a:t>
            </a:r>
            <a:r>
              <a:rPr lang="ru-RU" sz="2000" dirty="0">
                <a:solidFill>
                  <a:srgbClr val="002060"/>
                </a:solidFill>
              </a:rPr>
              <a:t> 26 числа предыдущего месяца по 25 число текущего месяца).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4826" y="5791145"/>
            <a:ext cx="10771768" cy="541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lnSpc>
                <a:spcPts val="1700"/>
              </a:lnSpc>
              <a:spcBef>
                <a:spcPts val="400"/>
              </a:spcBef>
              <a:spcAft>
                <a:spcPts val="4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000" b="1" dirty="0"/>
              <a:t>все отобранные </a:t>
            </a:r>
            <a:r>
              <a:rPr lang="ru-RU" sz="2000" dirty="0"/>
              <a:t>для конкретного респондента </a:t>
            </a:r>
            <a:r>
              <a:rPr lang="ru-RU" sz="2000" b="1" dirty="0"/>
              <a:t>товары-представители, </a:t>
            </a:r>
            <a:r>
              <a:rPr lang="ru-RU" sz="2000" u="sng" dirty="0"/>
              <a:t>даже при условии</a:t>
            </a:r>
            <a:r>
              <a:rPr lang="ru-RU" sz="2000" b="1" dirty="0"/>
              <a:t>, </a:t>
            </a:r>
            <a:br>
              <a:rPr lang="ru-RU" sz="2000" b="1" dirty="0"/>
            </a:br>
            <a:r>
              <a:rPr lang="ru-RU" sz="2000" b="1" dirty="0"/>
              <a:t>что </a:t>
            </a:r>
            <a:r>
              <a:rPr lang="ru-RU" sz="2000" dirty="0"/>
              <a:t>в отчетном периоде </a:t>
            </a:r>
            <a:r>
              <a:rPr lang="ru-RU" sz="2000" b="1" dirty="0"/>
              <a:t>их отгрузка не осуществлялась.</a:t>
            </a:r>
          </a:p>
        </p:txBody>
      </p:sp>
    </p:spTree>
    <p:extLst>
      <p:ext uri="{BB962C8B-B14F-4D97-AF65-F5344CB8AC3E}">
        <p14:creationId xmlns:p14="http://schemas.microsoft.com/office/powerpoint/2010/main" val="13983745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05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106309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</a:p>
          <a:p>
            <a:r>
              <a:rPr lang="ru-RU" sz="12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</a:t>
            </a:r>
            <a:r>
              <a:rPr lang="en-US" sz="1200" b="1" dirty="0" smtClean="0">
                <a:latin typeface="Roboto Condensed"/>
                <a:ea typeface="Roboto Condensed" panose="02000000000000000000" pitchFamily="2" charset="0"/>
              </a:rPr>
              <a:t> </a:t>
            </a:r>
            <a:r>
              <a:rPr lang="ru-RU" sz="12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области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41067" y="3681598"/>
            <a:ext cx="10718157" cy="642401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0"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ОТБОР ОРГАНИЗАЦИЙ И ТОВАРОВ-ПРЕДСТАВИТЕЛЕЙ ОСУЩЕСТВЛЯЕТСЯ </a:t>
            </a:r>
            <a:br>
              <a:rPr lang="ru-RU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</a:br>
            <a:r>
              <a:rPr lang="ru-RU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НАЦИОНАЛЬНЫМ СТАТИСТИЧЕСКИМ КОМИТЕТОМ.</a:t>
            </a:r>
            <a:endParaRPr lang="ru-RU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58813" y="1275095"/>
            <a:ext cx="10718157" cy="567160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0"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ОРГАНИЗАЦИИ ЗАПОЛНЯЮТ ДАННЫЕ ТОЛЬКО ПО ОТОБРАННЫМ ДЛЯ НИХ ТОВАРАМ-ПРЕДСТАВИТЕЛЯМ.</a:t>
            </a:r>
            <a:endParaRPr lang="ru-RU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7" y="2016278"/>
            <a:ext cx="11273912" cy="36072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530799" y="2199872"/>
            <a:ext cx="4374187" cy="338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371880" y="3097398"/>
            <a:ext cx="895813" cy="338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4"/>
          <p:cNvSpPr txBox="1">
            <a:spLocks/>
          </p:cNvSpPr>
          <p:nvPr/>
        </p:nvSpPr>
        <p:spPr>
          <a:xfrm>
            <a:off x="4615361" y="804040"/>
            <a:ext cx="220506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ТАБЛИЦА 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937" y="5681462"/>
            <a:ext cx="11273911" cy="970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700"/>
              </a:lnSpc>
            </a:pPr>
            <a:r>
              <a:rPr lang="ru-RU" b="1" u="sng" dirty="0">
                <a:solidFill>
                  <a:schemeClr val="accent5">
                    <a:lumMod val="50000"/>
                  </a:schemeClr>
                </a:solidFill>
              </a:rPr>
              <a:t>Если на дату представления отчета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первичные учетные и иные </a:t>
            </a:r>
            <a:r>
              <a:rPr lang="ru-RU" b="1" u="sng" dirty="0">
                <a:solidFill>
                  <a:schemeClr val="accent5">
                    <a:lumMod val="50000"/>
                  </a:schemeClr>
                </a:solidFill>
              </a:rPr>
              <a:t>документы, подтверждающие реализацию продукции за отчетный период, имеются не в полном объеме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, то в отчете за следующий отчетный период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 </a:t>
            </a:r>
            <a:r>
              <a:rPr lang="ru-RU" b="1" dirty="0">
                <a:solidFill>
                  <a:srgbClr val="C00000"/>
                </a:solidFill>
              </a:rPr>
              <a:t>графе 6 таблицы 1 </a:t>
            </a:r>
            <a:r>
              <a:rPr lang="ru-RU" b="1" u="sng" dirty="0">
                <a:solidFill>
                  <a:schemeClr val="accent5">
                    <a:lumMod val="50000"/>
                  </a:schemeClr>
                </a:solidFill>
              </a:rPr>
              <a:t>отражается количество реализованной продукции с учетом документов, поступивших позже.</a:t>
            </a:r>
          </a:p>
        </p:txBody>
      </p:sp>
    </p:spTree>
    <p:extLst>
      <p:ext uri="{BB962C8B-B14F-4D97-AF65-F5344CB8AC3E}">
        <p14:creationId xmlns:p14="http://schemas.microsoft.com/office/powerpoint/2010/main" val="8427156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06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106309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</a:p>
          <a:p>
            <a:r>
              <a:rPr lang="ru-RU" sz="12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</a:t>
            </a:r>
            <a:r>
              <a:rPr lang="en-US" sz="1200" b="1" dirty="0" smtClean="0">
                <a:latin typeface="Roboto Condensed"/>
                <a:ea typeface="Roboto Condensed" panose="02000000000000000000" pitchFamily="2" charset="0"/>
              </a:rPr>
              <a:t> </a:t>
            </a:r>
            <a:r>
              <a:rPr lang="ru-RU" sz="12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области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41067" y="3681598"/>
            <a:ext cx="10718157" cy="642401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0"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ОТБОР ОРГАНИЗАЦИЙ И ТОВАРОВ-ПРЕДСТАВИТЕЛЕЙ ОСУЩЕСТВЛЯЕТСЯ </a:t>
            </a:r>
            <a:br>
              <a:rPr lang="ru-RU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</a:br>
            <a:r>
              <a:rPr lang="ru-RU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НАЦИОНАЛЬНЫМ СТАТИСТИЧЕСКИМ КОМИТЕТОМ.</a:t>
            </a:r>
            <a:endParaRPr lang="ru-RU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58813" y="1275095"/>
            <a:ext cx="10718157" cy="567160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0"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ОРГАНИЗАЦИИ ЗАПОЛНЯЮТ ДАННЫЕ ТОЛЬКО ПО ОТОБРАННЫМ ДЛЯ НИХ ТОВАРАМ-ПРЕДСТАВИТЕЛЯМ.</a:t>
            </a:r>
            <a:endParaRPr lang="ru-RU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7" y="2016278"/>
            <a:ext cx="11273912" cy="36072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7013987" y="3656693"/>
            <a:ext cx="268941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4"/>
          <p:cNvSpPr txBox="1">
            <a:spLocks/>
          </p:cNvSpPr>
          <p:nvPr/>
        </p:nvSpPr>
        <p:spPr>
          <a:xfrm>
            <a:off x="4615361" y="804040"/>
            <a:ext cx="220506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ТАБЛИЦА 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49724" y="5797490"/>
            <a:ext cx="990084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b="1" u="sng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Отражению подлежат все отобранные</a:t>
            </a:r>
            <a:r>
              <a:rPr lang="ru-RU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для конкретного респондента </a:t>
            </a:r>
            <a:r>
              <a:rPr lang="ru-RU" b="1" u="sng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товары-представители</a:t>
            </a:r>
            <a:r>
              <a:rPr lang="ru-RU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br>
              <a:rPr lang="ru-RU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даже при условии, что в отчетном периоде их отгрузка </a:t>
            </a:r>
            <a:r>
              <a:rPr lang="ru-RU" b="1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 </a:t>
            </a:r>
            <a:r>
              <a:rPr lang="ru-RU" b="1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осуществлялась.</a:t>
            </a:r>
            <a:endParaRPr lang="ru-RU" b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7026533" y="3830609"/>
            <a:ext cx="268941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026533" y="3991979"/>
            <a:ext cx="268941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037291" y="4174865"/>
            <a:ext cx="268941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037291" y="4346993"/>
            <a:ext cx="268941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048049" y="4508363"/>
            <a:ext cx="268941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9518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07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106309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</a:p>
          <a:p>
            <a:r>
              <a:rPr lang="ru-RU" sz="12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</a:t>
            </a:r>
            <a:r>
              <a:rPr lang="en-US" sz="1200" b="1" dirty="0" smtClean="0">
                <a:latin typeface="Roboto Condensed"/>
                <a:ea typeface="Roboto Condensed" panose="02000000000000000000" pitchFamily="2" charset="0"/>
              </a:rPr>
              <a:t> </a:t>
            </a:r>
            <a:r>
              <a:rPr lang="ru-RU" sz="12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области</a:t>
            </a: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3463397" y="820783"/>
            <a:ext cx="428042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КАНАЛЫ РЕАЛИЗАЦИИ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16526" y="1293572"/>
            <a:ext cx="7272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/>
              <a:t>ДЛЯ ЗАПОЛНЕНИЯ ГРАФЫ 1 ТАБЛИЦЫ 1 И ГРАФЫ 2 ТАБЛИЦЫ 2 </a:t>
            </a:r>
            <a:endParaRPr lang="ru-RU" sz="2000" b="1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4310" y="1770537"/>
            <a:ext cx="11088547" cy="3672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0588" indent="-439738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ru-RU" sz="2200" dirty="0"/>
              <a:t> </a:t>
            </a:r>
            <a:r>
              <a:rPr lang="ru-RU" sz="2200" dirty="0">
                <a:solidFill>
                  <a:srgbClr val="002060"/>
                </a:solidFill>
              </a:rPr>
              <a:t>– заготовительным и перерабатывающим организациям, осуществляющим закупку </a:t>
            </a:r>
            <a:r>
              <a:rPr lang="en-US" sz="2200" dirty="0" smtClean="0">
                <a:solidFill>
                  <a:srgbClr val="002060"/>
                </a:solidFill>
              </a:rPr>
              <a:t/>
            </a:r>
            <a:br>
              <a:rPr lang="en-US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и </a:t>
            </a:r>
            <a:r>
              <a:rPr lang="ru-RU" sz="2200" dirty="0">
                <a:solidFill>
                  <a:srgbClr val="002060"/>
                </a:solidFill>
              </a:rPr>
              <a:t>реализацию продукции </a:t>
            </a:r>
            <a:r>
              <a:rPr lang="ru-RU" sz="2200" dirty="0" smtClean="0">
                <a:solidFill>
                  <a:srgbClr val="002060"/>
                </a:solidFill>
              </a:rPr>
              <a:t>для </a:t>
            </a:r>
            <a:r>
              <a:rPr lang="ru-RU" sz="2200" dirty="0">
                <a:solidFill>
                  <a:srgbClr val="002060"/>
                </a:solidFill>
              </a:rPr>
              <a:t>республиканских государственных нужд </a:t>
            </a:r>
            <a:r>
              <a:rPr lang="en-US" sz="2200" dirty="0" smtClean="0">
                <a:solidFill>
                  <a:srgbClr val="002060"/>
                </a:solidFill>
              </a:rPr>
              <a:t/>
            </a:r>
            <a:br>
              <a:rPr lang="en-US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(</a:t>
            </a:r>
            <a:r>
              <a:rPr lang="ru-RU" sz="2200" dirty="0">
                <a:solidFill>
                  <a:srgbClr val="002060"/>
                </a:solidFill>
              </a:rPr>
              <a:t>в соответствии с объемами заказа на поставку (закупку) сельскохозяйственной продукции и сырья для республиканских государственных нужд, ежегодно устанавливаемыми Советом Министров Республики Беларусь); </a:t>
            </a:r>
          </a:p>
          <a:p>
            <a:pPr indent="450850">
              <a:spcBef>
                <a:spcPts val="200"/>
              </a:spcBef>
              <a:spcAft>
                <a:spcPts val="200"/>
              </a:spcAft>
            </a:pP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ru-RU" sz="2200" dirty="0"/>
              <a:t> – на рынках, через собственную торговую сеть;</a:t>
            </a:r>
          </a:p>
          <a:p>
            <a:pPr marL="890588" indent="-439738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ru-RU" sz="2200" dirty="0"/>
              <a:t> – </a:t>
            </a:r>
            <a:r>
              <a:rPr lang="ru-RU" sz="2200" dirty="0">
                <a:solidFill>
                  <a:srgbClr val="002060"/>
                </a:solidFill>
              </a:rPr>
              <a:t>организациям, занимающимся переработкой, в том числе собственным подсобным производствам; </a:t>
            </a:r>
          </a:p>
          <a:p>
            <a:pPr indent="450850">
              <a:spcBef>
                <a:spcPts val="200"/>
              </a:spcBef>
              <a:spcAft>
                <a:spcPts val="200"/>
              </a:spcAft>
            </a:pP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ru-RU" sz="2200" dirty="0"/>
              <a:t> – населению вне торговых объектов;</a:t>
            </a:r>
          </a:p>
          <a:p>
            <a:pPr marL="892175" indent="-441325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ru-RU" sz="2200" dirty="0"/>
              <a:t> – </a:t>
            </a:r>
            <a:r>
              <a:rPr lang="ru-RU" sz="2200" dirty="0">
                <a:solidFill>
                  <a:srgbClr val="002060"/>
                </a:solidFill>
              </a:rPr>
              <a:t>в розничную (торговую) сеть, </a:t>
            </a:r>
            <a:r>
              <a:rPr lang="ru-RU" sz="2200" dirty="0" smtClean="0">
                <a:solidFill>
                  <a:srgbClr val="002060"/>
                </a:solidFill>
              </a:rPr>
              <a:t/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кроме </a:t>
            </a:r>
            <a:r>
              <a:rPr lang="ru-RU" sz="2200" dirty="0">
                <a:solidFill>
                  <a:srgbClr val="002060"/>
                </a:solidFill>
              </a:rPr>
              <a:t>собственной;</a:t>
            </a:r>
            <a:endParaRPr lang="ru-RU" sz="2200" b="1" dirty="0">
              <a:solidFill>
                <a:srgbClr val="002060"/>
              </a:solidFill>
            </a:endParaRPr>
          </a:p>
          <a:p>
            <a:pPr indent="450850">
              <a:spcBef>
                <a:spcPts val="200"/>
              </a:spcBef>
              <a:spcAft>
                <a:spcPts val="200"/>
              </a:spcAft>
            </a:pP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6</a:t>
            </a:r>
            <a:r>
              <a:rPr lang="ru-RU" sz="2200" dirty="0"/>
              <a:t> – иное.</a:t>
            </a:r>
            <a:endParaRPr lang="ru-RU" sz="2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6689" y="6183630"/>
            <a:ext cx="10671858" cy="400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ru-RU" sz="2000" b="1" dirty="0" smtClean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В графе 1 </a:t>
            </a:r>
            <a:r>
              <a:rPr lang="ru-RU" sz="20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табл.1 должны быть введены каналы реализации такие же как </a:t>
            </a:r>
            <a:r>
              <a:rPr lang="ru-RU" sz="2000" b="1" dirty="0" smtClean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в графе А </a:t>
            </a:r>
            <a:r>
              <a:rPr lang="ru-RU" sz="20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табл.1 </a:t>
            </a:r>
            <a:endParaRPr lang="ru-RU" sz="2000" b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+mj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6" t="5893" r="45667" b="5704"/>
          <a:stretch/>
        </p:blipFill>
        <p:spPr>
          <a:xfrm>
            <a:off x="5895593" y="3866390"/>
            <a:ext cx="4411980" cy="2517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7022890" y="4709028"/>
            <a:ext cx="895813" cy="338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809383" y="4712417"/>
            <a:ext cx="447906" cy="338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9910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08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3" name="Заголовок 4"/>
          <p:cNvSpPr txBox="1">
            <a:spLocks/>
          </p:cNvSpPr>
          <p:nvPr/>
        </p:nvSpPr>
        <p:spPr>
          <a:xfrm>
            <a:off x="106309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</a:p>
          <a:p>
            <a:r>
              <a:rPr lang="ru-RU" sz="12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</a:t>
            </a:r>
            <a:r>
              <a:rPr lang="en-US" sz="1200" b="1" dirty="0" smtClean="0">
                <a:latin typeface="Roboto Condensed"/>
                <a:ea typeface="Roboto Condensed" panose="02000000000000000000" pitchFamily="2" charset="0"/>
              </a:rPr>
              <a:t> </a:t>
            </a:r>
            <a:r>
              <a:rPr lang="ru-RU" sz="12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16526" y="1293572"/>
            <a:ext cx="7272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/>
              <a:t>ДЛЯ ЗАПОЛНЕНИЯ ГРАФЫ 5 ТАБЛИЦЫ 1 И ГРАФЫ 7 ТАБЛИЦЫ 2 </a:t>
            </a:r>
            <a:endParaRPr lang="ru-RU" sz="2000" b="1" u="sng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81503" y="1842272"/>
            <a:ext cx="9325324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Bef>
                <a:spcPts val="200"/>
              </a:spcBef>
              <a:spcAft>
                <a:spcPts val="100"/>
              </a:spcAft>
            </a:pP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ru-RU" sz="2200" dirty="0"/>
              <a:t>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– изменение закупочной цены;</a:t>
            </a:r>
          </a:p>
          <a:p>
            <a:pPr>
              <a:lnSpc>
                <a:spcPts val="2000"/>
              </a:lnSpc>
              <a:spcBef>
                <a:spcPts val="200"/>
              </a:spcBef>
              <a:spcAft>
                <a:spcPts val="100"/>
              </a:spcAft>
            </a:pP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ru-RU" sz="2200" dirty="0"/>
              <a:t> – изменение себестоимости;</a:t>
            </a:r>
          </a:p>
          <a:p>
            <a:pPr>
              <a:lnSpc>
                <a:spcPts val="2000"/>
              </a:lnSpc>
              <a:spcBef>
                <a:spcPts val="200"/>
              </a:spcBef>
              <a:spcAft>
                <a:spcPts val="100"/>
              </a:spcAft>
            </a:pP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ru-RU" sz="2200" dirty="0"/>
              <a:t>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– перевод из убойного веса в живой;</a:t>
            </a:r>
          </a:p>
          <a:p>
            <a:pPr>
              <a:lnSpc>
                <a:spcPts val="2000"/>
              </a:lnSpc>
              <a:spcBef>
                <a:spcPts val="200"/>
              </a:spcBef>
              <a:spcAft>
                <a:spcPts val="100"/>
              </a:spcAft>
            </a:pP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ru-RU" sz="2200" dirty="0"/>
              <a:t> – сезонная надбавка (скидка);</a:t>
            </a:r>
          </a:p>
          <a:p>
            <a:pPr>
              <a:lnSpc>
                <a:spcPts val="2000"/>
              </a:lnSpc>
              <a:spcBef>
                <a:spcPts val="200"/>
              </a:spcBef>
              <a:spcAft>
                <a:spcPts val="100"/>
              </a:spcAft>
            </a:pP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ru-RU" sz="2200" dirty="0"/>
              <a:t>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– надбавка (скидка) за ранние (поздние) сроки сдачи;</a:t>
            </a:r>
          </a:p>
          <a:p>
            <a:pPr marL="446088" indent="-446088">
              <a:lnSpc>
                <a:spcPts val="2000"/>
              </a:lnSpc>
              <a:spcBef>
                <a:spcPts val="200"/>
              </a:spcBef>
              <a:spcAft>
                <a:spcPts val="100"/>
              </a:spcAft>
            </a:pP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6</a:t>
            </a:r>
            <a:r>
              <a:rPr lang="ru-RU" sz="2200" dirty="0"/>
              <a:t> – надбавка (скидка) за </a:t>
            </a:r>
            <a:r>
              <a:rPr lang="ru-RU" sz="2200" dirty="0" smtClean="0"/>
              <a:t>качество</a:t>
            </a:r>
            <a:r>
              <a:rPr lang="ru-RU" sz="2800" dirty="0" smtClean="0"/>
              <a:t>;</a:t>
            </a:r>
            <a:endParaRPr lang="ru-RU" sz="2800" dirty="0"/>
          </a:p>
          <a:p>
            <a:pPr>
              <a:lnSpc>
                <a:spcPts val="2000"/>
              </a:lnSpc>
              <a:spcBef>
                <a:spcPts val="200"/>
              </a:spcBef>
              <a:spcAft>
                <a:spcPts val="100"/>
              </a:spcAft>
            </a:pP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7</a:t>
            </a:r>
            <a:r>
              <a:rPr lang="ru-RU" sz="2200" dirty="0"/>
              <a:t>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– конъюнктура рынка;</a:t>
            </a:r>
          </a:p>
          <a:p>
            <a:pPr>
              <a:lnSpc>
                <a:spcPts val="2000"/>
              </a:lnSpc>
              <a:spcBef>
                <a:spcPts val="200"/>
              </a:spcBef>
              <a:spcAft>
                <a:spcPts val="100"/>
              </a:spcAft>
            </a:pP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8</a:t>
            </a:r>
            <a:r>
              <a:rPr lang="ru-RU" sz="2200" dirty="0"/>
              <a:t> – договорная цена;</a:t>
            </a:r>
          </a:p>
          <a:p>
            <a:pPr>
              <a:lnSpc>
                <a:spcPts val="2000"/>
              </a:lnSpc>
              <a:spcBef>
                <a:spcPts val="200"/>
              </a:spcBef>
              <a:spcAft>
                <a:spcPts val="100"/>
              </a:spcAft>
            </a:pP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9</a:t>
            </a:r>
            <a:r>
              <a:rPr lang="ru-RU" sz="2200" dirty="0"/>
              <a:t>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– другой покупатель;</a:t>
            </a:r>
          </a:p>
          <a:p>
            <a:pPr>
              <a:lnSpc>
                <a:spcPts val="2000"/>
              </a:lnSpc>
              <a:spcBef>
                <a:spcPts val="200"/>
              </a:spcBef>
              <a:spcAft>
                <a:spcPts val="100"/>
              </a:spcAft>
            </a:pP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10</a:t>
            </a:r>
            <a:r>
              <a:rPr lang="ru-RU" sz="2200" dirty="0"/>
              <a:t> – решение организации;</a:t>
            </a:r>
          </a:p>
          <a:p>
            <a:pPr>
              <a:lnSpc>
                <a:spcPts val="2000"/>
              </a:lnSpc>
              <a:spcBef>
                <a:spcPts val="200"/>
              </a:spcBef>
              <a:spcAft>
                <a:spcPts val="100"/>
              </a:spcAft>
            </a:pP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11</a:t>
            </a:r>
            <a:r>
              <a:rPr lang="ru-RU" sz="2200" dirty="0"/>
              <a:t>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– нормативные правовые акты государственных органов;</a:t>
            </a:r>
          </a:p>
          <a:p>
            <a:pPr>
              <a:lnSpc>
                <a:spcPts val="2000"/>
              </a:lnSpc>
              <a:spcBef>
                <a:spcPts val="200"/>
              </a:spcBef>
              <a:spcAft>
                <a:spcPts val="100"/>
              </a:spcAft>
            </a:pP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12</a:t>
            </a:r>
            <a:r>
              <a:rPr lang="ru-RU" sz="2200" dirty="0"/>
              <a:t> – другие </a:t>
            </a:r>
            <a:r>
              <a:rPr lang="ru-RU" sz="2200" dirty="0" smtClean="0"/>
              <a:t>причины </a:t>
            </a:r>
            <a:r>
              <a:rPr lang="ru-RU" sz="1400" b="1" i="1" dirty="0" smtClean="0"/>
              <a:t>(ДЛЯ ЖИВОТНОВОДСТВА: РАЗНАЯ КАТЕГОРИЯ СКОТА)</a:t>
            </a:r>
            <a:r>
              <a:rPr lang="ru-RU" sz="2400" dirty="0" smtClean="0"/>
              <a:t>;</a:t>
            </a:r>
            <a:endParaRPr lang="ru-RU" sz="2400" dirty="0"/>
          </a:p>
          <a:p>
            <a:pPr>
              <a:lnSpc>
                <a:spcPts val="2000"/>
              </a:lnSpc>
              <a:spcBef>
                <a:spcPts val="200"/>
              </a:spcBef>
              <a:spcAft>
                <a:spcPts val="100"/>
              </a:spcAft>
            </a:pP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13</a:t>
            </a:r>
            <a:r>
              <a:rPr lang="ru-RU" sz="2200" dirty="0"/>
              <a:t>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– замена товара-представителя, канала реализации.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8620" y="5882847"/>
            <a:ext cx="10664190" cy="717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Если изменение цены произошло по нескольким причинам, то организация имеет возможность прокомментировать дополнительные причины изменения цены товара-представителя в поле </a:t>
            </a:r>
            <a:r>
              <a:rPr lang="ru-RU" b="1" dirty="0">
                <a:solidFill>
                  <a:srgbClr val="C00000"/>
                </a:solidFill>
              </a:rPr>
              <a:t>«Комментарии»</a:t>
            </a: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427512" y="820783"/>
            <a:ext cx="1069966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smtClean="0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КОД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ПРИЧИНЫ ИЗМЕНЕНИЯ СРЕДНЕЙ ЦЕНЫ</a:t>
            </a:r>
          </a:p>
        </p:txBody>
      </p:sp>
    </p:spTree>
    <p:extLst>
      <p:ext uri="{BB962C8B-B14F-4D97-AF65-F5344CB8AC3E}">
        <p14:creationId xmlns:p14="http://schemas.microsoft.com/office/powerpoint/2010/main" val="6940113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3382</TotalTime>
  <Words>987</Words>
  <Application>Microsoft Office PowerPoint</Application>
  <PresentationFormat>Произвольный</PresentationFormat>
  <Paragraphs>147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Карпова Татьяна Владимировна</cp:lastModifiedBy>
  <cp:revision>501</cp:revision>
  <cp:lastPrinted>2024-02-09T05:54:21Z</cp:lastPrinted>
  <dcterms:created xsi:type="dcterms:W3CDTF">2024-01-02T12:50:44Z</dcterms:created>
  <dcterms:modified xsi:type="dcterms:W3CDTF">2025-03-06T07:53:31Z</dcterms:modified>
</cp:coreProperties>
</file>