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73"/>
  </p:notesMasterIdLst>
  <p:sldIdLst>
    <p:sldId id="256" r:id="rId8"/>
    <p:sldId id="419" r:id="rId9"/>
    <p:sldId id="381" r:id="rId10"/>
    <p:sldId id="383" r:id="rId11"/>
    <p:sldId id="408" r:id="rId12"/>
    <p:sldId id="407" r:id="rId13"/>
    <p:sldId id="385" r:id="rId14"/>
    <p:sldId id="394" r:id="rId15"/>
    <p:sldId id="400" r:id="rId16"/>
    <p:sldId id="413" r:id="rId17"/>
    <p:sldId id="395" r:id="rId18"/>
    <p:sldId id="402" r:id="rId19"/>
    <p:sldId id="404" r:id="rId20"/>
    <p:sldId id="397" r:id="rId21"/>
    <p:sldId id="398" r:id="rId22"/>
    <p:sldId id="399" r:id="rId23"/>
    <p:sldId id="405" r:id="rId24"/>
    <p:sldId id="406" r:id="rId25"/>
    <p:sldId id="376" r:id="rId26"/>
    <p:sldId id="331" r:id="rId27"/>
    <p:sldId id="372" r:id="rId28"/>
    <p:sldId id="414" r:id="rId29"/>
    <p:sldId id="278" r:id="rId30"/>
    <p:sldId id="283" r:id="rId31"/>
    <p:sldId id="373" r:id="rId32"/>
    <p:sldId id="380" r:id="rId33"/>
    <p:sldId id="377" r:id="rId34"/>
    <p:sldId id="298" r:id="rId35"/>
    <p:sldId id="415" r:id="rId36"/>
    <p:sldId id="378" r:id="rId37"/>
    <p:sldId id="319" r:id="rId38"/>
    <p:sldId id="338" r:id="rId39"/>
    <p:sldId id="339" r:id="rId40"/>
    <p:sldId id="320" r:id="rId41"/>
    <p:sldId id="300" r:id="rId42"/>
    <p:sldId id="321" r:id="rId43"/>
    <p:sldId id="365" r:id="rId44"/>
    <p:sldId id="343" r:id="rId45"/>
    <p:sldId id="344" r:id="rId46"/>
    <p:sldId id="345" r:id="rId47"/>
    <p:sldId id="346" r:id="rId48"/>
    <p:sldId id="347" r:id="rId49"/>
    <p:sldId id="409" r:id="rId50"/>
    <p:sldId id="411" r:id="rId51"/>
    <p:sldId id="416" r:id="rId52"/>
    <p:sldId id="412" r:id="rId53"/>
    <p:sldId id="379" r:id="rId54"/>
    <p:sldId id="427" r:id="rId55"/>
    <p:sldId id="428" r:id="rId56"/>
    <p:sldId id="436" r:id="rId57"/>
    <p:sldId id="437" r:id="rId58"/>
    <p:sldId id="429" r:id="rId59"/>
    <p:sldId id="430" r:id="rId60"/>
    <p:sldId id="431" r:id="rId61"/>
    <p:sldId id="432" r:id="rId62"/>
    <p:sldId id="433" r:id="rId63"/>
    <p:sldId id="434" r:id="rId64"/>
    <p:sldId id="435" r:id="rId65"/>
    <p:sldId id="420" r:id="rId66"/>
    <p:sldId id="421" r:id="rId67"/>
    <p:sldId id="422" r:id="rId68"/>
    <p:sldId id="423" r:id="rId69"/>
    <p:sldId id="424" r:id="rId70"/>
    <p:sldId id="426" r:id="rId71"/>
    <p:sldId id="425" r:id="rId72"/>
  </p:sldIdLst>
  <p:sldSz cx="12192000" cy="6858000"/>
  <p:notesSz cx="6858000" cy="9144000"/>
  <p:embeddedFontLst>
    <p:embeddedFont>
      <p:font typeface="Roboto Condensed" panose="020B0604020202020204" charset="0"/>
      <p:regular r:id="rId74"/>
      <p:bold r:id="rId75"/>
      <p:italic r:id="rId76"/>
      <p:boldItalic r:id="rId77"/>
    </p:embeddedFont>
    <p:embeddedFont>
      <p:font typeface="Verdana" panose="020B0604030504040204" pitchFamily="34" charset="0"/>
      <p:regular r:id="rId78"/>
      <p:bold r:id="rId79"/>
      <p:italic r:id="rId80"/>
      <p:boldItalic r:id="rId81"/>
    </p:embeddedFont>
    <p:embeddedFont>
      <p:font typeface="Georgia" panose="02040502050405020303" pitchFamily="18" charset="0"/>
      <p:regular r:id="rId82"/>
      <p:bold r:id="rId83"/>
      <p:italic r:id="rId84"/>
      <p:boldItalic r:id="rId85"/>
    </p:embeddedFon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Calibri Light" panose="020F0302020204030204" pitchFamily="34" charset="0"/>
      <p:regular r:id="rId90"/>
      <p:italic r:id="rId9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006969"/>
    <a:srgbClr val="F09456"/>
    <a:srgbClr val="FEF9E6"/>
    <a:srgbClr val="FFC000"/>
    <a:srgbClr val="CFE5D8"/>
    <a:srgbClr val="FEFED6"/>
    <a:srgbClr val="EADEB0"/>
    <a:srgbClr val="45B664"/>
    <a:srgbClr val="CF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22" autoAdjust="0"/>
  </p:normalViewPr>
  <p:slideViewPr>
    <p:cSldViewPr snapToGrid="0">
      <p:cViewPr>
        <p:scale>
          <a:sx n="90" d="100"/>
          <a:sy n="90" d="100"/>
        </p:scale>
        <p:origin x="-121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font" Target="fonts/font3.fntdata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87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font" Target="fonts/font9.fntdata"/><Relationship Id="rId90" Type="http://schemas.openxmlformats.org/officeDocument/2006/relationships/font" Target="fonts/font17.fntdata"/><Relationship Id="rId95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font" Target="fonts/font4.fntdata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19.xml"/><Relationship Id="rId1" Type="http://schemas.openxmlformats.org/officeDocument/2006/relationships/slide" Target="../slides/slide7.xml"/><Relationship Id="rId4" Type="http://schemas.openxmlformats.org/officeDocument/2006/relationships/slide" Target="../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ED107-2E28-44F0-9C78-52AF0B9BB94B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CC40465-595B-4CA9-967B-F872B84EA25F}">
      <dgm:prSet phldrT="[Текст]" custT="1"/>
      <dgm:spPr/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700" b="1" dirty="0" smtClean="0">
              <a:latin typeface="Roboto Condensed" charset="0"/>
              <a:ea typeface="Roboto Condensed" charset="0"/>
            </a:rPr>
            <a:t>12-тэк </a:t>
          </a:r>
          <a:r>
            <a:rPr lang="en-US" sz="1700" b="1" dirty="0" smtClean="0">
              <a:latin typeface="Roboto Condensed" charset="0"/>
              <a:ea typeface="Roboto Condensed" charset="0"/>
            </a:rPr>
            <a:t/>
          </a:r>
          <a:br>
            <a:rPr lang="en-US" sz="1700" b="1" dirty="0" smtClean="0">
              <a:latin typeface="Roboto Condensed" charset="0"/>
              <a:ea typeface="Roboto Condensed" charset="0"/>
            </a:rPr>
          </a:br>
          <a:r>
            <a:rPr lang="ru-RU" sz="1700" b="1" dirty="0" smtClean="0">
              <a:latin typeface="Roboto Condensed" charset="0"/>
              <a:ea typeface="Roboto Condensed" charset="0"/>
            </a:rPr>
            <a:t>«Отчет о расходе топливно-</a:t>
          </a:r>
          <a:br>
            <a:rPr lang="ru-RU" sz="1700" b="1" dirty="0" smtClean="0">
              <a:latin typeface="Roboto Condensed" charset="0"/>
              <a:ea typeface="Roboto Condensed" charset="0"/>
            </a:rPr>
          </a:br>
          <a:r>
            <a:rPr lang="ru-RU" sz="1700" b="1" dirty="0" smtClean="0">
              <a:latin typeface="Roboto Condensed" charset="0"/>
              <a:ea typeface="Roboto Condensed" charset="0"/>
            </a:rPr>
            <a:t>энергетических ресурсов»</a:t>
          </a:r>
          <a:endParaRPr lang="ru-RU" sz="17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6FECACB-111C-4061-889C-8C4118B7B084}" type="parTrans" cxnId="{8A91DD4A-B0C7-4D39-994C-9056E5217412}">
      <dgm:prSet/>
      <dgm:spPr/>
      <dgm:t>
        <a:bodyPr/>
        <a:lstStyle/>
        <a:p>
          <a:endParaRPr lang="ru-RU"/>
        </a:p>
      </dgm:t>
    </dgm:pt>
    <dgm:pt modelId="{6516840C-17A3-4390-ACD2-0B8A0D0E7E86}" type="sibTrans" cxnId="{8A91DD4A-B0C7-4D39-994C-9056E5217412}">
      <dgm:prSet/>
      <dgm:spPr/>
      <dgm:t>
        <a:bodyPr/>
        <a:lstStyle/>
        <a:p>
          <a:endParaRPr lang="ru-RU"/>
        </a:p>
      </dgm:t>
    </dgm:pt>
    <dgm:pt modelId="{0A7A3C5F-072A-4D39-8077-6DE10D4DF53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Месячная</a:t>
          </a:r>
          <a:endParaRPr lang="ru-RU" sz="2400" dirty="0">
            <a:solidFill>
              <a:srgbClr val="006969"/>
            </a:solidFill>
          </a:endParaRPr>
        </a:p>
      </dgm:t>
    </dgm:pt>
    <dgm:pt modelId="{73417F0F-DAE6-4FF0-A8F9-A88869B8BA0F}" type="parTrans" cxnId="{E50AD066-CA29-4992-BEC7-C33826B19AD7}">
      <dgm:prSet/>
      <dgm:spPr/>
      <dgm:t>
        <a:bodyPr/>
        <a:lstStyle/>
        <a:p>
          <a:endParaRPr lang="ru-RU"/>
        </a:p>
      </dgm:t>
    </dgm:pt>
    <dgm:pt modelId="{826666E3-A2B4-425A-AE89-0FB4EE9C54E8}" type="sibTrans" cxnId="{E50AD066-CA29-4992-BEC7-C33826B19AD7}">
      <dgm:prSet/>
      <dgm:spPr/>
      <dgm:t>
        <a:bodyPr/>
        <a:lstStyle/>
        <a:p>
          <a:endParaRPr lang="ru-RU"/>
        </a:p>
      </dgm:t>
    </dgm:pt>
    <dgm:pt modelId="{2E9830C6-7B12-4A09-8721-52C3C2C10C03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16 день </a:t>
          </a:r>
          <a:r>
            <a:rPr lang="en-US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/>
          </a:r>
          <a:br>
            <a:rPr lang="en-US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после отчетного</a:t>
          </a:r>
          <a:b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периода</a:t>
          </a:r>
          <a:endParaRPr lang="ru-RU" sz="2400" dirty="0">
            <a:solidFill>
              <a:srgbClr val="006969"/>
            </a:solidFill>
          </a:endParaRPr>
        </a:p>
      </dgm:t>
    </dgm:pt>
    <dgm:pt modelId="{1A95C211-6C95-45B0-9BFB-142B20D67DC4}" type="parTrans" cxnId="{D698D048-7587-4184-B495-A1C51BD27515}">
      <dgm:prSet/>
      <dgm:spPr/>
      <dgm:t>
        <a:bodyPr/>
        <a:lstStyle/>
        <a:p>
          <a:endParaRPr lang="ru-RU"/>
        </a:p>
      </dgm:t>
    </dgm:pt>
    <dgm:pt modelId="{132B82ED-F11C-4280-BF7A-B82589425CBB}" type="sibTrans" cxnId="{D698D048-7587-4184-B495-A1C51BD27515}">
      <dgm:prSet/>
      <dgm:spPr/>
      <dgm:t>
        <a:bodyPr/>
        <a:lstStyle/>
        <a:p>
          <a:endParaRPr lang="ru-RU"/>
        </a:p>
      </dgm:t>
    </dgm:pt>
    <dgm:pt modelId="{1DE1653B-9166-4D20-BC1D-ED0E06184C64}">
      <dgm:prSet phldrT="[Текст]" custT="1"/>
      <dgm:spPr/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700" b="1" dirty="0" smtClean="0">
              <a:latin typeface="Roboto Condensed" charset="0"/>
              <a:ea typeface="Roboto Condensed" charset="0"/>
            </a:rPr>
            <a:t>12-тэк (запасы поставщиков) </a:t>
          </a:r>
        </a:p>
        <a:p>
          <a:pPr>
            <a:lnSpc>
              <a:spcPts val="1700"/>
            </a:lnSpc>
            <a:spcAft>
              <a:spcPts val="0"/>
            </a:spcAft>
          </a:pPr>
          <a:r>
            <a:rPr lang="ru-RU" sz="1700" b="1" dirty="0" smtClean="0">
              <a:latin typeface="Roboto Condensed" charset="0"/>
              <a:ea typeface="Roboto Condensed" charset="0"/>
            </a:rPr>
            <a:t>«Отчет о запасах нефти, </a:t>
          </a:r>
          <a:br>
            <a:rPr lang="ru-RU" sz="1700" b="1" dirty="0" smtClean="0">
              <a:latin typeface="Roboto Condensed" charset="0"/>
              <a:ea typeface="Roboto Condensed" charset="0"/>
            </a:rPr>
          </a:br>
          <a:r>
            <a:rPr lang="ru-RU" sz="1700" b="1" dirty="0" smtClean="0">
              <a:latin typeface="Roboto Condensed" charset="0"/>
              <a:ea typeface="Roboto Condensed" charset="0"/>
            </a:rPr>
            <a:t>нефтепродуктов и природного газа»</a:t>
          </a:r>
          <a:endParaRPr lang="ru-RU" sz="17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8BF992-BB4E-4CBE-8FBE-31DFCD39D3B1}" type="parTrans" cxnId="{AE7EDD03-120D-469A-9037-C2E9A5E3F19F}">
      <dgm:prSet/>
      <dgm:spPr/>
      <dgm:t>
        <a:bodyPr/>
        <a:lstStyle/>
        <a:p>
          <a:endParaRPr lang="ru-RU"/>
        </a:p>
      </dgm:t>
    </dgm:pt>
    <dgm:pt modelId="{BBE4834C-3C8C-462E-9971-DF35B29CAB43}" type="sibTrans" cxnId="{AE7EDD03-120D-469A-9037-C2E9A5E3F19F}">
      <dgm:prSet/>
      <dgm:spPr/>
      <dgm:t>
        <a:bodyPr/>
        <a:lstStyle/>
        <a:p>
          <a:endParaRPr lang="ru-RU"/>
        </a:p>
      </dgm:t>
    </dgm:pt>
    <dgm:pt modelId="{3538374F-38D3-4159-82FD-E52807CFE17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Месячная</a:t>
          </a:r>
          <a:endParaRPr lang="ru-RU" sz="2400" dirty="0">
            <a:solidFill>
              <a:srgbClr val="006969"/>
            </a:solidFill>
          </a:endParaRPr>
        </a:p>
      </dgm:t>
    </dgm:pt>
    <dgm:pt modelId="{4BB801DC-7EFE-4899-A781-4A1422EAD71D}" type="parTrans" cxnId="{8AE8846C-026A-4DDB-BF7A-A523E57803DC}">
      <dgm:prSet/>
      <dgm:spPr/>
      <dgm:t>
        <a:bodyPr/>
        <a:lstStyle/>
        <a:p>
          <a:endParaRPr lang="ru-RU"/>
        </a:p>
      </dgm:t>
    </dgm:pt>
    <dgm:pt modelId="{0FFBCA36-8C88-47A9-B044-9020FD14AD77}" type="sibTrans" cxnId="{8AE8846C-026A-4DDB-BF7A-A523E57803DC}">
      <dgm:prSet/>
      <dgm:spPr/>
      <dgm:t>
        <a:bodyPr/>
        <a:lstStyle/>
        <a:p>
          <a:endParaRPr lang="ru-RU"/>
        </a:p>
      </dgm:t>
    </dgm:pt>
    <dgm:pt modelId="{2CB49D3D-2FD2-4794-8065-043C2D56EC9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15 день </a:t>
          </a:r>
          <a:r>
            <a:rPr lang="en-US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/>
          </a:r>
          <a:br>
            <a:rPr lang="en-US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после отчетного</a:t>
          </a:r>
          <a:b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периода</a:t>
          </a:r>
          <a:endParaRPr lang="ru-RU" sz="2400" dirty="0">
            <a:solidFill>
              <a:srgbClr val="006969"/>
            </a:solidFill>
          </a:endParaRPr>
        </a:p>
      </dgm:t>
    </dgm:pt>
    <dgm:pt modelId="{86ACDCEE-7E57-47DF-B7DE-7E5965CF4648}" type="parTrans" cxnId="{D10FEB68-A71C-48D5-B812-978731E1AFAD}">
      <dgm:prSet/>
      <dgm:spPr/>
      <dgm:t>
        <a:bodyPr/>
        <a:lstStyle/>
        <a:p>
          <a:endParaRPr lang="ru-RU"/>
        </a:p>
      </dgm:t>
    </dgm:pt>
    <dgm:pt modelId="{1DA7DBDE-50A9-4F2C-A1D4-0AB2AA76F3CE}" type="sibTrans" cxnId="{D10FEB68-A71C-48D5-B812-978731E1AFAD}">
      <dgm:prSet/>
      <dgm:spPr/>
      <dgm:t>
        <a:bodyPr/>
        <a:lstStyle/>
        <a:p>
          <a:endParaRPr lang="ru-RU"/>
        </a:p>
      </dgm:t>
    </dgm:pt>
    <dgm:pt modelId="{B3B2F4CE-C207-4A92-BA73-2EFA7035F285}">
      <dgm:prSet phldrT="[Текст]" custT="1"/>
      <dgm:spPr/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ru-RU" sz="1700" b="1" dirty="0" smtClean="0">
              <a:latin typeface="Roboto Condensed" charset="0"/>
              <a:ea typeface="Roboto Condensed" charset="0"/>
            </a:rPr>
            <a:t>4-тэк (топливо)</a:t>
          </a:r>
          <a:r>
            <a:rPr lang="en-US" sz="1700" b="1" dirty="0" smtClean="0">
              <a:latin typeface="Roboto Condensed" charset="0"/>
              <a:ea typeface="Roboto Condensed" charset="0"/>
            </a:rPr>
            <a:t/>
          </a:r>
          <a:br>
            <a:rPr lang="en-US" sz="1700" b="1" dirty="0" smtClean="0">
              <a:latin typeface="Roboto Condensed" charset="0"/>
              <a:ea typeface="Roboto Condensed" charset="0"/>
            </a:rPr>
          </a:br>
          <a:r>
            <a:rPr lang="ru-RU" sz="1700" b="1" dirty="0" smtClean="0">
              <a:latin typeface="Roboto Condensed" charset="0"/>
              <a:ea typeface="Roboto Condensed" charset="0"/>
            </a:rPr>
            <a:t> «Отчет об остатках, </a:t>
          </a:r>
        </a:p>
        <a:p>
          <a:pPr>
            <a:lnSpc>
              <a:spcPts val="1600"/>
            </a:lnSpc>
            <a:spcAft>
              <a:spcPts val="0"/>
            </a:spcAft>
          </a:pPr>
          <a:r>
            <a:rPr lang="ru-RU" sz="1700" b="1" dirty="0" smtClean="0">
              <a:latin typeface="Roboto Condensed" charset="0"/>
              <a:ea typeface="Roboto Condensed" charset="0"/>
            </a:rPr>
            <a:t>поступлении и расходе топлива»</a:t>
          </a:r>
          <a:endParaRPr lang="ru-RU" sz="17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7569983-F64C-4548-9A53-9BC970CF2CA6}" type="parTrans" cxnId="{7DBCD672-D524-44FC-A170-B51E6092A0CD}">
      <dgm:prSet/>
      <dgm:spPr/>
      <dgm:t>
        <a:bodyPr/>
        <a:lstStyle/>
        <a:p>
          <a:endParaRPr lang="ru-RU"/>
        </a:p>
      </dgm:t>
    </dgm:pt>
    <dgm:pt modelId="{14E71345-392B-4495-BA2E-5A71E38E51E1}" type="sibTrans" cxnId="{7DBCD672-D524-44FC-A170-B51E6092A0CD}">
      <dgm:prSet/>
      <dgm:spPr/>
      <dgm:t>
        <a:bodyPr/>
        <a:lstStyle/>
        <a:p>
          <a:endParaRPr lang="ru-RU"/>
        </a:p>
      </dgm:t>
    </dgm:pt>
    <dgm:pt modelId="{72921316-D23A-4E3A-8BA0-BEDC4CE1F487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Квартальная</a:t>
          </a:r>
          <a:endParaRPr lang="ru-RU" sz="2400" dirty="0">
            <a:solidFill>
              <a:srgbClr val="006969"/>
            </a:solidFill>
          </a:endParaRPr>
        </a:p>
      </dgm:t>
    </dgm:pt>
    <dgm:pt modelId="{D57F4E1C-AB61-4AF8-8BC0-5BAC8088E434}" type="parTrans" cxnId="{4114B8B1-FABF-4FCF-AE14-753B829E1B2F}">
      <dgm:prSet/>
      <dgm:spPr/>
      <dgm:t>
        <a:bodyPr/>
        <a:lstStyle/>
        <a:p>
          <a:endParaRPr lang="ru-RU"/>
        </a:p>
      </dgm:t>
    </dgm:pt>
    <dgm:pt modelId="{F2C60AF1-5DB5-4D70-9200-9F80FD670A6F}" type="sibTrans" cxnId="{4114B8B1-FABF-4FCF-AE14-753B829E1B2F}">
      <dgm:prSet/>
      <dgm:spPr/>
      <dgm:t>
        <a:bodyPr/>
        <a:lstStyle/>
        <a:p>
          <a:endParaRPr lang="ru-RU"/>
        </a:p>
      </dgm:t>
    </dgm:pt>
    <dgm:pt modelId="{08DF8AF8-0E2B-4B15-BD3A-695A89C69CCC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17 день </a:t>
          </a:r>
          <a:r>
            <a:rPr lang="en-US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/>
          </a:r>
          <a:br>
            <a:rPr lang="en-US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после отчетного</a:t>
          </a:r>
          <a:b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периода</a:t>
          </a:r>
          <a:endParaRPr lang="ru-RU" sz="2400" dirty="0">
            <a:solidFill>
              <a:srgbClr val="006969"/>
            </a:solidFill>
          </a:endParaRPr>
        </a:p>
      </dgm:t>
    </dgm:pt>
    <dgm:pt modelId="{BC90DCDF-3F25-49EA-806F-2E945A132C6D}" type="parTrans" cxnId="{27290EEF-1C76-4FAF-B4DA-54A9FCC20203}">
      <dgm:prSet/>
      <dgm:spPr/>
      <dgm:t>
        <a:bodyPr/>
        <a:lstStyle/>
        <a:p>
          <a:endParaRPr lang="ru-RU"/>
        </a:p>
      </dgm:t>
    </dgm:pt>
    <dgm:pt modelId="{0C54CDAC-D014-4FF5-887F-CF508B13515A}" type="sibTrans" cxnId="{27290EEF-1C76-4FAF-B4DA-54A9FCC20203}">
      <dgm:prSet/>
      <dgm:spPr/>
      <dgm:t>
        <a:bodyPr/>
        <a:lstStyle/>
        <a:p>
          <a:endParaRPr lang="ru-RU"/>
        </a:p>
      </dgm:t>
    </dgm:pt>
    <dgm:pt modelId="{99034DAA-A8E2-413E-AF7C-8257638CCF5B}">
      <dgm:prSet custT="1"/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ru-RU" sz="1600" b="1" dirty="0" smtClean="0">
              <a:latin typeface="Roboto Condensed" charset="0"/>
              <a:ea typeface="Roboto Condensed" charset="0"/>
            </a:rPr>
            <a:t>1-тэк (продукция) </a:t>
          </a:r>
          <a:r>
            <a:rPr lang="en-US" sz="1600" b="1" dirty="0" smtClean="0">
              <a:latin typeface="Roboto Condensed" charset="0"/>
              <a:ea typeface="Roboto Condensed" charset="0"/>
            </a:rPr>
            <a:t/>
          </a:r>
          <a:br>
            <a:rPr lang="en-US" sz="1600" b="1" dirty="0" smtClean="0">
              <a:latin typeface="Roboto Condensed" charset="0"/>
              <a:ea typeface="Roboto Condensed" charset="0"/>
            </a:rPr>
          </a:br>
          <a:r>
            <a:rPr lang="ru-RU" sz="1600" b="1" dirty="0" smtClean="0">
              <a:latin typeface="Roboto Condensed" charset="0"/>
              <a:ea typeface="Roboto Condensed" charset="0"/>
            </a:rPr>
            <a:t>«Отчет о расходе топливно-энергетических </a:t>
          </a:r>
        </a:p>
        <a:p>
          <a:pPr>
            <a:lnSpc>
              <a:spcPts val="1400"/>
            </a:lnSpc>
            <a:spcAft>
              <a:spcPts val="0"/>
            </a:spcAft>
          </a:pPr>
          <a:r>
            <a:rPr lang="ru-RU" sz="1600" b="1" dirty="0" smtClean="0">
              <a:latin typeface="Roboto Condensed" charset="0"/>
              <a:ea typeface="Roboto Condensed" charset="0"/>
            </a:rPr>
            <a:t>ресурсов на производство отдельных видов продукции (работ), включая производство тепловой </a:t>
          </a:r>
          <a:r>
            <a:rPr lang="en-US" sz="1600" b="1" dirty="0" smtClean="0">
              <a:latin typeface="Roboto Condensed" charset="0"/>
              <a:ea typeface="Roboto Condensed" charset="0"/>
            </a:rPr>
            <a:t/>
          </a:r>
          <a:br>
            <a:rPr lang="en-US" sz="1600" b="1" dirty="0" smtClean="0">
              <a:latin typeface="Roboto Condensed" charset="0"/>
              <a:ea typeface="Roboto Condensed" charset="0"/>
            </a:rPr>
          </a:br>
          <a:r>
            <a:rPr lang="ru-RU" sz="1600" b="1" dirty="0" smtClean="0">
              <a:latin typeface="Roboto Condensed" charset="0"/>
              <a:ea typeface="Roboto Condensed" charset="0"/>
            </a:rPr>
            <a:t>и электрической энергии»</a:t>
          </a:r>
          <a:endParaRPr lang="ru-RU" sz="1600" dirty="0">
            <a:latin typeface="Roboto Condensed" charset="0"/>
            <a:ea typeface="Roboto Condensed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C3F53D1-35BD-4963-9EF3-372BA416CDD5}" type="parTrans" cxnId="{635E63FD-0063-4C36-9603-B0B40B66D81C}">
      <dgm:prSet/>
      <dgm:spPr/>
      <dgm:t>
        <a:bodyPr/>
        <a:lstStyle/>
        <a:p>
          <a:endParaRPr lang="ru-RU"/>
        </a:p>
      </dgm:t>
    </dgm:pt>
    <dgm:pt modelId="{135F91AB-CC83-4AF0-BDD3-C8835AB6BED2}" type="sibTrans" cxnId="{635E63FD-0063-4C36-9603-B0B40B66D81C}">
      <dgm:prSet/>
      <dgm:spPr/>
      <dgm:t>
        <a:bodyPr/>
        <a:lstStyle/>
        <a:p>
          <a:endParaRPr lang="ru-RU"/>
        </a:p>
      </dgm:t>
    </dgm:pt>
    <dgm:pt modelId="{77F1D8FF-7127-47A2-9621-D1DB7672FF67}">
      <dgm:prSet custT="1"/>
      <dgm:spPr/>
      <dgm:t>
        <a:bodyPr/>
        <a:lstStyle/>
        <a:p>
          <a:pPr algn="ctr"/>
          <a:r>
            <a:rPr lang="ru-RU" sz="2400" b="1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Годовая</a:t>
          </a:r>
          <a:endParaRPr lang="ru-RU" sz="2400">
            <a:latin typeface="Roboto Condensed" charset="0"/>
            <a:ea typeface="Roboto Condensed" charset="0"/>
          </a:endParaRPr>
        </a:p>
      </dgm:t>
    </dgm:pt>
    <dgm:pt modelId="{C62D7FBD-00D6-4B0E-A4B6-39FF1E8411D0}" type="parTrans" cxnId="{C1016A8D-DBED-4798-92B4-9D28348ACDFC}">
      <dgm:prSet/>
      <dgm:spPr/>
      <dgm:t>
        <a:bodyPr/>
        <a:lstStyle/>
        <a:p>
          <a:endParaRPr lang="ru-RU"/>
        </a:p>
      </dgm:t>
    </dgm:pt>
    <dgm:pt modelId="{315369B1-D36A-49C0-9599-B8CF77D0C7E1}" type="sibTrans" cxnId="{C1016A8D-DBED-4798-92B4-9D28348ACDFC}">
      <dgm:prSet/>
      <dgm:spPr/>
      <dgm:t>
        <a:bodyPr/>
        <a:lstStyle/>
        <a:p>
          <a:endParaRPr lang="ru-RU"/>
        </a:p>
      </dgm:t>
    </dgm:pt>
    <dgm:pt modelId="{C3BC5A5F-4F62-47DE-8165-1680037B1F7E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20 января</a:t>
          </a:r>
          <a:endParaRPr lang="en-US" sz="2400" b="1" dirty="0">
            <a:solidFill>
              <a:srgbClr val="006969"/>
            </a:solidFill>
            <a:latin typeface="Roboto Condensed" charset="0"/>
            <a:ea typeface="Roboto Condensed" charset="0"/>
          </a:endParaRPr>
        </a:p>
      </dgm:t>
    </dgm:pt>
    <dgm:pt modelId="{06168A8A-B748-4AEA-BB4F-77EB6C01720B}" type="parTrans" cxnId="{558AC641-5558-4335-8C88-83D1572252F3}">
      <dgm:prSet/>
      <dgm:spPr/>
      <dgm:t>
        <a:bodyPr/>
        <a:lstStyle/>
        <a:p>
          <a:endParaRPr lang="ru-RU"/>
        </a:p>
      </dgm:t>
    </dgm:pt>
    <dgm:pt modelId="{DA6ED381-148F-4FA7-950F-862BCF8F77CF}" type="sibTrans" cxnId="{558AC641-5558-4335-8C88-83D1572252F3}">
      <dgm:prSet/>
      <dgm:spPr/>
      <dgm:t>
        <a:bodyPr/>
        <a:lstStyle/>
        <a:p>
          <a:endParaRPr lang="ru-RU"/>
        </a:p>
      </dgm:t>
    </dgm:pt>
    <dgm:pt modelId="{1B1B4D13-2EA4-4771-B0B6-0D6A3D746035}" type="pres">
      <dgm:prSet presAssocID="{F26ED107-2E28-44F0-9C78-52AF0B9BB9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BA87A-73C8-4DE2-88F7-6C366D3DA07A}" type="pres">
      <dgm:prSet presAssocID="{8CC40465-595B-4CA9-967B-F872B84EA25F}" presName="composite" presStyleCnt="0"/>
      <dgm:spPr/>
    </dgm:pt>
    <dgm:pt modelId="{5A3A7B6C-B6DD-4291-8431-B9E1D5BCE173}" type="pres">
      <dgm:prSet presAssocID="{8CC40465-595B-4CA9-967B-F872B84EA25F}" presName="parTx" presStyleLbl="alignNode1" presStyleIdx="0" presStyleCnt="4" custScaleY="189553" custLinFactNeighborX="482" custLinFactNeighborY="-50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E208A-38B5-47EA-8C24-BAEC46B79225}" type="pres">
      <dgm:prSet presAssocID="{8CC40465-595B-4CA9-967B-F872B84EA25F}" presName="desTx" presStyleLbl="alignAccFollowNode1" presStyleIdx="0" presStyleCnt="4" custScaleY="100000" custLinFactNeighborY="33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3B54D-E930-4D83-92D5-ACD45856E71F}" type="pres">
      <dgm:prSet presAssocID="{6516840C-17A3-4390-ACD2-0B8A0D0E7E86}" presName="space" presStyleCnt="0"/>
      <dgm:spPr/>
    </dgm:pt>
    <dgm:pt modelId="{DA4923EE-8381-4A74-A160-2A0CD3D3BFCD}" type="pres">
      <dgm:prSet presAssocID="{1DE1653B-9166-4D20-BC1D-ED0E06184C64}" presName="composite" presStyleCnt="0"/>
      <dgm:spPr/>
    </dgm:pt>
    <dgm:pt modelId="{78EB59B2-F7DB-425C-A1DF-394A9442CCD6}" type="pres">
      <dgm:prSet presAssocID="{1DE1653B-9166-4D20-BC1D-ED0E06184C64}" presName="parTx" presStyleLbl="alignNode1" presStyleIdx="1" presStyleCnt="4" custScaleY="189368" custLinFactNeighborY="-49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A297D-D4A5-4BCE-A591-7D953796C68B}" type="pres">
      <dgm:prSet presAssocID="{1DE1653B-9166-4D20-BC1D-ED0E06184C64}" presName="desTx" presStyleLbl="alignAccFollowNode1" presStyleIdx="1" presStyleCnt="4" custLinFactY="1100000" custLinFactNeighborX="-36" custLinFactNeighborY="113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C586B-512E-4BF7-B7AB-BFEEA3C7AC99}" type="pres">
      <dgm:prSet presAssocID="{BBE4834C-3C8C-462E-9971-DF35B29CAB43}" presName="space" presStyleCnt="0"/>
      <dgm:spPr/>
    </dgm:pt>
    <dgm:pt modelId="{47AACB5C-25CB-4B2F-B788-D036230BB8DB}" type="pres">
      <dgm:prSet presAssocID="{B3B2F4CE-C207-4A92-BA73-2EFA7035F285}" presName="composite" presStyleCnt="0"/>
      <dgm:spPr/>
    </dgm:pt>
    <dgm:pt modelId="{B7382FFF-08BA-4AA5-B972-4CE6274D5494}" type="pres">
      <dgm:prSet presAssocID="{B3B2F4CE-C207-4A92-BA73-2EFA7035F285}" presName="parTx" presStyleLbl="alignNode1" presStyleIdx="2" presStyleCnt="4" custScaleY="189553" custLinFactNeighborX="1340" custLinFactNeighborY="-49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09B9C-FF56-49A5-B2C4-34538B996913}" type="pres">
      <dgm:prSet presAssocID="{B3B2F4CE-C207-4A92-BA73-2EFA7035F285}" presName="desTx" presStyleLbl="alignAccFollowNode1" presStyleIdx="2" presStyleCnt="4" custLinFactY="939670" custLinFactNeighborX="878" custLinFactNeighborY="1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99AE4-94EF-4ED1-9C98-4F83D8C47925}" type="pres">
      <dgm:prSet presAssocID="{14E71345-392B-4495-BA2E-5A71E38E51E1}" presName="space" presStyleCnt="0"/>
      <dgm:spPr/>
    </dgm:pt>
    <dgm:pt modelId="{2187E707-70D6-47A1-8097-F57E917B8DB8}" type="pres">
      <dgm:prSet presAssocID="{99034DAA-A8E2-413E-AF7C-8257638CCF5B}" presName="composite" presStyleCnt="0"/>
      <dgm:spPr/>
    </dgm:pt>
    <dgm:pt modelId="{FC4894F1-ED8A-4EB4-913F-DAB8503E6491}" type="pres">
      <dgm:prSet presAssocID="{99034DAA-A8E2-413E-AF7C-8257638CCF5B}" presName="parTx" presStyleLbl="alignNode1" presStyleIdx="3" presStyleCnt="4" custScaleY="189716" custLinFactNeighborX="383" custLinFactNeighborY="-52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D5989-6974-4854-8534-579AA13B7061}" type="pres">
      <dgm:prSet presAssocID="{99034DAA-A8E2-413E-AF7C-8257638CCF5B}" presName="desTx" presStyleLbl="alignAccFollowNode1" presStyleIdx="3" presStyleCnt="4" custLinFactY="927417" custLinFactNeighborX="383" custLinFactNeighborY="1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E63FD-0063-4C36-9603-B0B40B66D81C}" srcId="{F26ED107-2E28-44F0-9C78-52AF0B9BB94B}" destId="{99034DAA-A8E2-413E-AF7C-8257638CCF5B}" srcOrd="3" destOrd="0" parTransId="{7C3F53D1-35BD-4963-9EF3-372BA416CDD5}" sibTransId="{135F91AB-CC83-4AF0-BDD3-C8835AB6BED2}"/>
    <dgm:cxn modelId="{773F04B6-CE63-4FFB-9F9F-1175EF202E6F}" type="presOf" srcId="{F26ED107-2E28-44F0-9C78-52AF0B9BB94B}" destId="{1B1B4D13-2EA4-4771-B0B6-0D6A3D746035}" srcOrd="0" destOrd="0" presId="urn:microsoft.com/office/officeart/2005/8/layout/hList1"/>
    <dgm:cxn modelId="{AE7EDD03-120D-469A-9037-C2E9A5E3F19F}" srcId="{F26ED107-2E28-44F0-9C78-52AF0B9BB94B}" destId="{1DE1653B-9166-4D20-BC1D-ED0E06184C64}" srcOrd="1" destOrd="0" parTransId="{D78BF992-BB4E-4CBE-8FBE-31DFCD39D3B1}" sibTransId="{BBE4834C-3C8C-462E-9971-DF35B29CAB43}"/>
    <dgm:cxn modelId="{8A91DD4A-B0C7-4D39-994C-9056E5217412}" srcId="{F26ED107-2E28-44F0-9C78-52AF0B9BB94B}" destId="{8CC40465-595B-4CA9-967B-F872B84EA25F}" srcOrd="0" destOrd="0" parTransId="{66FECACB-111C-4061-889C-8C4118B7B084}" sibTransId="{6516840C-17A3-4390-ACD2-0B8A0D0E7E86}"/>
    <dgm:cxn modelId="{1E6060DC-3087-4411-8EB6-3875786EFAF2}" type="presOf" srcId="{8CC40465-595B-4CA9-967B-F872B84EA25F}" destId="{5A3A7B6C-B6DD-4291-8431-B9E1D5BCE173}" srcOrd="0" destOrd="0" presId="urn:microsoft.com/office/officeart/2005/8/layout/hList1"/>
    <dgm:cxn modelId="{F8E45C11-7D95-4C58-9E7A-BA4120832381}" type="presOf" srcId="{1DE1653B-9166-4D20-BC1D-ED0E06184C64}" destId="{78EB59B2-F7DB-425C-A1DF-394A9442CCD6}" srcOrd="0" destOrd="0" presId="urn:microsoft.com/office/officeart/2005/8/layout/hList1"/>
    <dgm:cxn modelId="{50ED8172-AFAA-4EE2-9A6A-4FE2EE06B335}" type="presOf" srcId="{72921316-D23A-4E3A-8BA0-BEDC4CE1F487}" destId="{E3D09B9C-FF56-49A5-B2C4-34538B996913}" srcOrd="0" destOrd="0" presId="urn:microsoft.com/office/officeart/2005/8/layout/hList1"/>
    <dgm:cxn modelId="{3081F031-43AF-4CC5-AB57-548855694753}" type="presOf" srcId="{99034DAA-A8E2-413E-AF7C-8257638CCF5B}" destId="{FC4894F1-ED8A-4EB4-913F-DAB8503E6491}" srcOrd="0" destOrd="0" presId="urn:microsoft.com/office/officeart/2005/8/layout/hList1"/>
    <dgm:cxn modelId="{D10FEB68-A71C-48D5-B812-978731E1AFAD}" srcId="{1DE1653B-9166-4D20-BC1D-ED0E06184C64}" destId="{2CB49D3D-2FD2-4794-8065-043C2D56EC9D}" srcOrd="1" destOrd="0" parTransId="{86ACDCEE-7E57-47DF-B7DE-7E5965CF4648}" sibTransId="{1DA7DBDE-50A9-4F2C-A1D4-0AB2AA76F3CE}"/>
    <dgm:cxn modelId="{4114B8B1-FABF-4FCF-AE14-753B829E1B2F}" srcId="{B3B2F4CE-C207-4A92-BA73-2EFA7035F285}" destId="{72921316-D23A-4E3A-8BA0-BEDC4CE1F487}" srcOrd="0" destOrd="0" parTransId="{D57F4E1C-AB61-4AF8-8BC0-5BAC8088E434}" sibTransId="{F2C60AF1-5DB5-4D70-9200-9F80FD670A6F}"/>
    <dgm:cxn modelId="{E50AD066-CA29-4992-BEC7-C33826B19AD7}" srcId="{8CC40465-595B-4CA9-967B-F872B84EA25F}" destId="{0A7A3C5F-072A-4D39-8077-6DE10D4DF53F}" srcOrd="0" destOrd="0" parTransId="{73417F0F-DAE6-4FF0-A8F9-A88869B8BA0F}" sibTransId="{826666E3-A2B4-425A-AE89-0FB4EE9C54E8}"/>
    <dgm:cxn modelId="{39879C0F-E073-4E61-984F-A67503E18D9C}" type="presOf" srcId="{3538374F-38D3-4159-82FD-E52807CFE17F}" destId="{329A297D-D4A5-4BCE-A591-7D953796C68B}" srcOrd="0" destOrd="0" presId="urn:microsoft.com/office/officeart/2005/8/layout/hList1"/>
    <dgm:cxn modelId="{5DC9B864-6255-4FD8-9157-852AC40A8B91}" type="presOf" srcId="{08DF8AF8-0E2B-4B15-BD3A-695A89C69CCC}" destId="{E3D09B9C-FF56-49A5-B2C4-34538B996913}" srcOrd="0" destOrd="1" presId="urn:microsoft.com/office/officeart/2005/8/layout/hList1"/>
    <dgm:cxn modelId="{1FD42E62-FA4B-480C-A934-F30AF0373BA3}" type="presOf" srcId="{2CB49D3D-2FD2-4794-8065-043C2D56EC9D}" destId="{329A297D-D4A5-4BCE-A591-7D953796C68B}" srcOrd="0" destOrd="1" presId="urn:microsoft.com/office/officeart/2005/8/layout/hList1"/>
    <dgm:cxn modelId="{D698D048-7587-4184-B495-A1C51BD27515}" srcId="{8CC40465-595B-4CA9-967B-F872B84EA25F}" destId="{2E9830C6-7B12-4A09-8721-52C3C2C10C03}" srcOrd="1" destOrd="0" parTransId="{1A95C211-6C95-45B0-9BFB-142B20D67DC4}" sibTransId="{132B82ED-F11C-4280-BF7A-B82589425CBB}"/>
    <dgm:cxn modelId="{C1016A8D-DBED-4798-92B4-9D28348ACDFC}" srcId="{99034DAA-A8E2-413E-AF7C-8257638CCF5B}" destId="{77F1D8FF-7127-47A2-9621-D1DB7672FF67}" srcOrd="0" destOrd="0" parTransId="{C62D7FBD-00D6-4B0E-A4B6-39FF1E8411D0}" sibTransId="{315369B1-D36A-49C0-9599-B8CF77D0C7E1}"/>
    <dgm:cxn modelId="{056E3A55-320A-4CEB-B9DF-CCF633372B5A}" type="presOf" srcId="{C3BC5A5F-4F62-47DE-8165-1680037B1F7E}" destId="{D90D5989-6974-4854-8534-579AA13B7061}" srcOrd="0" destOrd="1" presId="urn:microsoft.com/office/officeart/2005/8/layout/hList1"/>
    <dgm:cxn modelId="{130938CB-F525-46CF-8BEC-27A73605FC3E}" type="presOf" srcId="{B3B2F4CE-C207-4A92-BA73-2EFA7035F285}" destId="{B7382FFF-08BA-4AA5-B972-4CE6274D5494}" srcOrd="0" destOrd="0" presId="urn:microsoft.com/office/officeart/2005/8/layout/hList1"/>
    <dgm:cxn modelId="{BF55E871-0499-417A-A4BB-E04C5820BE5A}" type="presOf" srcId="{0A7A3C5F-072A-4D39-8077-6DE10D4DF53F}" destId="{6FCE208A-38B5-47EA-8C24-BAEC46B79225}" srcOrd="0" destOrd="0" presId="urn:microsoft.com/office/officeart/2005/8/layout/hList1"/>
    <dgm:cxn modelId="{8AE8846C-026A-4DDB-BF7A-A523E57803DC}" srcId="{1DE1653B-9166-4D20-BC1D-ED0E06184C64}" destId="{3538374F-38D3-4159-82FD-E52807CFE17F}" srcOrd="0" destOrd="0" parTransId="{4BB801DC-7EFE-4899-A781-4A1422EAD71D}" sibTransId="{0FFBCA36-8C88-47A9-B044-9020FD14AD77}"/>
    <dgm:cxn modelId="{27290EEF-1C76-4FAF-B4DA-54A9FCC20203}" srcId="{B3B2F4CE-C207-4A92-BA73-2EFA7035F285}" destId="{08DF8AF8-0E2B-4B15-BD3A-695A89C69CCC}" srcOrd="1" destOrd="0" parTransId="{BC90DCDF-3F25-49EA-806F-2E945A132C6D}" sibTransId="{0C54CDAC-D014-4FF5-887F-CF508B13515A}"/>
    <dgm:cxn modelId="{7DBCD672-D524-44FC-A170-B51E6092A0CD}" srcId="{F26ED107-2E28-44F0-9C78-52AF0B9BB94B}" destId="{B3B2F4CE-C207-4A92-BA73-2EFA7035F285}" srcOrd="2" destOrd="0" parTransId="{A7569983-F64C-4548-9A53-9BC970CF2CA6}" sibTransId="{14E71345-392B-4495-BA2E-5A71E38E51E1}"/>
    <dgm:cxn modelId="{DB242566-7054-4128-8C47-CB4DB1229F93}" type="presOf" srcId="{2E9830C6-7B12-4A09-8721-52C3C2C10C03}" destId="{6FCE208A-38B5-47EA-8C24-BAEC46B79225}" srcOrd="0" destOrd="1" presId="urn:microsoft.com/office/officeart/2005/8/layout/hList1"/>
    <dgm:cxn modelId="{A5CC45BD-DCEC-4246-8C7F-A993FF6A35B5}" type="presOf" srcId="{77F1D8FF-7127-47A2-9621-D1DB7672FF67}" destId="{D90D5989-6974-4854-8534-579AA13B7061}" srcOrd="0" destOrd="0" presId="urn:microsoft.com/office/officeart/2005/8/layout/hList1"/>
    <dgm:cxn modelId="{558AC641-5558-4335-8C88-83D1572252F3}" srcId="{99034DAA-A8E2-413E-AF7C-8257638CCF5B}" destId="{C3BC5A5F-4F62-47DE-8165-1680037B1F7E}" srcOrd="1" destOrd="0" parTransId="{06168A8A-B748-4AEA-BB4F-77EB6C01720B}" sibTransId="{DA6ED381-148F-4FA7-950F-862BCF8F77CF}"/>
    <dgm:cxn modelId="{BD914E32-F78B-4E99-A949-C789FD11A815}" type="presParOf" srcId="{1B1B4D13-2EA4-4771-B0B6-0D6A3D746035}" destId="{CD2BA87A-73C8-4DE2-88F7-6C366D3DA07A}" srcOrd="0" destOrd="0" presId="urn:microsoft.com/office/officeart/2005/8/layout/hList1"/>
    <dgm:cxn modelId="{79FC4013-8C5A-40AF-AE3D-231240579AD6}" type="presParOf" srcId="{CD2BA87A-73C8-4DE2-88F7-6C366D3DA07A}" destId="{5A3A7B6C-B6DD-4291-8431-B9E1D5BCE173}" srcOrd="0" destOrd="0" presId="urn:microsoft.com/office/officeart/2005/8/layout/hList1"/>
    <dgm:cxn modelId="{6BC01B08-E9BB-4EAE-BD32-FA392418CA77}" type="presParOf" srcId="{CD2BA87A-73C8-4DE2-88F7-6C366D3DA07A}" destId="{6FCE208A-38B5-47EA-8C24-BAEC46B79225}" srcOrd="1" destOrd="0" presId="urn:microsoft.com/office/officeart/2005/8/layout/hList1"/>
    <dgm:cxn modelId="{C3852168-1F12-454D-82B3-E5560E36D5FE}" type="presParOf" srcId="{1B1B4D13-2EA4-4771-B0B6-0D6A3D746035}" destId="{AC43B54D-E930-4D83-92D5-ACD45856E71F}" srcOrd="1" destOrd="0" presId="urn:microsoft.com/office/officeart/2005/8/layout/hList1"/>
    <dgm:cxn modelId="{9D7513CC-FC08-47A1-9832-584A031C1CC0}" type="presParOf" srcId="{1B1B4D13-2EA4-4771-B0B6-0D6A3D746035}" destId="{DA4923EE-8381-4A74-A160-2A0CD3D3BFCD}" srcOrd="2" destOrd="0" presId="urn:microsoft.com/office/officeart/2005/8/layout/hList1"/>
    <dgm:cxn modelId="{77B1C716-86E3-422F-9E0B-800EA1E3C756}" type="presParOf" srcId="{DA4923EE-8381-4A74-A160-2A0CD3D3BFCD}" destId="{78EB59B2-F7DB-425C-A1DF-394A9442CCD6}" srcOrd="0" destOrd="0" presId="urn:microsoft.com/office/officeart/2005/8/layout/hList1"/>
    <dgm:cxn modelId="{E7FFEFA8-F04F-4364-860D-1852D6DE1582}" type="presParOf" srcId="{DA4923EE-8381-4A74-A160-2A0CD3D3BFCD}" destId="{329A297D-D4A5-4BCE-A591-7D953796C68B}" srcOrd="1" destOrd="0" presId="urn:microsoft.com/office/officeart/2005/8/layout/hList1"/>
    <dgm:cxn modelId="{60AC09AD-D1F9-4310-8474-2D464A841900}" type="presParOf" srcId="{1B1B4D13-2EA4-4771-B0B6-0D6A3D746035}" destId="{29EC586B-512E-4BF7-B7AB-BFEEA3C7AC99}" srcOrd="3" destOrd="0" presId="urn:microsoft.com/office/officeart/2005/8/layout/hList1"/>
    <dgm:cxn modelId="{8DCA8555-2663-494A-B7F2-E7976C0F6778}" type="presParOf" srcId="{1B1B4D13-2EA4-4771-B0B6-0D6A3D746035}" destId="{47AACB5C-25CB-4B2F-B788-D036230BB8DB}" srcOrd="4" destOrd="0" presId="urn:microsoft.com/office/officeart/2005/8/layout/hList1"/>
    <dgm:cxn modelId="{616987D1-40DD-4A79-91F6-4ED2FCE77801}" type="presParOf" srcId="{47AACB5C-25CB-4B2F-B788-D036230BB8DB}" destId="{B7382FFF-08BA-4AA5-B972-4CE6274D5494}" srcOrd="0" destOrd="0" presId="urn:microsoft.com/office/officeart/2005/8/layout/hList1"/>
    <dgm:cxn modelId="{683F0ACA-727E-4C82-A81C-96A5A060D1D9}" type="presParOf" srcId="{47AACB5C-25CB-4B2F-B788-D036230BB8DB}" destId="{E3D09B9C-FF56-49A5-B2C4-34538B996913}" srcOrd="1" destOrd="0" presId="urn:microsoft.com/office/officeart/2005/8/layout/hList1"/>
    <dgm:cxn modelId="{D5593762-5DCE-4849-9159-133CBF2E39D3}" type="presParOf" srcId="{1B1B4D13-2EA4-4771-B0B6-0D6A3D746035}" destId="{2F699AE4-94EF-4ED1-9C98-4F83D8C47925}" srcOrd="5" destOrd="0" presId="urn:microsoft.com/office/officeart/2005/8/layout/hList1"/>
    <dgm:cxn modelId="{26E00B4F-4213-4D6D-A497-B88CA5184475}" type="presParOf" srcId="{1B1B4D13-2EA4-4771-B0B6-0D6A3D746035}" destId="{2187E707-70D6-47A1-8097-F57E917B8DB8}" srcOrd="6" destOrd="0" presId="urn:microsoft.com/office/officeart/2005/8/layout/hList1"/>
    <dgm:cxn modelId="{B1FC8D25-14CC-4D23-8D53-24530ED66102}" type="presParOf" srcId="{2187E707-70D6-47A1-8097-F57E917B8DB8}" destId="{FC4894F1-ED8A-4EB4-913F-DAB8503E6491}" srcOrd="0" destOrd="0" presId="urn:microsoft.com/office/officeart/2005/8/layout/hList1"/>
    <dgm:cxn modelId="{B8FE551E-FA01-4D6B-BF50-08DCF45BD434}" type="presParOf" srcId="{2187E707-70D6-47A1-8097-F57E917B8DB8}" destId="{D90D5989-6974-4854-8534-579AA13B70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A7B6C-B6DD-4291-8431-B9E1D5BCE173}">
      <dsp:nvSpPr>
        <dsp:cNvPr id="0" name=""/>
        <dsp:cNvSpPr/>
      </dsp:nvSpPr>
      <dsp:spPr>
        <a:xfrm>
          <a:off x="21262" y="205489"/>
          <a:ext cx="2459469" cy="18647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latin typeface="Roboto Condensed" charset="0"/>
              <a:ea typeface="Roboto Condensed" charset="0"/>
            </a:rPr>
            <a:t>12-тэк </a:t>
          </a:r>
          <a:r>
            <a:rPr lang="en-US" sz="1700" b="1" kern="1200" dirty="0" smtClean="0">
              <a:latin typeface="Roboto Condensed" charset="0"/>
              <a:ea typeface="Roboto Condensed" charset="0"/>
            </a:rPr>
            <a:t/>
          </a:r>
          <a:br>
            <a:rPr lang="en-US" sz="1700" b="1" kern="1200" dirty="0" smtClean="0">
              <a:latin typeface="Roboto Condensed" charset="0"/>
              <a:ea typeface="Roboto Condensed" charset="0"/>
            </a:rPr>
          </a:br>
          <a:r>
            <a:rPr lang="ru-RU" sz="1700" b="1" kern="1200" dirty="0" smtClean="0">
              <a:latin typeface="Roboto Condensed" charset="0"/>
              <a:ea typeface="Roboto Condensed" charset="0"/>
            </a:rPr>
            <a:t>«Отчет о расходе топливно-</a:t>
          </a:r>
          <a:br>
            <a:rPr lang="ru-RU" sz="1700" b="1" kern="1200" dirty="0" smtClean="0">
              <a:latin typeface="Roboto Condensed" charset="0"/>
              <a:ea typeface="Roboto Condensed" charset="0"/>
            </a:rPr>
          </a:br>
          <a:r>
            <a:rPr lang="ru-RU" sz="1700" b="1" kern="1200" dirty="0" smtClean="0">
              <a:latin typeface="Roboto Condensed" charset="0"/>
              <a:ea typeface="Roboto Condensed" charset="0"/>
            </a:rPr>
            <a:t>энергетических ресурсов»</a:t>
          </a:r>
          <a:endParaRPr lang="ru-RU" sz="1700" kern="1200" dirty="0"/>
        </a:p>
      </dsp:txBody>
      <dsp:txXfrm>
        <a:off x="21262" y="205489"/>
        <a:ext cx="2459469" cy="1864799"/>
      </dsp:txXfrm>
    </dsp:sp>
    <dsp:sp modelId="{6FCE208A-38B5-47EA-8C24-BAEC46B79225}">
      <dsp:nvSpPr>
        <dsp:cNvPr id="0" name=""/>
        <dsp:cNvSpPr/>
      </dsp:nvSpPr>
      <dsp:spPr>
        <a:xfrm>
          <a:off x="9407" y="2357336"/>
          <a:ext cx="2459469" cy="20861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Месячная</a:t>
          </a:r>
          <a:endParaRPr lang="ru-RU" sz="2400" kern="1200" dirty="0">
            <a:solidFill>
              <a:srgbClr val="006969"/>
            </a:solidFill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16 день </a:t>
          </a:r>
          <a:r>
            <a:rPr lang="en-US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/>
          </a:r>
          <a:br>
            <a:rPr lang="en-US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после отчетного</a:t>
          </a:r>
          <a:b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периода</a:t>
          </a:r>
          <a:endParaRPr lang="ru-RU" sz="2400" kern="1200" dirty="0">
            <a:solidFill>
              <a:srgbClr val="006969"/>
            </a:solidFill>
          </a:endParaRPr>
        </a:p>
      </dsp:txBody>
      <dsp:txXfrm>
        <a:off x="9407" y="2357336"/>
        <a:ext cx="2459469" cy="2086199"/>
      </dsp:txXfrm>
    </dsp:sp>
    <dsp:sp modelId="{78EB59B2-F7DB-425C-A1DF-394A9442CCD6}">
      <dsp:nvSpPr>
        <dsp:cNvPr id="0" name=""/>
        <dsp:cNvSpPr/>
      </dsp:nvSpPr>
      <dsp:spPr>
        <a:xfrm>
          <a:off x="2813203" y="217083"/>
          <a:ext cx="2459469" cy="18629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latin typeface="Roboto Condensed" charset="0"/>
              <a:ea typeface="Roboto Condensed" charset="0"/>
            </a:rPr>
            <a:t>12-тэк (запасы поставщиков) </a:t>
          </a:r>
        </a:p>
        <a:p>
          <a:pPr lvl="0" algn="ctr" defTabSz="75565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latin typeface="Roboto Condensed" charset="0"/>
              <a:ea typeface="Roboto Condensed" charset="0"/>
            </a:rPr>
            <a:t>«Отчет о запасах нефти, </a:t>
          </a:r>
          <a:br>
            <a:rPr lang="ru-RU" sz="1700" b="1" kern="1200" dirty="0" smtClean="0">
              <a:latin typeface="Roboto Condensed" charset="0"/>
              <a:ea typeface="Roboto Condensed" charset="0"/>
            </a:rPr>
          </a:br>
          <a:r>
            <a:rPr lang="ru-RU" sz="1700" b="1" kern="1200" dirty="0" smtClean="0">
              <a:latin typeface="Roboto Condensed" charset="0"/>
              <a:ea typeface="Roboto Condensed" charset="0"/>
            </a:rPr>
            <a:t>нефтепродуктов и природного газа»</a:t>
          </a:r>
          <a:endParaRPr lang="ru-RU" sz="1700" kern="1200" dirty="0"/>
        </a:p>
      </dsp:txBody>
      <dsp:txXfrm>
        <a:off x="2813203" y="217083"/>
        <a:ext cx="2459469" cy="1862979"/>
      </dsp:txXfrm>
    </dsp:sp>
    <dsp:sp modelId="{329A297D-D4A5-4BCE-A591-7D953796C68B}">
      <dsp:nvSpPr>
        <dsp:cNvPr id="0" name=""/>
        <dsp:cNvSpPr/>
      </dsp:nvSpPr>
      <dsp:spPr>
        <a:xfrm>
          <a:off x="2812317" y="2367047"/>
          <a:ext cx="2459469" cy="20861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Месячная</a:t>
          </a:r>
          <a:endParaRPr lang="ru-RU" sz="2400" kern="1200" dirty="0">
            <a:solidFill>
              <a:srgbClr val="006969"/>
            </a:solidFill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15 день </a:t>
          </a:r>
          <a:r>
            <a:rPr lang="en-US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/>
          </a:r>
          <a:br>
            <a:rPr lang="en-US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после отчетного</a:t>
          </a:r>
          <a:b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периода</a:t>
          </a:r>
          <a:endParaRPr lang="ru-RU" sz="2400" kern="1200" dirty="0">
            <a:solidFill>
              <a:srgbClr val="006969"/>
            </a:solidFill>
          </a:endParaRPr>
        </a:p>
      </dsp:txBody>
      <dsp:txXfrm>
        <a:off x="2812317" y="2367047"/>
        <a:ext cx="2459469" cy="2086199"/>
      </dsp:txXfrm>
    </dsp:sp>
    <dsp:sp modelId="{B7382FFF-08BA-4AA5-B972-4CE6274D5494}">
      <dsp:nvSpPr>
        <dsp:cNvPr id="0" name=""/>
        <dsp:cNvSpPr/>
      </dsp:nvSpPr>
      <dsp:spPr>
        <a:xfrm>
          <a:off x="5649955" y="216882"/>
          <a:ext cx="2459469" cy="18647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latin typeface="Roboto Condensed" charset="0"/>
              <a:ea typeface="Roboto Condensed" charset="0"/>
            </a:rPr>
            <a:t>4-тэк (топливо)</a:t>
          </a:r>
          <a:r>
            <a:rPr lang="en-US" sz="1700" b="1" kern="1200" dirty="0" smtClean="0">
              <a:latin typeface="Roboto Condensed" charset="0"/>
              <a:ea typeface="Roboto Condensed" charset="0"/>
            </a:rPr>
            <a:t/>
          </a:r>
          <a:br>
            <a:rPr lang="en-US" sz="1700" b="1" kern="1200" dirty="0" smtClean="0">
              <a:latin typeface="Roboto Condensed" charset="0"/>
              <a:ea typeface="Roboto Condensed" charset="0"/>
            </a:rPr>
          </a:br>
          <a:r>
            <a:rPr lang="ru-RU" sz="1700" b="1" kern="1200" dirty="0" smtClean="0">
              <a:latin typeface="Roboto Condensed" charset="0"/>
              <a:ea typeface="Roboto Condensed" charset="0"/>
            </a:rPr>
            <a:t> «Отчет об остатках, </a:t>
          </a:r>
        </a:p>
        <a:p>
          <a:pPr lvl="0" algn="ctr" defTabSz="75565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latin typeface="Roboto Condensed" charset="0"/>
              <a:ea typeface="Roboto Condensed" charset="0"/>
            </a:rPr>
            <a:t>поступлении и расходе топлива»</a:t>
          </a:r>
          <a:endParaRPr lang="ru-RU" sz="1700" kern="1200" dirty="0"/>
        </a:p>
      </dsp:txBody>
      <dsp:txXfrm>
        <a:off x="5649955" y="216882"/>
        <a:ext cx="2459469" cy="1864799"/>
      </dsp:txXfrm>
    </dsp:sp>
    <dsp:sp modelId="{E3D09B9C-FF56-49A5-B2C4-34538B996913}">
      <dsp:nvSpPr>
        <dsp:cNvPr id="0" name=""/>
        <dsp:cNvSpPr/>
      </dsp:nvSpPr>
      <dsp:spPr>
        <a:xfrm>
          <a:off x="5638593" y="2367047"/>
          <a:ext cx="2459469" cy="20861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Квартальная</a:t>
          </a:r>
          <a:endParaRPr lang="ru-RU" sz="2400" kern="1200" dirty="0">
            <a:solidFill>
              <a:srgbClr val="006969"/>
            </a:solidFill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17 день </a:t>
          </a:r>
          <a:r>
            <a:rPr lang="en-US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/>
          </a:r>
          <a:br>
            <a:rPr lang="en-US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после отчетного</a:t>
          </a:r>
          <a:b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</a:b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периода</a:t>
          </a:r>
          <a:endParaRPr lang="ru-RU" sz="2400" kern="1200" dirty="0">
            <a:solidFill>
              <a:srgbClr val="006969"/>
            </a:solidFill>
          </a:endParaRPr>
        </a:p>
      </dsp:txBody>
      <dsp:txXfrm>
        <a:off x="5638593" y="2367047"/>
        <a:ext cx="2459469" cy="2086199"/>
      </dsp:txXfrm>
    </dsp:sp>
    <dsp:sp modelId="{FC4894F1-ED8A-4EB4-913F-DAB8503E6491}">
      <dsp:nvSpPr>
        <dsp:cNvPr id="0" name=""/>
        <dsp:cNvSpPr/>
      </dsp:nvSpPr>
      <dsp:spPr>
        <a:xfrm>
          <a:off x="8430202" y="189984"/>
          <a:ext cx="2459469" cy="18664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Roboto Condensed" charset="0"/>
              <a:ea typeface="Roboto Condensed" charset="0"/>
            </a:rPr>
            <a:t>1-тэк (продукция) </a:t>
          </a:r>
          <a:r>
            <a:rPr lang="en-US" sz="1600" b="1" kern="1200" dirty="0" smtClean="0">
              <a:latin typeface="Roboto Condensed" charset="0"/>
              <a:ea typeface="Roboto Condensed" charset="0"/>
            </a:rPr>
            <a:t/>
          </a:r>
          <a:br>
            <a:rPr lang="en-US" sz="1600" b="1" kern="1200" dirty="0" smtClean="0">
              <a:latin typeface="Roboto Condensed" charset="0"/>
              <a:ea typeface="Roboto Condensed" charset="0"/>
            </a:rPr>
          </a:br>
          <a:r>
            <a:rPr lang="ru-RU" sz="1600" b="1" kern="1200" dirty="0" smtClean="0">
              <a:latin typeface="Roboto Condensed" charset="0"/>
              <a:ea typeface="Roboto Condensed" charset="0"/>
            </a:rPr>
            <a:t>«Отчет о расходе топливно-энергетических </a:t>
          </a:r>
        </a:p>
        <a:p>
          <a:pPr lvl="0" algn="ctr" defTabSz="7112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Roboto Condensed" charset="0"/>
              <a:ea typeface="Roboto Condensed" charset="0"/>
            </a:rPr>
            <a:t>ресурсов на производство отдельных видов продукции (работ), включая производство тепловой </a:t>
          </a:r>
          <a:r>
            <a:rPr lang="en-US" sz="1600" b="1" kern="1200" dirty="0" smtClean="0">
              <a:latin typeface="Roboto Condensed" charset="0"/>
              <a:ea typeface="Roboto Condensed" charset="0"/>
            </a:rPr>
            <a:t/>
          </a:r>
          <a:br>
            <a:rPr lang="en-US" sz="1600" b="1" kern="1200" dirty="0" smtClean="0">
              <a:latin typeface="Roboto Condensed" charset="0"/>
              <a:ea typeface="Roboto Condensed" charset="0"/>
            </a:rPr>
          </a:br>
          <a:r>
            <a:rPr lang="ru-RU" sz="1600" b="1" kern="1200" dirty="0" smtClean="0">
              <a:latin typeface="Roboto Condensed" charset="0"/>
              <a:ea typeface="Roboto Condensed" charset="0"/>
            </a:rPr>
            <a:t>и электрической энергии»</a:t>
          </a:r>
          <a:endParaRPr lang="ru-RU" sz="1600" kern="1200" dirty="0">
            <a:latin typeface="Roboto Condensed" charset="0"/>
            <a:ea typeface="Roboto Condensed" charset="0"/>
          </a:endParaRPr>
        </a:p>
      </dsp:txBody>
      <dsp:txXfrm>
        <a:off x="8430202" y="189984"/>
        <a:ext cx="2459469" cy="1866403"/>
      </dsp:txXfrm>
    </dsp:sp>
    <dsp:sp modelId="{D90D5989-6974-4854-8534-579AA13B7061}">
      <dsp:nvSpPr>
        <dsp:cNvPr id="0" name=""/>
        <dsp:cNvSpPr/>
      </dsp:nvSpPr>
      <dsp:spPr>
        <a:xfrm>
          <a:off x="8430202" y="2367047"/>
          <a:ext cx="2459469" cy="20861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Годовая</a:t>
          </a:r>
          <a:endParaRPr lang="ru-RU" sz="2400" kern="1200">
            <a:latin typeface="Roboto Condensed" charset="0"/>
            <a:ea typeface="Roboto Condensed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6969"/>
              </a:solidFill>
              <a:latin typeface="Roboto Condensed" charset="0"/>
              <a:ea typeface="Roboto Condensed" charset="0"/>
            </a:rPr>
            <a:t>20 января</a:t>
          </a:r>
          <a:endParaRPr lang="en-US" sz="2400" b="1" kern="1200" dirty="0">
            <a:solidFill>
              <a:srgbClr val="006969"/>
            </a:solidFill>
            <a:latin typeface="Roboto Condensed" charset="0"/>
            <a:ea typeface="Roboto Condensed" charset="0"/>
          </a:endParaRPr>
        </a:p>
      </dsp:txBody>
      <dsp:txXfrm>
        <a:off x="8430202" y="2367047"/>
        <a:ext cx="2459469" cy="2086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ECCA0-7F4C-4EE4-B3B0-5BEB23319B67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8C01-9930-426E-8FD9-BB4540862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7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8C01-9930-426E-8FD9-BB45408622C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2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8C01-9930-426E-8FD9-BB45408622C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2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8C01-9930-426E-8FD9-BB45408622C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1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26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23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4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5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7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05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3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97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73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87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82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66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92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7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61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7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4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94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40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6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5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42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30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82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48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53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88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44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44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11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64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31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7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59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8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84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620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24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32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857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67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975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74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8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58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83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78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562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73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529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62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051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21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5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988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73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966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849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044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25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471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9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9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1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5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-respondent.belstat.gov.b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69475" y="2385827"/>
            <a:ext cx="8841549" cy="4076699"/>
          </a:xfrm>
        </p:spPr>
        <p:txBody>
          <a:bodyPr>
            <a:normAutofit/>
          </a:bodyPr>
          <a:lstStyle/>
          <a:p>
            <a:pPr algn="ctr"/>
            <a:r>
              <a:rPr lang="ru-RU" sz="4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порядке составления </a:t>
            </a:r>
            <a:br>
              <a:rPr lang="ru-RU" sz="4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4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представления форм </a:t>
            </a:r>
            <a:r>
              <a:rPr lang="ru-RU" sz="4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государственной статистической отчетности </a:t>
            </a:r>
            <a:r>
              <a:rPr lang="ru-RU" sz="4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4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4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4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энергетической статистике </a:t>
            </a:r>
            <a:r>
              <a:rPr lang="ru-RU" sz="4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endParaRPr lang="en-US" sz="4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85992" y="767943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управление </a:t>
            </a:r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 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9F5B08EB-29A8-472F-954F-994F2490036F}"/>
              </a:ext>
            </a:extLst>
          </p:cNvPr>
          <p:cNvSpPr txBox="1">
            <a:spLocks/>
          </p:cNvSpPr>
          <p:nvPr/>
        </p:nvSpPr>
        <p:spPr>
          <a:xfrm>
            <a:off x="785992" y="1152042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8E06FCCB-90BC-4015-ACBC-04C5CCF94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/>
          <a:stretch/>
        </p:blipFill>
        <p:spPr bwMode="auto">
          <a:xfrm>
            <a:off x="57872" y="2285999"/>
            <a:ext cx="11186953" cy="416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54379" y="661329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«Отчет о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расходе топливно-энергетических </a:t>
            </a: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ресурсов»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767851" y="1266041"/>
            <a:ext cx="5525667" cy="385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РАЗДЕЛ </a:t>
            </a:r>
            <a:r>
              <a:rPr lang="en-US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</a:t>
            </a: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7766098" y="3346242"/>
            <a:ext cx="3466869" cy="1939017"/>
          </a:xfrm>
          <a:prstGeom prst="wedgeRoundRectCallout">
            <a:avLst>
              <a:gd name="adj1" fmla="val 40139"/>
              <a:gd name="adj2" fmla="val -87548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Приведение данных за соответствующий период предыдущего года </a:t>
            </a:r>
            <a:r>
              <a:rPr lang="en-US" sz="20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/>
            </a:r>
            <a:br>
              <a:rPr lang="en-US" sz="20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20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к </a:t>
            </a:r>
            <a:r>
              <a:rPr lang="ru-RU" sz="20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сопоставимым условиям</a:t>
            </a:r>
            <a:r>
              <a:rPr lang="ru-RU" sz="200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00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     </a:t>
            </a:r>
            <a:r>
              <a:rPr lang="ru-RU" sz="2000" b="1" u="sng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не допускается.  </a:t>
            </a:r>
            <a:endParaRPr lang="en-US" sz="2000" b="1" u="sng" dirty="0" smtClean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(п.5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Указаний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)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12054" y="1654049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 топливно-энергетических ресурсов</a:t>
            </a: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448300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7677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96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18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B551D0C-9538-4512-955B-34CC383D39B9}"/>
              </a:ext>
            </a:extLst>
          </p:cNvPr>
          <p:cNvSpPr/>
          <p:nvPr/>
        </p:nvSpPr>
        <p:spPr>
          <a:xfrm>
            <a:off x="8374380" y="3429000"/>
            <a:ext cx="727709" cy="2715768"/>
          </a:xfrm>
          <a:prstGeom prst="rect">
            <a:avLst/>
          </a:prstGeom>
          <a:solidFill>
            <a:srgbClr val="00696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0" y="1244600"/>
            <a:ext cx="5525667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8E06FCCB-90BC-4015-ACBC-04C5CCF94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6"/>
          <a:stretch/>
        </p:blipFill>
        <p:spPr bwMode="auto">
          <a:xfrm>
            <a:off x="94245" y="2257403"/>
            <a:ext cx="11186953" cy="388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7385188" y="2628237"/>
            <a:ext cx="2542671" cy="792267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879272" y="2628238"/>
            <a:ext cx="2542671" cy="792267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44026C-7F88-4904-A166-BAF7B7C687F9}"/>
              </a:ext>
            </a:extLst>
          </p:cNvPr>
          <p:cNvSpPr txBox="1"/>
          <p:nvPr/>
        </p:nvSpPr>
        <p:spPr>
          <a:xfrm>
            <a:off x="5581783" y="3884523"/>
            <a:ext cx="5585194" cy="2677656"/>
          </a:xfrm>
          <a:prstGeom prst="rect">
            <a:avLst/>
          </a:prstGeom>
          <a:solidFill>
            <a:srgbClr val="FEF9E6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</a:t>
            </a:r>
            <a:r>
              <a:rPr lang="ru-RU" b="1" i="1" u="sng" dirty="0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ОТРАЖАЕТСЯ: </a:t>
            </a:r>
            <a:r>
              <a:rPr lang="ru-RU" sz="1500" i="1" dirty="0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 </a:t>
            </a:r>
            <a:r>
              <a:rPr lang="ru-RU" sz="1500" i="1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топлива и отходов, в качестве сырья на переработку в другие виды топлива, а также на производство химической, нефтехимической и другой </a:t>
            </a:r>
            <a:r>
              <a:rPr lang="ru-RU" sz="1500" i="1" dirty="0" err="1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нетопливной</a:t>
            </a:r>
            <a:r>
              <a:rPr lang="ru-RU" sz="1500" i="1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продукции;</a:t>
            </a:r>
          </a:p>
          <a:p>
            <a:r>
              <a:rPr lang="ru-RU" sz="1500" i="1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</a:t>
            </a:r>
            <a:r>
              <a:rPr lang="ru-RU" sz="1500" i="1" dirty="0" err="1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нетопливные</a:t>
            </a:r>
            <a:r>
              <a:rPr lang="ru-RU" sz="1500" i="1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нужды;</a:t>
            </a:r>
          </a:p>
          <a:p>
            <a:r>
              <a:rPr lang="ru-RU" sz="1500" i="1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двигателях внутреннего сгорания, </a:t>
            </a:r>
            <a:r>
              <a:rPr lang="ru-RU" sz="1500" i="1" dirty="0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включая энергоустановки</a:t>
            </a:r>
            <a:r>
              <a:rPr lang="ru-RU" sz="1500" i="1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работающие по принципу двигателя внутреннего сгорания (</a:t>
            </a:r>
            <a:r>
              <a:rPr lang="ru-RU" sz="1500" i="1" dirty="0" err="1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дизельгенераторы</a:t>
            </a:r>
            <a:r>
              <a:rPr lang="ru-RU" sz="1500" i="1" dirty="0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1500" i="1" dirty="0" err="1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газопоршневые</a:t>
            </a:r>
            <a:r>
              <a:rPr lang="ru-RU" sz="1500" i="1" dirty="0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i="1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агрегаты и тому подобные);</a:t>
            </a:r>
          </a:p>
          <a:p>
            <a:r>
              <a:rPr lang="ru-RU" sz="1500" i="1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такие нужды как газовая сварка, резка металлов, кокса и угля в качестве углеводородной добавки для обеспечения химических реакций и тому подобные.</a:t>
            </a:r>
          </a:p>
          <a:p>
            <a:r>
              <a:rPr lang="ru-RU" sz="15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500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 </a:t>
            </a:r>
            <a:r>
              <a:rPr lang="ru-RU" sz="15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 </a:t>
            </a:r>
            <a:r>
              <a:rPr lang="ru-RU" sz="1500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Указаний)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1AC8D2-9DDF-4356-B7BF-532A6CD5C0A9}"/>
              </a:ext>
            </a:extLst>
          </p:cNvPr>
          <p:cNvSpPr txBox="1"/>
          <p:nvPr/>
        </p:nvSpPr>
        <p:spPr>
          <a:xfrm>
            <a:off x="223030" y="3892415"/>
            <a:ext cx="5144837" cy="2677656"/>
          </a:xfrm>
          <a:prstGeom prst="rect">
            <a:avLst/>
          </a:prstGeom>
          <a:solidFill>
            <a:srgbClr val="FEF9E6"/>
          </a:solidFill>
          <a:ln w="31750">
            <a:solidFill>
              <a:srgbClr val="00696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ОТРАЖАЕТСЯ</a:t>
            </a:r>
            <a:r>
              <a:rPr lang="ru-RU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ru-RU" sz="15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 топлива и </a:t>
            </a:r>
            <a:r>
              <a:rPr lang="ru-RU" sz="150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отходов непосредственно использованных </a:t>
            </a:r>
            <a:r>
              <a:rPr lang="ru-RU" sz="15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качестве котельно-печного топлива, включая данные о </a:t>
            </a:r>
            <a:r>
              <a:rPr lang="ru-RU" sz="150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потерях </a:t>
            </a:r>
            <a:r>
              <a:rPr lang="ru-RU" sz="15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(расход </a:t>
            </a:r>
            <a:r>
              <a:rPr lang="ru-RU" sz="15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всех видов топлива </a:t>
            </a:r>
            <a:r>
              <a:rPr lang="en-US" sz="15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en-US" sz="15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5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</a:t>
            </a:r>
            <a:r>
              <a:rPr lang="ru-RU" sz="15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отходов, </a:t>
            </a:r>
            <a:r>
              <a:rPr lang="ru-RU" sz="15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используемых </a:t>
            </a:r>
            <a:r>
              <a:rPr lang="ru-RU" sz="15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выработку электрической </a:t>
            </a:r>
            <a:r>
              <a:rPr lang="en-US" sz="15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en-US" sz="15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5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</a:t>
            </a:r>
            <a:r>
              <a:rPr lang="ru-RU" sz="15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тепловой энергии на электростанциях, теплоэлектроцентралях (далее – ТЭЦ), мини-ТЭЦ, в котельных и непосредственно в качестве топлива в печах, сушилках, </a:t>
            </a:r>
            <a:r>
              <a:rPr lang="ru-RU" sz="15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горнах, коптильнях </a:t>
            </a:r>
            <a:r>
              <a:rPr lang="ru-RU" sz="15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прочем технологическом и отопительном оборудовании как производственного, так и коммунально-бытового </a:t>
            </a:r>
            <a:r>
              <a:rPr lang="ru-RU" sz="15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назначения).</a:t>
            </a:r>
          </a:p>
          <a:p>
            <a:r>
              <a:rPr lang="ru-RU" sz="15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(п.10 </a:t>
            </a:r>
            <a:r>
              <a:rPr lang="ru-RU" sz="1500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Указаний)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42489" y="1797437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 топливно-энергетических ресурсов</a:t>
            </a: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848713" y="1573552"/>
            <a:ext cx="5525667" cy="385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РАЗДЕЛ </a:t>
            </a:r>
            <a:r>
              <a:rPr lang="en-US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</a:t>
            </a: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77785" y="793101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«Отчет о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расходе топливно-энергетических </a:t>
            </a: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ресурсов»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4868" y="1244600"/>
            <a:ext cx="11051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Порядок отражения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расхода котельно-печного топлива</a:t>
            </a:r>
            <a:endParaRPr lang="ru-RU" sz="2000" b="1" i="1" u="sng" dirty="0">
              <a:solidFill>
                <a:schemeClr val="accent2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" name="TextBox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23030" y="6570071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882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8E06FCCB-90BC-4015-ACBC-04C5CCF94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6"/>
          <a:stretch/>
        </p:blipFill>
        <p:spPr bwMode="auto">
          <a:xfrm>
            <a:off x="121749" y="2276668"/>
            <a:ext cx="11186953" cy="388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>
            <a:off x="4760976" y="2838203"/>
            <a:ext cx="714600" cy="3315895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B551D0C-9538-4512-955B-34CC383D39B9}"/>
              </a:ext>
            </a:extLst>
          </p:cNvPr>
          <p:cNvSpPr/>
          <p:nvPr/>
        </p:nvSpPr>
        <p:spPr>
          <a:xfrm>
            <a:off x="8374380" y="2838203"/>
            <a:ext cx="727709" cy="3306565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21750" y="784634"/>
            <a:ext cx="11186952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«Отчет о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расходе топливно-энергетических </a:t>
            </a: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ресурсов»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786951" y="1630299"/>
            <a:ext cx="9801542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РАЗДЕЛ </a:t>
            </a:r>
            <a:r>
              <a:rPr lang="en-US" sz="14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</a:t>
            </a:r>
            <a:endParaRPr lang="ru-RU" sz="1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 ТОПЛИВНО-ЭНЕРГЕТИЧЕСКИХ РЕСУРСОВ </a:t>
            </a:r>
            <a:endParaRPr lang="ru-RU" sz="1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0" y="1244600"/>
            <a:ext cx="5525667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1AC8D2-9DDF-4356-B7BF-532A6CD5C0A9}"/>
              </a:ext>
            </a:extLst>
          </p:cNvPr>
          <p:cNvSpPr txBox="1"/>
          <p:nvPr/>
        </p:nvSpPr>
        <p:spPr>
          <a:xfrm>
            <a:off x="6780810" y="3500648"/>
            <a:ext cx="4527892" cy="3208571"/>
          </a:xfrm>
          <a:prstGeom prst="rect">
            <a:avLst/>
          </a:prstGeom>
          <a:solidFill>
            <a:srgbClr val="FEF9E6"/>
          </a:solidFill>
          <a:ln w="31750">
            <a:solidFill>
              <a:srgbClr val="00445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e-BY" sz="135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Местные в</a:t>
            </a:r>
            <a:r>
              <a:rPr lang="ru-RU" sz="135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иды топлива и отходы:</a:t>
            </a:r>
            <a:endParaRPr lang="ru-RU" sz="1350" b="1" i="1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Торф топливный</a:t>
            </a:r>
          </a:p>
          <a:p>
            <a:pPr algn="just"/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Газ природный попутный</a:t>
            </a:r>
          </a:p>
          <a:p>
            <a:pPr algn="just"/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Дрова</a:t>
            </a:r>
          </a:p>
          <a:p>
            <a:pPr algn="just"/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Щепа топливная</a:t>
            </a:r>
          </a:p>
          <a:p>
            <a:pPr algn="just"/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Топливо энергетическое из быстрорастущей древесины</a:t>
            </a:r>
          </a:p>
          <a:p>
            <a:pPr algn="just"/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Древесные гранулы, </a:t>
            </a:r>
            <a:r>
              <a:rPr lang="ru-RU" sz="1350" i="1" dirty="0" err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пеллеты</a:t>
            </a:r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древесные брикеты</a:t>
            </a:r>
          </a:p>
          <a:p>
            <a:pPr algn="just"/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Древесный уголь</a:t>
            </a:r>
          </a:p>
          <a:p>
            <a:pPr algn="just"/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</a:t>
            </a:r>
            <a:r>
              <a:rPr lang="ru-RU" sz="1350" i="1" dirty="0" err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Торфо</a:t>
            </a:r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-древесное топливо</a:t>
            </a:r>
          </a:p>
          <a:p>
            <a:pPr algn="just"/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</a:t>
            </a:r>
            <a:r>
              <a:rPr lang="en-US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RDF-</a:t>
            </a:r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топливо</a:t>
            </a:r>
          </a:p>
          <a:p>
            <a:pPr algn="just"/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Брикеты торфяные</a:t>
            </a:r>
          </a:p>
          <a:p>
            <a:pPr algn="just"/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Биогаз</a:t>
            </a:r>
          </a:p>
          <a:p>
            <a:pPr algn="just"/>
            <a:r>
              <a:rPr lang="ru-RU" sz="135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Прочие </a:t>
            </a:r>
            <a:r>
              <a:rPr lang="ru-RU" sz="135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местные виды топлива и продукты их </a:t>
            </a:r>
            <a:r>
              <a:rPr lang="ru-RU" sz="135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переработки</a:t>
            </a:r>
            <a:endParaRPr lang="ru-RU" sz="1350" i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>
              <a:buFontTx/>
              <a:buChar char="-"/>
              <a:tabLst>
                <a:tab pos="82550" algn="l"/>
              </a:tabLst>
            </a:pPr>
            <a:r>
              <a:rPr lang="ru-RU" sz="135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Отходы </a:t>
            </a:r>
          </a:p>
          <a:p>
            <a:pPr algn="just"/>
            <a:r>
              <a:rPr lang="ru-RU" sz="1350" b="1" i="1" u="sng" dirty="0" smtClean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350" b="1" i="1" u="sng" dirty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п.12 Указаний)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44026C-7F88-4904-A166-BAF7B7C687F9}"/>
              </a:ext>
            </a:extLst>
          </p:cNvPr>
          <p:cNvSpPr txBox="1"/>
          <p:nvPr/>
        </p:nvSpPr>
        <p:spPr>
          <a:xfrm>
            <a:off x="2948491" y="3890131"/>
            <a:ext cx="3343277" cy="1815882"/>
          </a:xfrm>
          <a:prstGeom prst="rect">
            <a:avLst/>
          </a:prstGeom>
          <a:solidFill>
            <a:srgbClr val="FEF9E6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</a:t>
            </a:r>
            <a:r>
              <a:rPr lang="ru-RU" sz="1600" b="1" i="1" u="sng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ОТРАЖАЕТСЯ в графах 2 и 7 </a:t>
            </a:r>
            <a:r>
              <a:rPr lang="ru-RU" sz="1600" i="1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 топлива и отходов, если </a:t>
            </a:r>
            <a:r>
              <a:rPr lang="ru-RU" sz="1600" i="1" u="sng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они поступили по </a:t>
            </a:r>
            <a:r>
              <a:rPr lang="ru-RU" sz="1600" b="1" i="1" u="sng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импорту</a:t>
            </a:r>
            <a:r>
              <a:rPr lang="ru-RU" sz="1600" i="1" u="sng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или получены в результате переработки </a:t>
            </a:r>
            <a:r>
              <a:rPr lang="ru-RU" sz="1600" b="1" i="1" u="sng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импортируемых</a:t>
            </a:r>
            <a:r>
              <a:rPr lang="ru-RU" sz="1600" i="1" u="sng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объемов топливно-энергетических </a:t>
            </a:r>
            <a:r>
              <a:rPr lang="ru-RU" sz="1600" i="1" u="sng" dirty="0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ресурсов. </a:t>
            </a:r>
          </a:p>
          <a:p>
            <a:r>
              <a:rPr lang="ru-RU" sz="1600" b="1" i="1" dirty="0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600" b="1" i="1" dirty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 12 Указаний)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1910" y="1266974"/>
            <a:ext cx="8906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Порядок отражения </a:t>
            </a:r>
            <a:r>
              <a:rPr lang="ru-RU" sz="2000" b="1" i="1" dirty="0" smtClean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местных видов топлива и отходов</a:t>
            </a:r>
            <a:endParaRPr lang="ru-RU" sz="2000" b="1" i="1" u="sng" dirty="0">
              <a:solidFill>
                <a:srgbClr val="C55A1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549" y="3890131"/>
            <a:ext cx="599537" cy="128643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0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Roboto Condensed" panose="02000000000000000000" pitchFamily="2" charset="0"/>
              </a:rPr>
              <a:t>!</a:t>
            </a:r>
          </a:p>
        </p:txBody>
      </p:sp>
      <p:sp>
        <p:nvSpPr>
          <p:cNvPr id="19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2341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7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" y="0"/>
            <a:ext cx="12192000" cy="6858000"/>
          </a:xfrm>
          <a:prstGeom prst="rect">
            <a:avLst/>
          </a:prstGeom>
          <a:ln>
            <a:solidFill>
              <a:srgbClr val="CFE5D8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18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6B1C97F8-29D2-4FB9-9F45-519131543068}"/>
              </a:ext>
            </a:extLst>
          </p:cNvPr>
          <p:cNvSpPr>
            <a:spLocks/>
          </p:cNvSpPr>
          <p:nvPr/>
        </p:nvSpPr>
        <p:spPr bwMode="black">
          <a:xfrm>
            <a:off x="786950" y="1149897"/>
            <a:ext cx="10700661" cy="25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Порядок </a:t>
            </a:r>
            <a:r>
              <a:rPr lang="ru-RU" sz="2000" b="1" i="1" dirty="0" smtClean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отражения данных арендаторами и арендодателями</a:t>
            </a:r>
            <a:endParaRPr lang="ru-RU" sz="2000" dirty="0">
              <a:solidFill>
                <a:srgbClr val="C55A1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2280457-4013-41F9-9923-AD623D7955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766" t="8300" r="740" b="3673"/>
          <a:stretch/>
        </p:blipFill>
        <p:spPr>
          <a:xfrm>
            <a:off x="786950" y="1560341"/>
            <a:ext cx="10147632" cy="5101412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358374" y="793101"/>
            <a:ext cx="9406775" cy="24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«Отчет о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расходе топливно-энергетических </a:t>
            </a: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ресурсов»</a:t>
            </a:r>
          </a:p>
        </p:txBody>
      </p:sp>
      <p:sp>
        <p:nvSpPr>
          <p:cNvPr id="15" name="TextBox 14">
            <a:hlinkClick r:id="rId6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538642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42638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18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26FCF652-3671-4B74-A5F2-9CF2A8D6F14A}"/>
              </a:ext>
            </a:extLst>
          </p:cNvPr>
          <p:cNvSpPr>
            <a:spLocks/>
          </p:cNvSpPr>
          <p:nvPr/>
        </p:nvSpPr>
        <p:spPr bwMode="black">
          <a:xfrm>
            <a:off x="162994" y="1265114"/>
            <a:ext cx="11060008" cy="56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Порядок отражения расхода тепловой и электрической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энергии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индивидуальных предпринимателей, ремесленников и прочих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самозанятых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лиц</a:t>
            </a:r>
            <a:endParaRPr lang="ru-RU" sz="2000" b="1" i="1" u="sng" dirty="0">
              <a:solidFill>
                <a:schemeClr val="accent2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9A42A555-71F0-4EE1-B1FB-78C6EA9A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" y="2052734"/>
            <a:ext cx="11254368" cy="432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ая выноска 13">
            <a:extLst>
              <a:ext uri="{FF2B5EF4-FFF2-40B4-BE49-F238E27FC236}">
                <a16:creationId xmlns="" xmlns:a16="http://schemas.microsoft.com/office/drawing/2014/main" id="{27353FBB-B13D-41C9-92DA-FAB51CB2C9A2}"/>
              </a:ext>
            </a:extLst>
          </p:cNvPr>
          <p:cNvSpPr/>
          <p:nvPr/>
        </p:nvSpPr>
        <p:spPr>
          <a:xfrm>
            <a:off x="65817" y="2037465"/>
            <a:ext cx="4085819" cy="1030944"/>
          </a:xfrm>
          <a:prstGeom prst="wedgeRoundRectCallout">
            <a:avLst>
              <a:gd name="adj1" fmla="val 38168"/>
              <a:gd name="adj2" fmla="val 102816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Расход тепловой и электрической энергии </a:t>
            </a:r>
            <a:r>
              <a:rPr lang="ru-RU" sz="1600" b="1" i="1" u="sng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арендаторов </a:t>
            </a:r>
            <a:r>
              <a:rPr lang="ru-RU" sz="1600" b="1" i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– индивидуальных  </a:t>
            </a:r>
            <a:r>
              <a:rPr lang="ru-RU" sz="1600" b="1" i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предпринимателей, ремесленников и прочих самозанятых лиц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(п. 14 Указаний)</a:t>
            </a:r>
          </a:p>
        </p:txBody>
      </p:sp>
      <p:sp>
        <p:nvSpPr>
          <p:cNvPr id="18" name="Прямоугольная выноска 7">
            <a:extLst>
              <a:ext uri="{FF2B5EF4-FFF2-40B4-BE49-F238E27FC236}">
                <a16:creationId xmlns="" xmlns:a16="http://schemas.microsoft.com/office/drawing/2014/main" id="{6D13B790-AC78-4B9A-8406-0B5C1C010106}"/>
              </a:ext>
            </a:extLst>
          </p:cNvPr>
          <p:cNvSpPr/>
          <p:nvPr/>
        </p:nvSpPr>
        <p:spPr>
          <a:xfrm flipH="1">
            <a:off x="1721266" y="5237014"/>
            <a:ext cx="4151731" cy="1137405"/>
          </a:xfrm>
          <a:prstGeom prst="wedgeRoundRectCallout">
            <a:avLst>
              <a:gd name="adj1" fmla="val -4529"/>
              <a:gd name="adj2" fmla="val -85853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i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Расход тепловой и электрической энергии </a:t>
            </a:r>
            <a:r>
              <a:rPr lang="ru-RU" sz="1600" b="1" i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индивидуальных предпринимателей, ремесленников и прочих самозанятых лиц</a:t>
            </a:r>
            <a:r>
              <a:rPr lang="ru-RU" sz="1600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, </a:t>
            </a:r>
            <a:r>
              <a:rPr lang="ru-RU" sz="1600" b="1" i="1" u="sng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которые являются собственниками помещений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(п. 18 Указаний)</a:t>
            </a: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>
            <a:off x="6181599" y="3619994"/>
            <a:ext cx="1458000" cy="216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>
            <a:off x="6192000" y="4572000"/>
            <a:ext cx="1440000" cy="234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>
            <a:off x="9828000" y="3619994"/>
            <a:ext cx="1458000" cy="216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>
            <a:off x="9828000" y="4559444"/>
            <a:ext cx="1458000" cy="234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563131" y="3547994"/>
            <a:ext cx="468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563131" y="4553978"/>
            <a:ext cx="468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68862" y="805148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«Отчет о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расходе топливно-энергетических </a:t>
            </a: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ресурсов»</a:t>
            </a:r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272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endParaRPr lang="ru-RU" sz="18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9A42A555-71F0-4EE1-B1FB-78C6EA9A6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/>
          <a:stretch/>
        </p:blipFill>
        <p:spPr bwMode="auto">
          <a:xfrm>
            <a:off x="65817" y="2472612"/>
            <a:ext cx="11254368" cy="390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194AB09-5BF3-4100-A7AD-63D63DD7AC91}"/>
              </a:ext>
            </a:extLst>
          </p:cNvPr>
          <p:cNvSpPr txBox="1">
            <a:spLocks/>
          </p:cNvSpPr>
          <p:nvPr/>
        </p:nvSpPr>
        <p:spPr>
          <a:xfrm>
            <a:off x="1270661" y="1305845"/>
            <a:ext cx="9317832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Порядок отражения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</a:t>
            </a:r>
            <a:r>
              <a:rPr lang="be-BY" sz="20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пуска населению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котельно-печного топлива</a:t>
            </a: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Прямоугольная выноска 6">
            <a:extLst>
              <a:ext uri="{FF2B5EF4-FFF2-40B4-BE49-F238E27FC236}">
                <a16:creationId xmlns="" xmlns:a16="http://schemas.microsoft.com/office/drawing/2014/main" id="{A908F6E9-7695-4CE5-9D17-1A0456491740}"/>
              </a:ext>
            </a:extLst>
          </p:cNvPr>
          <p:cNvSpPr/>
          <p:nvPr/>
        </p:nvSpPr>
        <p:spPr>
          <a:xfrm>
            <a:off x="5035982" y="3494550"/>
            <a:ext cx="6364815" cy="2736000"/>
          </a:xfrm>
          <a:prstGeom prst="wedgeRoundRectCallout">
            <a:avLst>
              <a:gd name="adj1" fmla="val -65798"/>
              <a:gd name="adj2" fmla="val 1492"/>
              <a:gd name="adj3" fmla="val 16667"/>
            </a:avLst>
          </a:prstGeom>
          <a:solidFill>
            <a:srgbClr val="FEF9E6"/>
          </a:solidFill>
          <a:ln w="952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Юридические лица, ведущие лесное хозяйство, осуществляющие отпуск древесины на корню,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объем отражаемого по строке 130 </a:t>
            </a:r>
            <a:r>
              <a:rPr lang="ru-RU" sz="16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котельно-печного топлива </a:t>
            </a:r>
            <a:r>
              <a:rPr lang="ru-RU" sz="16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6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графы 1-3)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включают данные 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количестве дров, в том числе дровяной древесины и </a:t>
            </a:r>
            <a:r>
              <a:rPr lang="ru-RU" sz="1600" i="1" dirty="0" err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ликвида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кроны, самостоятельно заготовленных населением по выданным лесорубочным билетам, ордерам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endParaRPr lang="ru-RU" sz="1600" i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6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Отпуск </a:t>
            </a:r>
            <a:r>
              <a:rPr lang="ru-RU" sz="16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природного газа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нужд населения по строке 130 отражают </a:t>
            </a:r>
            <a:r>
              <a:rPr lang="ru-RU" sz="16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только газоснабжающие </a:t>
            </a:r>
            <a:r>
              <a:rPr lang="ru-RU" sz="160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организации.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(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п. 19 Указаний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)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52911" y="4721710"/>
            <a:ext cx="468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>
            <a:off x="66950" y="4776961"/>
            <a:ext cx="3550181" cy="234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68862" y="793764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«Отчет о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расходе топливно-энергетических </a:t>
            </a: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ресурсов»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767850" y="1766401"/>
            <a:ext cx="5525667" cy="385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РАЗДЕЛ </a:t>
            </a:r>
            <a:r>
              <a:rPr lang="en-US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</a:t>
            </a: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21749" y="2011493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 топливно-энергетических ресурсов</a:t>
            </a: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8867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18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A42A555-71F0-4EE1-B1FB-78C6EA9A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" y="2731644"/>
            <a:ext cx="11254368" cy="380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18008BB2-DB81-41F0-9278-6FD7AAD48E78}"/>
              </a:ext>
            </a:extLst>
          </p:cNvPr>
          <p:cNvSpPr>
            <a:spLocks/>
          </p:cNvSpPr>
          <p:nvPr/>
        </p:nvSpPr>
        <p:spPr bwMode="black">
          <a:xfrm>
            <a:off x="65817" y="985650"/>
            <a:ext cx="11639550" cy="59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i="1" dirty="0" smtClean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ts val="1600"/>
              </a:lnSpc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Порядок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отражения расхода энергоресурсов организациями,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балансе которых находятся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общежития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(при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наличии договора найма жилого помещения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86CD815-FE0A-4DFA-A684-00A3EC6AC99E}"/>
              </a:ext>
            </a:extLst>
          </p:cNvPr>
          <p:cNvSpPr>
            <a:spLocks/>
          </p:cNvSpPr>
          <p:nvPr/>
        </p:nvSpPr>
        <p:spPr bwMode="black">
          <a:xfrm>
            <a:off x="2304314" y="1748598"/>
            <a:ext cx="7030919" cy="47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500" b="1" u="sng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рямоугольная выноска 6">
            <a:extLst>
              <a:ext uri="{FF2B5EF4-FFF2-40B4-BE49-F238E27FC236}">
                <a16:creationId xmlns:a16="http://schemas.microsoft.com/office/drawing/2014/main" xmlns="" id="{C21C121C-8925-474A-A625-30925DC3C933}"/>
              </a:ext>
            </a:extLst>
          </p:cNvPr>
          <p:cNvSpPr/>
          <p:nvPr/>
        </p:nvSpPr>
        <p:spPr>
          <a:xfrm>
            <a:off x="4595971" y="4204924"/>
            <a:ext cx="4951790" cy="936000"/>
          </a:xfrm>
          <a:prstGeom prst="wedgeRoundRectCallout">
            <a:avLst>
              <a:gd name="adj1" fmla="val -60048"/>
              <a:gd name="adj2" fmla="val 65660"/>
              <a:gd name="adj3" fmla="val 16667"/>
            </a:avLst>
          </a:prstGeom>
          <a:solidFill>
            <a:srgbClr val="FEF9E6"/>
          </a:solidFill>
          <a:ln w="952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количество потребленной тепловой и электрической энергии проживающими в </a:t>
            </a:r>
            <a: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общежитии</a:t>
            </a:r>
            <a:endParaRPr lang="ru-RU" sz="1600" b="1" i="1" dirty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6" name="Прямоугольная выноска 6">
            <a:extLst>
              <a:ext uri="{FF2B5EF4-FFF2-40B4-BE49-F238E27FC236}">
                <a16:creationId xmlns:a16="http://schemas.microsoft.com/office/drawing/2014/main" xmlns="" id="{8E1F11D6-201C-4F36-A490-7A9FDFF9DCD6}"/>
              </a:ext>
            </a:extLst>
          </p:cNvPr>
          <p:cNvSpPr/>
          <p:nvPr/>
        </p:nvSpPr>
        <p:spPr>
          <a:xfrm>
            <a:off x="4595971" y="3066332"/>
            <a:ext cx="4951790" cy="936000"/>
          </a:xfrm>
          <a:prstGeom prst="wedgeRoundRectCallout">
            <a:avLst>
              <a:gd name="adj1" fmla="val -59851"/>
              <a:gd name="adj2" fmla="val 73259"/>
              <a:gd name="adj3" fmla="val 16667"/>
            </a:avLst>
          </a:prstGeom>
          <a:solidFill>
            <a:srgbClr val="FEF9E6"/>
          </a:solidFill>
          <a:ln w="952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</a:t>
            </a:r>
            <a:r>
              <a:rPr lang="ru-RU" sz="16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энергоресурсов на содержание мест общего </a:t>
            </a:r>
            <a:r>
              <a:rPr lang="ru-RU" sz="16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пользования</a:t>
            </a:r>
            <a:endParaRPr lang="ru-RU" sz="1600" b="1" i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>
            <a:off x="99173" y="4087924"/>
            <a:ext cx="3517959" cy="234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549941" y="4024924"/>
            <a:ext cx="468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>
            <a:off x="49201" y="5113963"/>
            <a:ext cx="3564959" cy="234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54379" y="661329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«Отчет о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расходе топливно-энергетических </a:t>
            </a: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ресурсов»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098" y="1618984"/>
            <a:ext cx="11167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проживающие в общежитиях по условиям договора найма жилого помещения вносят плату за пользование коммунальными услугами </a:t>
            </a:r>
            <a:r>
              <a:rPr lang="ru-RU" sz="14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4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14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ставкам и тарифам, установленным законодательством для жилых домов государственного жилищного фонда, при обязательном соблюдении условий:</a:t>
            </a:r>
          </a:p>
          <a:p>
            <a:pPr algn="just"/>
            <a:r>
              <a:rPr lang="ru-RU" sz="14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1. конечным получателем платежа является </a:t>
            </a:r>
            <a:r>
              <a:rPr lang="ru-RU" sz="14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организация, на </a:t>
            </a:r>
            <a:r>
              <a:rPr lang="ru-RU" sz="14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балансе которой находится общежитие;</a:t>
            </a:r>
          </a:p>
          <a:p>
            <a:pPr algn="just"/>
            <a:r>
              <a:rPr lang="ru-RU" sz="14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2. расход тепловой и электрической энергии в платежных документах представляется в натуральном выражении </a:t>
            </a:r>
          </a:p>
          <a:p>
            <a:pPr algn="just"/>
            <a:r>
              <a:rPr lang="ru-RU" sz="14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(Гкал, кВт*ч).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(п.19 Указаний)</a:t>
            </a:r>
          </a:p>
        </p:txBody>
      </p:sp>
      <p:sp>
        <p:nvSpPr>
          <p:cNvPr id="18" name="Овал 17"/>
          <p:cNvSpPr/>
          <p:nvPr/>
        </p:nvSpPr>
        <p:spPr>
          <a:xfrm>
            <a:off x="3541038" y="5113963"/>
            <a:ext cx="468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3DC38ADC-7189-4EF6-B9CB-0BF581883946}"/>
              </a:ext>
            </a:extLst>
          </p:cNvPr>
          <p:cNvGrpSpPr/>
          <p:nvPr/>
        </p:nvGrpSpPr>
        <p:grpSpPr>
          <a:xfrm>
            <a:off x="9321239" y="2227534"/>
            <a:ext cx="2096712" cy="1089107"/>
            <a:chOff x="10018942" y="2944302"/>
            <a:chExt cx="2503918" cy="1311385"/>
          </a:xfrm>
          <a:solidFill>
            <a:srgbClr val="C55A11"/>
          </a:solidFill>
        </p:grpSpPr>
        <p:sp>
          <p:nvSpPr>
            <p:cNvPr id="26" name="Пятно 1 12">
              <a:extLst>
                <a:ext uri="{FF2B5EF4-FFF2-40B4-BE49-F238E27FC236}">
                  <a16:creationId xmlns:a16="http://schemas.microsoft.com/office/drawing/2014/main" xmlns="" id="{27C9B486-329A-4B61-B5D9-D12B6DC28841}"/>
                </a:ext>
              </a:extLst>
            </p:cNvPr>
            <p:cNvSpPr/>
            <p:nvPr/>
          </p:nvSpPr>
          <p:spPr>
            <a:xfrm rot="20825609">
              <a:off x="10018942" y="2944302"/>
              <a:ext cx="2503918" cy="1311385"/>
            </a:xfrm>
            <a:prstGeom prst="irregularSeal1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3A8145D-168E-405B-814E-5B93CDAB4388}"/>
                </a:ext>
              </a:extLst>
            </p:cNvPr>
            <p:cNvSpPr txBox="1"/>
            <p:nvPr/>
          </p:nvSpPr>
          <p:spPr>
            <a:xfrm>
              <a:off x="10462927" y="3318848"/>
              <a:ext cx="1582525" cy="4076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исключение</a:t>
              </a:r>
              <a:endParaRPr lang="ru-RU" sz="1600" b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sp>
        <p:nvSpPr>
          <p:cNvPr id="28" name="TextBox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532299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40836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54379" y="661329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«Отчет о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расходе топливно-энергетических </a:t>
            </a: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ресурсов»</a:t>
            </a: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1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55782"/>
              </p:ext>
            </p:extLst>
          </p:nvPr>
        </p:nvGraphicFramePr>
        <p:xfrm>
          <a:off x="1489179" y="1815772"/>
          <a:ext cx="8408987" cy="1687514"/>
        </p:xfrm>
        <a:graphic>
          <a:graphicData uri="http://schemas.openxmlformats.org/drawingml/2006/table">
            <a:tbl>
              <a:tblPr/>
              <a:tblGrid>
                <a:gridCol w="4204650"/>
                <a:gridCol w="560620"/>
                <a:gridCol w="1611781"/>
                <a:gridCol w="2031936"/>
              </a:tblGrid>
              <a:tr h="508000"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II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4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4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СУММАРНОЕ ПОТРЕБЛЕНИЕ ТОПЛИВНО-ЭНЕРГЕТИЧЕСКИХ РЕСУРСОВ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4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Таблица 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4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 </a:t>
                      </a:r>
                      <a:r>
                        <a:rPr kumimoji="0" lang="ru-RU" alt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усл.топл</a:t>
                      </a:r>
                      <a:endParaRPr kumimoji="0" lang="en-US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4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4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4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начала года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соответствующий период предыдущего года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426">
                <a:tc>
                  <a:txBody>
                    <a:bodyPr/>
                    <a:lstStyle>
                      <a:lvl1pPr marL="4445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Суммарное потребление топливно-энергетических ресурсов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1194AB09-5BF3-4100-A7AD-63D63DD7AC91}"/>
              </a:ext>
            </a:extLst>
          </p:cNvPr>
          <p:cNvSpPr txBox="1">
            <a:spLocks/>
          </p:cNvSpPr>
          <p:nvPr/>
        </p:nvSpPr>
        <p:spPr>
          <a:xfrm>
            <a:off x="1149887" y="1293970"/>
            <a:ext cx="9317832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Порядок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заполнения раздела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II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 rot="10800000" flipV="1">
            <a:off x="510805" y="3568408"/>
            <a:ext cx="10509495" cy="73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ts val="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400" dirty="0">
              <a:solidFill>
                <a:srgbClr val="0D0D0D"/>
              </a:solidFill>
              <a:latin typeface="Arial" charset="0"/>
            </a:endParaRPr>
          </a:p>
          <a:p>
            <a:pPr eaLnBrk="1" hangingPunct="1">
              <a:lnSpc>
                <a:spcPts val="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400" dirty="0">
              <a:solidFill>
                <a:srgbClr val="0D0D0D"/>
              </a:solidFill>
              <a:latin typeface="Arial" charset="0"/>
            </a:endParaRPr>
          </a:p>
          <a:p>
            <a:pPr eaLnBrk="1" hangingPunct="1">
              <a:lnSpc>
                <a:spcPts val="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eaLnBrk="1" hangingPunct="1">
              <a:lnSpc>
                <a:spcPts val="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стр. 260 гр.1 = стр. 110 гр.1 + </a:t>
            </a:r>
            <a:r>
              <a:rPr lang="en-US" altLang="ru-RU" sz="18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altLang="ru-RU" sz="18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(стр. 110 гр.4 – стр. 140 гр.4)×0,143 + (стр. 110 гр.5 – стр. 140 гр.5)×0,123</a:t>
            </a:r>
          </a:p>
          <a:p>
            <a:pPr algn="ctr" eaLnBrk="1" hangingPunct="1">
              <a:lnSpc>
                <a:spcPts val="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ctr" eaLnBrk="1" hangingPunct="1">
              <a:lnSpc>
                <a:spcPts val="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i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ctr" eaLnBrk="1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i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ctr" eaLnBrk="1" hangingPunct="1">
              <a:lnSpc>
                <a:spcPts val="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(с учетом правил арифметики, т.е.  знаков «+» и «-»)</a:t>
            </a:r>
          </a:p>
        </p:txBody>
      </p:sp>
      <p:sp>
        <p:nvSpPr>
          <p:cNvPr id="19" name="Текст 1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10806" y="4952012"/>
            <a:ext cx="10355116" cy="168903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9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Для перевода тепловой и электрической энергии из физических единиц измерения </a:t>
            </a:r>
            <a:r>
              <a:rPr lang="en-US" sz="29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/>
            </a:r>
            <a:br>
              <a:rPr lang="en-US" sz="29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</a:br>
            <a:r>
              <a:rPr lang="ru-RU" sz="29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 угольному эквиваленту используются следующие  соотношения между единицами энергии </a:t>
            </a:r>
            <a:r>
              <a:rPr lang="en-US" sz="29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/>
            </a:r>
            <a:br>
              <a:rPr lang="en-US" sz="29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</a:br>
            <a:r>
              <a:rPr lang="ru-RU" sz="29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в соответствии с Международной системой единиц (СИ):  </a:t>
            </a:r>
          </a:p>
          <a:p>
            <a:pPr algn="ctr" fontAlgn="ctr">
              <a:spcAft>
                <a:spcPts val="1200"/>
              </a:spcAft>
              <a:defRPr/>
            </a:pPr>
            <a:r>
              <a:rPr lang="ru-RU" sz="29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1 Гкал  = 1000 Мкал = (1000/7000) т </a:t>
            </a:r>
            <a:r>
              <a:rPr lang="ru-RU" sz="2900" b="1" dirty="0" err="1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усл</a:t>
            </a:r>
            <a:r>
              <a:rPr lang="ru-RU" sz="29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. </a:t>
            </a:r>
            <a:r>
              <a:rPr lang="ru-RU" sz="2900" b="1" dirty="0" err="1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топл</a:t>
            </a:r>
            <a:r>
              <a:rPr lang="ru-RU" sz="29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= 0,143 т </a:t>
            </a:r>
            <a:r>
              <a:rPr lang="ru-RU" sz="2900" b="1" dirty="0" err="1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усл</a:t>
            </a:r>
            <a:r>
              <a:rPr lang="ru-RU" sz="29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. </a:t>
            </a:r>
            <a:r>
              <a:rPr lang="ru-RU" sz="2900" b="1" dirty="0" err="1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топл</a:t>
            </a:r>
            <a:r>
              <a:rPr lang="ru-RU" sz="29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endParaRPr lang="ru-RU" sz="2900" dirty="0" smtClean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algn="ctr" fontAlgn="ctr">
              <a:spcAft>
                <a:spcPts val="1200"/>
              </a:spcAft>
              <a:defRPr/>
            </a:pPr>
            <a:r>
              <a:rPr lang="ru-RU" sz="29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1 тыс. </a:t>
            </a:r>
            <a:r>
              <a:rPr lang="ru-RU" sz="2900" b="1" dirty="0" err="1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кВт.ч</a:t>
            </a:r>
            <a:r>
              <a:rPr lang="ru-RU" sz="29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= 860 Мкал = (860/7000) т </a:t>
            </a:r>
            <a:r>
              <a:rPr lang="ru-RU" sz="2900" b="1" dirty="0" err="1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усл</a:t>
            </a:r>
            <a:r>
              <a:rPr lang="ru-RU" sz="29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. </a:t>
            </a:r>
            <a:r>
              <a:rPr lang="ru-RU" sz="2900" b="1" dirty="0" err="1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топл</a:t>
            </a:r>
            <a:r>
              <a:rPr lang="ru-RU" sz="29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= 0,123 т </a:t>
            </a:r>
            <a:r>
              <a:rPr lang="ru-RU" sz="2900" b="1" dirty="0" err="1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усл</a:t>
            </a:r>
            <a:r>
              <a:rPr lang="ru-RU" sz="29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. </a:t>
            </a:r>
            <a:r>
              <a:rPr lang="ru-RU" sz="2900" b="1" dirty="0" err="1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топл</a:t>
            </a:r>
            <a:r>
              <a:rPr lang="ru-RU" sz="29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endParaRPr lang="ru-RU" sz="2900" dirty="0" smtClean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600" b="1" kern="0" dirty="0" smtClean="0">
              <a:solidFill>
                <a:srgbClr val="1B9AD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1989" y="4364183"/>
            <a:ext cx="8003368" cy="397823"/>
          </a:xfrm>
          <a:prstGeom prst="round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При проведении расчетов каждое слагаемое округляется до целой величины и затем суммируется.</a:t>
            </a:r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40675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136" cy="42291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9011243-C351-4F59-9920-F57BF214E4F2}"/>
              </a:ext>
            </a:extLst>
          </p:cNvPr>
          <p:cNvSpPr/>
          <p:nvPr/>
        </p:nvSpPr>
        <p:spPr>
          <a:xfrm>
            <a:off x="2626834" y="486004"/>
            <a:ext cx="739858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5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   По </a:t>
            </a:r>
            <a:r>
              <a:rPr lang="ru-RU" sz="25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вопросам заполнения формы </a:t>
            </a:r>
            <a:r>
              <a:rPr lang="ru-RU" sz="25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12-тэк </a:t>
            </a:r>
            <a:r>
              <a:rPr lang="ru-RU" sz="25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можно обращаться в отдел статистики ТЭК и услуг Главного статистического управления </a:t>
            </a:r>
            <a:r>
              <a:rPr lang="ru-RU" sz="25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Витебской  </a:t>
            </a:r>
            <a:r>
              <a:rPr lang="ru-RU" sz="25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области 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5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по телефону:</a:t>
            </a:r>
            <a:endParaRPr lang="ru-RU" sz="25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0212</a:t>
            </a:r>
            <a:r>
              <a:rPr lang="ru-RU" sz="28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43 69 7</a:t>
            </a:r>
            <a:r>
              <a:rPr lang="en-US" sz="2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rgbClr val="4472C4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0844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2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684476" y="1946367"/>
            <a:ext cx="5440191" cy="3285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(запасы поставщиков)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«Отчет о запасах нефти, нефтепродуктов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природного газа»</a:t>
            </a:r>
            <a:endParaRPr lang="ru-RU" sz="36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684476" y="1044165"/>
            <a:ext cx="5525667" cy="542080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sz="2700" b="1" kern="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143" y="4397829"/>
            <a:ext cx="5892800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0" y="793101"/>
            <a:ext cx="6408059" cy="573160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567646" y="5117705"/>
            <a:ext cx="914400" cy="8577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33926" y="5757528"/>
            <a:ext cx="1019627" cy="4359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7276" y="1793366"/>
            <a:ext cx="4957551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algn="ctr">
              <a:lnSpc>
                <a:spcPct val="7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ru-RU" b="1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68708" y="4013556"/>
            <a:ext cx="2021113" cy="580572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85543" y="820057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67963" y="817528"/>
            <a:ext cx="1885590" cy="1062133"/>
          </a:xfrm>
          <a:prstGeom prst="roundRect">
            <a:avLst/>
          </a:prstGeom>
          <a:solidFill>
            <a:srgbClr val="FFC000">
              <a:alpha val="7059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8254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876985"/>
            <a:ext cx="10363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Перечень форм государственных статистических наблюдений </a:t>
            </a:r>
            <a:r>
              <a:rPr lang="ru-RU" sz="2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/>
            </a:r>
            <a:br>
              <a:rPr lang="ru-RU" sz="2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2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 </a:t>
            </a:r>
            <a:r>
              <a:rPr lang="ru-RU" sz="26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энергетической статистике</a:t>
            </a:r>
            <a:endParaRPr lang="ru-RU" sz="2600" dirty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3075" y="43148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45052976"/>
              </p:ext>
            </p:extLst>
          </p:nvPr>
        </p:nvGraphicFramePr>
        <p:xfrm>
          <a:off x="259277" y="1828799"/>
          <a:ext cx="10889672" cy="445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947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2CEC99D-1984-4A14-A6DD-4299E9A77994}"/>
              </a:ext>
            </a:extLst>
          </p:cNvPr>
          <p:cNvSpPr>
            <a:spLocks/>
          </p:cNvSpPr>
          <p:nvPr/>
        </p:nvSpPr>
        <p:spPr bwMode="black">
          <a:xfrm>
            <a:off x="2064144" y="806063"/>
            <a:ext cx="6797945" cy="52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3FEBB12-A9B6-4048-9B08-56C8E0090680}"/>
              </a:ext>
            </a:extLst>
          </p:cNvPr>
          <p:cNvSpPr txBox="1">
            <a:spLocks/>
          </p:cNvSpPr>
          <p:nvPr/>
        </p:nvSpPr>
        <p:spPr>
          <a:xfrm>
            <a:off x="786951" y="1852165"/>
            <a:ext cx="9801542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194AB09-5BF3-4100-A7AD-63D63DD7AC91}"/>
              </a:ext>
            </a:extLst>
          </p:cNvPr>
          <p:cNvSpPr txBox="1">
            <a:spLocks/>
          </p:cNvSpPr>
          <p:nvPr/>
        </p:nvSpPr>
        <p:spPr>
          <a:xfrm>
            <a:off x="2494721" y="1353020"/>
            <a:ext cx="5525667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1" name="Рисунок 10" descr="Бланк.doc [Режим ограниченной функциональности] - Microsoft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5" t="15534" r="23333" b="1515"/>
          <a:stretch/>
        </p:blipFill>
        <p:spPr>
          <a:xfrm>
            <a:off x="957943" y="806063"/>
            <a:ext cx="9550399" cy="5820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509486" y="3918857"/>
            <a:ext cx="8447313" cy="11901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ая выноска 7">
            <a:extLst>
              <a:ext uri="{FF2B5EF4-FFF2-40B4-BE49-F238E27FC236}">
                <a16:creationId xmlns:a16="http://schemas.microsoft.com/office/drawing/2014/main" xmlns="" id="{2A070D2E-5F65-467E-81E3-96A70790631E}"/>
              </a:ext>
            </a:extLst>
          </p:cNvPr>
          <p:cNvSpPr/>
          <p:nvPr/>
        </p:nvSpPr>
        <p:spPr>
          <a:xfrm>
            <a:off x="6555179" y="953933"/>
            <a:ext cx="5308270" cy="3095553"/>
          </a:xfrm>
          <a:prstGeom prst="wedgeRoundRectCallout">
            <a:avLst>
              <a:gd name="adj1" fmla="val -61941"/>
              <a:gd name="adj2" fmla="val 68236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Респонденты представляют первичные статистические данные в объеме, сроки и адреса, указанные в формах государственной статистической отчетности, </a:t>
            </a:r>
            <a:r>
              <a:rPr lang="ru-RU" sz="16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за подписями лиц, ответственных за составление и представление </a:t>
            </a:r>
            <a:r>
              <a:rPr lang="ru-RU" sz="160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первичных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статистических данных.</a:t>
            </a:r>
          </a:p>
          <a:p>
            <a:pPr algn="just"/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Первичные статистические данные считаются непредставленными в случае отсутствия подписи лица, </a:t>
            </a:r>
            <a:r>
              <a:rPr lang="ru-RU" sz="160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ответственного за их составление и представление.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П.9 Инструкции о порядке представления первичных статистических </a:t>
            </a:r>
            <a:r>
              <a:rPr lang="ru-RU" sz="16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данных  Утвержденной Постановлением Национального статистического комитета Республики Беларусь 28.08.2015 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№ </a:t>
            </a:r>
            <a:r>
              <a:rPr lang="ru-RU" sz="16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100</a:t>
            </a:r>
            <a:endParaRPr lang="ru-RU" sz="1600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3986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650929" y="784633"/>
            <a:ext cx="10135891" cy="98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</a:t>
            </a:r>
            <a:r>
              <a:rPr lang="ru-RU" sz="28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(запасы поставщиков) </a:t>
            </a:r>
          </a:p>
          <a:p>
            <a:pPr>
              <a:defRPr/>
            </a:pPr>
            <a:r>
              <a:rPr lang="ru-RU" sz="2800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«Отчет о запасах нефти, нефтепродуктов и природного газа»</a:t>
            </a:r>
            <a:endParaRPr lang="ru-RU" sz="28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786951" y="1630299"/>
            <a:ext cx="9801542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0" y="1244600"/>
            <a:ext cx="5525667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5" y="141029"/>
            <a:ext cx="552291" cy="5699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0806" y="2113002"/>
            <a:ext cx="105094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Государственную статистическую отчетность по форме 12-тэк (запасы  поставщиков) «Отчет о запасах нефти, нефтепродуктов и природного газа» </a:t>
            </a:r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представляют </a:t>
            </a:r>
            <a:r>
              <a:rPr lang="ru-RU" sz="2000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юридические лица, добывающие нефть, производящие и (или) поставляющие нефтепродукты потребителям, открытое акционерное общество «Газпром </a:t>
            </a:r>
            <a:r>
              <a:rPr lang="ru-RU" sz="2000" b="1" dirty="0" err="1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трансгаз</a:t>
            </a:r>
            <a:r>
              <a:rPr lang="ru-RU" sz="2000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 Беларусь</a:t>
            </a:r>
            <a:r>
              <a:rPr lang="ru-RU" sz="20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».</a:t>
            </a:r>
          </a:p>
          <a:p>
            <a:pPr algn="just"/>
            <a:endParaRPr lang="en-US" sz="2000" b="1" dirty="0">
              <a:solidFill>
                <a:srgbClr val="C55A11"/>
              </a:solidFill>
              <a:latin typeface="Roboto Condensed" charset="0"/>
              <a:ea typeface="Roboto Condensed" charset="0"/>
            </a:endParaRPr>
          </a:p>
          <a:p>
            <a:pPr algn="just"/>
            <a:r>
              <a:rPr lang="ru-RU" sz="20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Организации </a:t>
            </a:r>
            <a:r>
              <a:rPr lang="ru-RU" sz="20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составляют отчет, </a:t>
            </a:r>
            <a:r>
              <a:rPr lang="ru-RU" sz="2000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включая данные по входящим в их структуру подразделениям.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35137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786951" y="1630299"/>
            <a:ext cx="9801542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0" y="1244600"/>
            <a:ext cx="5525667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793101"/>
            <a:ext cx="10844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(запасы поставщиков) </a:t>
            </a:r>
            <a:r>
              <a:rPr lang="ru-RU" sz="28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28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800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2800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Отчет о запасах нефти, нефтепродуктов и природного газа»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3585"/>
              </p:ext>
            </p:extLst>
          </p:nvPr>
        </p:nvGraphicFramePr>
        <p:xfrm>
          <a:off x="734981" y="2414071"/>
          <a:ext cx="9953620" cy="3491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76474"/>
                <a:gridCol w="1530949"/>
                <a:gridCol w="1530949"/>
                <a:gridCol w="2715248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Наименование показателя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Код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строки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Единица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измерения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Фактические запасы,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всего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9E6"/>
                    </a:solidFill>
                  </a:tcPr>
                </a:tc>
              </a:tr>
              <a:tr h="24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А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Б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В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1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Нефть, включая газовый </a:t>
                      </a:r>
                      <a:r>
                        <a:rPr lang="ru-RU" sz="1500" b="1" dirty="0" smtClean="0">
                          <a:effectLst/>
                        </a:rPr>
                        <a:t>конденсат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01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Бензин </a:t>
                      </a:r>
                      <a:r>
                        <a:rPr lang="ru-RU" sz="1500" b="1" dirty="0" smtClean="0">
                          <a:effectLst/>
                        </a:rPr>
                        <a:t>автомобильный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02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Топливо </a:t>
                      </a:r>
                      <a:r>
                        <a:rPr lang="ru-RU" sz="1500" b="1" dirty="0" smtClean="0">
                          <a:effectLst/>
                        </a:rPr>
                        <a:t>дизельное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03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37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 err="1">
                          <a:effectLst/>
                        </a:rPr>
                        <a:t>Биодизельное</a:t>
                      </a:r>
                      <a:r>
                        <a:rPr lang="ru-RU" sz="1500" b="1" dirty="0">
                          <a:effectLst/>
                        </a:rPr>
                        <a:t> топливо (включая топливо дизельное с метиловыми эфирами жирных кислот</a:t>
                      </a:r>
                      <a:r>
                        <a:rPr lang="ru-RU" sz="1500" b="1" dirty="0" smtClean="0">
                          <a:effectLst/>
                        </a:rPr>
                        <a:t>)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/>
                      </a:r>
                      <a:br>
                        <a:rPr lang="ru-RU" sz="1500" b="1">
                          <a:effectLst/>
                        </a:rPr>
                      </a:br>
                      <a:r>
                        <a:rPr lang="ru-RU" sz="1500" b="1">
                          <a:effectLst/>
                        </a:rPr>
                        <a:t/>
                      </a:r>
                      <a:br>
                        <a:rPr lang="ru-RU" sz="1500" b="1">
                          <a:effectLst/>
                        </a:rPr>
                      </a:br>
                      <a:r>
                        <a:rPr lang="ru-RU" sz="1500" b="1">
                          <a:effectLst/>
                        </a:rPr>
                        <a:t>04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Топливо реактивное типа </a:t>
                      </a:r>
                      <a:r>
                        <a:rPr lang="ru-RU" sz="1500" b="1" dirty="0" smtClean="0">
                          <a:effectLst/>
                        </a:rPr>
                        <a:t>керосина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05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Мазут </a:t>
                      </a:r>
                      <a:r>
                        <a:rPr lang="ru-RU" sz="1500" b="1" dirty="0" smtClean="0">
                          <a:effectLst/>
                        </a:rPr>
                        <a:t>топочный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06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Газ природный</a:t>
                      </a:r>
                      <a:r>
                        <a:rPr lang="ru-RU" sz="1500" b="1" dirty="0" smtClean="0">
                          <a:effectLst/>
                        </a:rPr>
                        <a:t>*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07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тыс. м</a:t>
                      </a:r>
                      <a:r>
                        <a:rPr lang="ru-RU" sz="1500" b="1" baseline="30000">
                          <a:effectLst/>
                        </a:rPr>
                        <a:t>3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4439491" y="4746175"/>
            <a:ext cx="6149001" cy="1857828"/>
          </a:xfrm>
          <a:prstGeom prst="wedgeRoundRectCallout">
            <a:avLst>
              <a:gd name="adj1" fmla="val 35863"/>
              <a:gd name="adj2" fmla="val -149262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Запасы топлива отражаются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по весу нетто </a:t>
            </a:r>
          </a:p>
          <a:p>
            <a:pPr algn="ctr"/>
            <a:r>
              <a:rPr lang="ru-RU" sz="2000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без воды и грязи, но с включением топлива, которое не может быть слито </a:t>
            </a:r>
            <a:br>
              <a:rPr lang="ru-RU" sz="2000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2000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(«мертвые» остатки).</a:t>
            </a:r>
            <a:endParaRPr lang="ru-RU" sz="2000" i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4798215" y="3443514"/>
            <a:ext cx="3425371" cy="1026887"/>
          </a:xfrm>
          <a:prstGeom prst="wedgeRoundRectCallout">
            <a:avLst>
              <a:gd name="adj1" fmla="val 54000"/>
              <a:gd name="adj2" fmla="val -105953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Данные отчета приводятся</a:t>
            </a:r>
          </a:p>
          <a:p>
            <a:pPr algn="ctr"/>
            <a:r>
              <a:rPr lang="ru-RU" sz="200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в целых числах.</a:t>
            </a:r>
            <a:endParaRPr lang="ru-RU" sz="2000" b="1" dirty="0">
              <a:solidFill>
                <a:srgbClr val="C000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842" y="1982697"/>
            <a:ext cx="10001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Таблица 1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4993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650929" y="784633"/>
            <a:ext cx="10135891" cy="98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</a:t>
            </a:r>
            <a:r>
              <a:rPr lang="ru-RU" sz="28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(запасы поставщиков) </a:t>
            </a:r>
          </a:p>
          <a:p>
            <a:pPr>
              <a:defRPr/>
            </a:pPr>
            <a:r>
              <a:rPr lang="ru-RU" sz="2800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«Отчет о запасах нефти, нефтепродуктов и природного газа»</a:t>
            </a:r>
            <a:endParaRPr lang="ru-RU" sz="28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786951" y="1630299"/>
            <a:ext cx="9801542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0" y="1244600"/>
            <a:ext cx="5525667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5" y="141029"/>
            <a:ext cx="552291" cy="569965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82535"/>
              </p:ext>
            </p:extLst>
          </p:nvPr>
        </p:nvGraphicFramePr>
        <p:xfrm>
          <a:off x="734981" y="2414071"/>
          <a:ext cx="9953620" cy="3491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76474"/>
                <a:gridCol w="1530949"/>
                <a:gridCol w="1530949"/>
                <a:gridCol w="2715248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Наименование показателя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Код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строки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Единица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измерения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Фактические запасы,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всего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9E6"/>
                    </a:solidFill>
                  </a:tcPr>
                </a:tc>
              </a:tr>
              <a:tr h="24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А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Б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В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1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Нефть, включая газовый </a:t>
                      </a:r>
                      <a:r>
                        <a:rPr lang="ru-RU" sz="1500" b="1" dirty="0" smtClean="0">
                          <a:effectLst/>
                        </a:rPr>
                        <a:t>конденсат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01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EF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Бензин </a:t>
                      </a:r>
                      <a:r>
                        <a:rPr lang="ru-RU" sz="1500" b="1" dirty="0" smtClean="0">
                          <a:effectLst/>
                        </a:rPr>
                        <a:t>автомобильный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02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EF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Топливо </a:t>
                      </a:r>
                      <a:r>
                        <a:rPr lang="ru-RU" sz="1500" b="1" dirty="0" smtClean="0">
                          <a:effectLst/>
                        </a:rPr>
                        <a:t>дизельное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03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EF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37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 err="1">
                          <a:effectLst/>
                        </a:rPr>
                        <a:t>Биодизельное</a:t>
                      </a:r>
                      <a:r>
                        <a:rPr lang="ru-RU" sz="1500" b="1" dirty="0">
                          <a:effectLst/>
                        </a:rPr>
                        <a:t> топливо (включая топливо дизельное с метиловыми эфирами жирных кислот</a:t>
                      </a:r>
                      <a:r>
                        <a:rPr lang="ru-RU" sz="1500" b="1" dirty="0" smtClean="0">
                          <a:effectLst/>
                        </a:rPr>
                        <a:t>)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04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EF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Топливо реактивное типа </a:t>
                      </a:r>
                      <a:r>
                        <a:rPr lang="ru-RU" sz="1500" b="1" dirty="0" smtClean="0">
                          <a:effectLst/>
                        </a:rPr>
                        <a:t>керосина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05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EF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Мазут </a:t>
                      </a:r>
                      <a:r>
                        <a:rPr lang="ru-RU" sz="1500" b="1" dirty="0" smtClean="0">
                          <a:effectLst/>
                        </a:rPr>
                        <a:t>топочный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06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EF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Газ природный</a:t>
                      </a:r>
                      <a:r>
                        <a:rPr lang="ru-RU" sz="1500" b="1" dirty="0" smtClean="0">
                          <a:effectLst/>
                        </a:rPr>
                        <a:t>*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07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тыс. м</a:t>
                      </a:r>
                      <a:r>
                        <a:rPr lang="ru-RU" sz="1500" b="1" baseline="30000">
                          <a:effectLst/>
                        </a:rPr>
                        <a:t>3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Скругленная прямоугольная выноска 10"/>
          <p:cNvSpPr/>
          <p:nvPr/>
        </p:nvSpPr>
        <p:spPr>
          <a:xfrm>
            <a:off x="6394787" y="3409537"/>
            <a:ext cx="4898125" cy="3166824"/>
          </a:xfrm>
          <a:prstGeom prst="wedgeRoundRectCallout">
            <a:avLst>
              <a:gd name="adj1" fmla="val 666"/>
              <a:gd name="adj2" fmla="val -63615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строкам 01-06 ОТРАЖАЮТСЯ</a:t>
            </a:r>
            <a:r>
              <a:rPr lang="ru-RU" b="1" i="1" dirty="0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данные о нефти и каждом виде нефтепродуктов в отдельности, числящихся по первичным учетным документам организации в остатках по состоянию на восемь часов утра (для нефтеперерабатывающих организаций – на ноль часов) первого числа отчетного месяца во всех местах хранения, включая арендованные.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6842" y="1982697"/>
            <a:ext cx="10001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Таблица 1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4648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8" y="23723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0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786951" y="1630299"/>
            <a:ext cx="9801542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0" y="1244600"/>
            <a:ext cx="5525667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951" y="892662"/>
            <a:ext cx="9901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(запасы поставщиков) </a:t>
            </a:r>
            <a:endParaRPr lang="ru-RU" sz="2800" b="1" u="sng" dirty="0" smtClean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defRPr/>
            </a:pPr>
            <a:r>
              <a:rPr lang="ru-RU" sz="2800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2800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Отчет о запасах нефти, </a:t>
            </a:r>
            <a:r>
              <a:rPr lang="ru-RU" sz="2800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нефтепродуктов и природного газа</a:t>
            </a:r>
            <a:r>
              <a:rPr lang="ru-RU" sz="2800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80610"/>
              </p:ext>
            </p:extLst>
          </p:nvPr>
        </p:nvGraphicFramePr>
        <p:xfrm>
          <a:off x="734981" y="2414071"/>
          <a:ext cx="9953620" cy="3491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76474"/>
                <a:gridCol w="1530949"/>
                <a:gridCol w="1530949"/>
                <a:gridCol w="2715248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Наименование показателя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Код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строки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Единица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измерения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Фактические запасы,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всего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9E6"/>
                    </a:solidFill>
                  </a:tcPr>
                </a:tc>
              </a:tr>
              <a:tr h="24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А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Б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В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1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Нефть, включая газовый </a:t>
                      </a:r>
                      <a:r>
                        <a:rPr lang="ru-RU" sz="1500" b="1" dirty="0" smtClean="0">
                          <a:effectLst/>
                        </a:rPr>
                        <a:t>конденсат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01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Бензин </a:t>
                      </a:r>
                      <a:r>
                        <a:rPr lang="ru-RU" sz="1500" b="1" dirty="0" smtClean="0">
                          <a:effectLst/>
                        </a:rPr>
                        <a:t>автомобильный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02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Топливо </a:t>
                      </a:r>
                      <a:r>
                        <a:rPr lang="ru-RU" sz="1500" b="1" dirty="0" smtClean="0">
                          <a:effectLst/>
                        </a:rPr>
                        <a:t>дизельное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03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37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 err="1">
                          <a:effectLst/>
                        </a:rPr>
                        <a:t>Биодизельное</a:t>
                      </a:r>
                      <a:r>
                        <a:rPr lang="ru-RU" sz="1500" b="1" dirty="0">
                          <a:effectLst/>
                        </a:rPr>
                        <a:t> топливо (включая топливо дизельное с метиловыми эфирами жирных кислот</a:t>
                      </a:r>
                      <a:r>
                        <a:rPr lang="ru-RU" sz="1500" b="1" dirty="0" smtClean="0">
                          <a:effectLst/>
                        </a:rPr>
                        <a:t>)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/>
                      </a:r>
                      <a:br>
                        <a:rPr lang="ru-RU" sz="1500" b="1">
                          <a:effectLst/>
                        </a:rPr>
                      </a:br>
                      <a:r>
                        <a:rPr lang="ru-RU" sz="1500" b="1">
                          <a:effectLst/>
                        </a:rPr>
                        <a:t/>
                      </a:r>
                      <a:br>
                        <a:rPr lang="ru-RU" sz="1500" b="1">
                          <a:effectLst/>
                        </a:rPr>
                      </a:br>
                      <a:r>
                        <a:rPr lang="ru-RU" sz="1500" b="1">
                          <a:effectLst/>
                        </a:rPr>
                        <a:t>04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Топливо реактивное типа </a:t>
                      </a:r>
                      <a:r>
                        <a:rPr lang="ru-RU" sz="1500" b="1" dirty="0" smtClean="0">
                          <a:effectLst/>
                        </a:rPr>
                        <a:t>керосина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05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Мазут </a:t>
                      </a:r>
                      <a:r>
                        <a:rPr lang="ru-RU" sz="1500" b="1" dirty="0" smtClean="0">
                          <a:effectLst/>
                        </a:rPr>
                        <a:t>топочный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06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Газ природный</a:t>
                      </a:r>
                      <a:r>
                        <a:rPr lang="ru-RU" sz="1500" b="1" dirty="0" smtClean="0">
                          <a:effectLst/>
                        </a:rPr>
                        <a:t>*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EF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07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тыс. м</a:t>
                      </a:r>
                      <a:r>
                        <a:rPr lang="ru-RU" sz="1500" b="1" baseline="30000">
                          <a:effectLst/>
                        </a:rPr>
                        <a:t>3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Прямоугольная выноска 6">
            <a:extLst>
              <a:ext uri="{FF2B5EF4-FFF2-40B4-BE49-F238E27FC236}">
                <a16:creationId xmlns:a16="http://schemas.microsoft.com/office/drawing/2014/main" xmlns="" id="{B98A5D81-530A-41A4-8E8B-BA8A05768C91}"/>
              </a:ext>
            </a:extLst>
          </p:cNvPr>
          <p:cNvSpPr/>
          <p:nvPr/>
        </p:nvSpPr>
        <p:spPr>
          <a:xfrm flipH="1">
            <a:off x="686842" y="6171840"/>
            <a:ext cx="6832332" cy="476726"/>
          </a:xfrm>
          <a:prstGeom prst="wedgeRoundRectCallout">
            <a:avLst>
              <a:gd name="adj1" fmla="val -1648"/>
              <a:gd name="adj2" fmla="val -132474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Заполняет</a:t>
            </a:r>
            <a:r>
              <a:rPr lang="ru-RU" sz="22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только</a:t>
            </a:r>
            <a:r>
              <a:rPr lang="ru-RU" sz="22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2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ОАО «Газпром </a:t>
            </a:r>
            <a:r>
              <a:rPr lang="ru-RU" sz="2200" i="1" dirty="0" err="1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трансгаз</a:t>
            </a:r>
            <a:r>
              <a:rPr lang="ru-RU" sz="22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Беларусь».</a:t>
            </a:r>
            <a:endParaRPr lang="ru-RU" sz="2200" i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519174" y="3666485"/>
            <a:ext cx="3615401" cy="2284372"/>
          </a:xfrm>
          <a:prstGeom prst="wedgeRoundRectCallout">
            <a:avLst>
              <a:gd name="adj1" fmla="val -16620"/>
              <a:gd name="adj2" fmla="val -77135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Остатки </a:t>
            </a:r>
            <a:r>
              <a:rPr lang="ru-RU" sz="2000" b="1" i="1" u="sng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давальческого</a:t>
            </a:r>
            <a:r>
              <a:rPr lang="ru-RU" sz="2000" b="1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000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сырья и готовых продуктов его переработки отражаются </a:t>
            </a:r>
            <a:r>
              <a:rPr lang="ru-RU" sz="2000" i="1" u="sng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только</a:t>
            </a:r>
            <a:r>
              <a:rPr lang="ru-RU" sz="2000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в отчете перерабатывающей организации.</a:t>
            </a:r>
            <a:endParaRPr lang="ru-RU" sz="2000" i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6842" y="1982697"/>
            <a:ext cx="10001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Таблица 1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61165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3834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858580" y="784634"/>
            <a:ext cx="6797945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786951" y="1630299"/>
            <a:ext cx="9801542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0" y="1244600"/>
            <a:ext cx="5525667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6842" y="892662"/>
            <a:ext cx="100017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(запасы поставщиков) </a:t>
            </a:r>
            <a:endParaRPr lang="ru-RU" sz="2800" b="1" u="sng" dirty="0" smtClean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defRPr/>
            </a:pPr>
            <a:r>
              <a:rPr lang="ru-RU" sz="2800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2800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Отчет о запасах нефти, </a:t>
            </a:r>
            <a:r>
              <a:rPr lang="ru-RU" sz="2800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нефтепродуктов и природного газа</a:t>
            </a:r>
            <a:r>
              <a:rPr lang="ru-RU" sz="2800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56082"/>
              </p:ext>
            </p:extLst>
          </p:nvPr>
        </p:nvGraphicFramePr>
        <p:xfrm>
          <a:off x="734981" y="2414071"/>
          <a:ext cx="9953620" cy="3491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76474"/>
                <a:gridCol w="1530949"/>
                <a:gridCol w="1530949"/>
                <a:gridCol w="2715248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Наименование показателя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Код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строки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Единица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измерения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</a:rPr>
                        <a:t>Фактические запасы,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всего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9E6"/>
                    </a:solidFill>
                  </a:tcPr>
                </a:tc>
              </a:tr>
              <a:tr h="24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А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Б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В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1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Нефть, включая газовый </a:t>
                      </a:r>
                      <a:r>
                        <a:rPr lang="ru-RU" sz="1500" b="1" dirty="0" smtClean="0">
                          <a:effectLst/>
                        </a:rPr>
                        <a:t>конденсат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01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Бензин </a:t>
                      </a:r>
                      <a:r>
                        <a:rPr lang="ru-RU" sz="1500" b="1" dirty="0" smtClean="0">
                          <a:effectLst/>
                        </a:rPr>
                        <a:t>автомобильный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02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Топливо </a:t>
                      </a:r>
                      <a:r>
                        <a:rPr lang="ru-RU" sz="1500" b="1" dirty="0" smtClean="0">
                          <a:effectLst/>
                        </a:rPr>
                        <a:t>дизельное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03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37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 err="1">
                          <a:effectLst/>
                        </a:rPr>
                        <a:t>Биодизельное</a:t>
                      </a:r>
                      <a:r>
                        <a:rPr lang="ru-RU" sz="1500" b="1" dirty="0">
                          <a:effectLst/>
                        </a:rPr>
                        <a:t> топливо (включая топливо дизельное с метиловыми эфирами жирных кислот</a:t>
                      </a:r>
                      <a:r>
                        <a:rPr lang="ru-RU" sz="1500" b="1" dirty="0" smtClean="0">
                          <a:effectLst/>
                        </a:rPr>
                        <a:t>)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/>
                      </a:r>
                      <a:br>
                        <a:rPr lang="ru-RU" sz="1500" b="1">
                          <a:effectLst/>
                        </a:rPr>
                      </a:br>
                      <a:r>
                        <a:rPr lang="ru-RU" sz="1500" b="1">
                          <a:effectLst/>
                        </a:rPr>
                        <a:t/>
                      </a:r>
                      <a:br>
                        <a:rPr lang="ru-RU" sz="1500" b="1">
                          <a:effectLst/>
                        </a:rPr>
                      </a:br>
                      <a:r>
                        <a:rPr lang="ru-RU" sz="1500" b="1">
                          <a:effectLst/>
                        </a:rPr>
                        <a:t>04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/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т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Топливо реактивное типа </a:t>
                      </a:r>
                      <a:r>
                        <a:rPr lang="ru-RU" sz="1500" b="1" dirty="0" smtClean="0">
                          <a:effectLst/>
                        </a:rPr>
                        <a:t>керосина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05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Мазут </a:t>
                      </a:r>
                      <a:r>
                        <a:rPr lang="ru-RU" sz="1500" b="1" dirty="0" smtClean="0">
                          <a:effectLst/>
                        </a:rPr>
                        <a:t>топочный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06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Газ природный</a:t>
                      </a:r>
                      <a:r>
                        <a:rPr lang="ru-RU" sz="1500" b="1" dirty="0" smtClean="0">
                          <a:effectLst/>
                        </a:rPr>
                        <a:t>*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07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>
                          <a:effectLst/>
                        </a:rPr>
                        <a:t>тыс. м</a:t>
                      </a:r>
                      <a:r>
                        <a:rPr lang="ru-RU" sz="1500" b="1" baseline="30000">
                          <a:effectLst/>
                        </a:rPr>
                        <a:t>3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86842" y="1982697"/>
            <a:ext cx="10001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Таблица 1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063097" y="4752389"/>
            <a:ext cx="9148009" cy="1736646"/>
          </a:xfrm>
          <a:prstGeom prst="wedgeRoundRectCallout">
            <a:avLst>
              <a:gd name="adj1" fmla="val 45699"/>
              <a:gd name="adj2" fmla="val -154376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отчете  </a:t>
            </a:r>
            <a:r>
              <a:rPr lang="ru-RU" sz="2400" b="1" i="1" dirty="0" smtClean="0">
                <a:solidFill>
                  <a:srgbClr val="A2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ОТРАЖАЮТСЯ  </a:t>
            </a:r>
            <a:r>
              <a:rPr lang="ru-RU" sz="2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данные о запасах топлива,</a:t>
            </a:r>
            <a:r>
              <a:rPr lang="ru-RU" sz="2400" i="1" dirty="0" smtClean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предназначенного для собственного потребления</a:t>
            </a:r>
            <a:r>
              <a:rPr lang="ru-RU" sz="2400" i="1" dirty="0" smtClean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2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 также заложенного в государственный и мобилизационный материальные резервы</a:t>
            </a:r>
            <a:r>
              <a:rPr lang="ru-RU" sz="20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ru-RU" sz="2000" i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52148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2717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136" cy="42291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9011243-C351-4F59-9920-F57BF214E4F2}"/>
              </a:ext>
            </a:extLst>
          </p:cNvPr>
          <p:cNvSpPr/>
          <p:nvPr/>
        </p:nvSpPr>
        <p:spPr>
          <a:xfrm>
            <a:off x="813873" y="284476"/>
            <a:ext cx="1031965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вопросам заполнения формы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12-тэк (запасы поставщиков)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можно обращаться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отдел статистики ТЭК и услуг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Главного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статистического управления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Витебской 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области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телефонам:</a:t>
            </a:r>
            <a:endParaRPr lang="ru-RU" sz="2800" b="1" dirty="0">
              <a:solidFill>
                <a:schemeClr val="bg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0212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43 68 87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(0212) 43 69 75</a:t>
            </a:r>
            <a:endParaRPr lang="ru-RU" sz="2800" b="1" dirty="0">
              <a:solidFill>
                <a:schemeClr val="accent5"/>
              </a:solidFill>
              <a:ea typeface="Roboto Condensed" panose="020B0604020202020204" charset="0"/>
            </a:endParaRP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8679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4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07200" y="793101"/>
            <a:ext cx="5471884" cy="3285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4-тэк (топливо) </a:t>
            </a:r>
          </a:p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«Отчет об остатках, </a:t>
            </a:r>
          </a:p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поступлении </a:t>
            </a:r>
          </a:p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расходе топлива»</a:t>
            </a:r>
            <a:r>
              <a:rPr lang="ru-RU" sz="3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  <a:endParaRPr lang="ru-RU" sz="3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684476" y="1044165"/>
            <a:ext cx="5525667" cy="542080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sz="2700" b="1" kern="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t="14956" r="12619" b="5750"/>
          <a:stretch/>
        </p:blipFill>
        <p:spPr bwMode="auto">
          <a:xfrm>
            <a:off x="314095" y="793101"/>
            <a:ext cx="6370379" cy="594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510971" y="2624447"/>
            <a:ext cx="1828701" cy="508739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339672" y="3133186"/>
            <a:ext cx="1265481" cy="874801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408206" y="4002114"/>
            <a:ext cx="1056877" cy="346299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55845" y="4899332"/>
            <a:ext cx="5149068" cy="1384995"/>
          </a:xfrm>
          <a:prstGeom prst="rect">
            <a:avLst/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Составляется </a:t>
            </a:r>
            <a:r>
              <a:rPr lang="ru-RU" sz="28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ежеквартально </a:t>
            </a:r>
            <a:r>
              <a:rPr lang="ru-RU" sz="2800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нарастающим итогом </a:t>
            </a:r>
            <a:endParaRPr lang="ru-RU" sz="2800" b="1" i="1" dirty="0" smtClean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 </a:t>
            </a:r>
            <a:r>
              <a:rPr lang="ru-RU" sz="2800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начала </a:t>
            </a:r>
            <a:r>
              <a:rPr lang="ru-RU" sz="2800" b="1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года.</a:t>
            </a:r>
            <a:endParaRPr lang="ru-RU" sz="28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39657" y="651137"/>
            <a:ext cx="1286684" cy="850228"/>
          </a:xfrm>
          <a:prstGeom prst="roundRect">
            <a:avLst/>
          </a:prstGeom>
          <a:solidFill>
            <a:srgbClr val="FFC000">
              <a:alpha val="7059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464972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1605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9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810148-1A84-4D1B-B2B2-2A651C91C7F7}"/>
              </a:ext>
            </a:extLst>
          </p:cNvPr>
          <p:cNvSpPr txBox="1"/>
          <p:nvPr/>
        </p:nvSpPr>
        <p:spPr>
          <a:xfrm>
            <a:off x="1149887" y="646981"/>
            <a:ext cx="946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4-тэк (топливо) «Отчет об остатках, поступлении и расходе топлива»</a:t>
            </a:r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6490" r="794" b="7867"/>
          <a:stretch/>
        </p:blipFill>
        <p:spPr bwMode="auto">
          <a:xfrm>
            <a:off x="-1" y="1108646"/>
            <a:ext cx="11502127" cy="55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ая выноска 7">
            <a:extLst>
              <a:ext uri="{FF2B5EF4-FFF2-40B4-BE49-F238E27FC236}">
                <a16:creationId xmlns:a16="http://schemas.microsoft.com/office/drawing/2014/main" xmlns="" id="{2A070D2E-5F65-467E-81E3-96A70790631E}"/>
              </a:ext>
            </a:extLst>
          </p:cNvPr>
          <p:cNvSpPr/>
          <p:nvPr/>
        </p:nvSpPr>
        <p:spPr>
          <a:xfrm>
            <a:off x="4356831" y="1302889"/>
            <a:ext cx="7557405" cy="2984383"/>
          </a:xfrm>
          <a:prstGeom prst="wedgeRoundRectCallout">
            <a:avLst>
              <a:gd name="adj1" fmla="val -49147"/>
              <a:gd name="adj2" fmla="val 109621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Респонденты представляют первичные статистические данные в объеме, сроки и адреса, указанные в формах государственной статистической отчетности, </a:t>
            </a:r>
            <a:r>
              <a:rPr lang="ru-RU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за подписями лиц, ответственных за составление и представление </a:t>
            </a:r>
            <a:r>
              <a:rPr lang="ru-RU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первичных </a:t>
            </a: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статистических данных.</a:t>
            </a:r>
          </a:p>
          <a:p>
            <a:pPr algn="just"/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Первичные статистические данные считаются непредставленными в случае отсутствия подписи лица, </a:t>
            </a:r>
            <a:r>
              <a:rPr lang="ru-RU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ответственного за их составление и представление.</a:t>
            </a:r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П.9 Инструкции о порядке представления первичных статистических </a:t>
            </a:r>
            <a:r>
              <a:rPr lang="ru-RU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данных  Утвержденной Постановлением Национального статистического комитета Республики Беларусь 28.08.2015 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№ </a:t>
            </a:r>
            <a:r>
              <a:rPr lang="ru-RU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100</a:t>
            </a:r>
            <a:endParaRPr lang="ru-RU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55575" y="3638459"/>
            <a:ext cx="3425371" cy="892303"/>
          </a:xfrm>
          <a:prstGeom prst="wedgeRoundRectCallout">
            <a:avLst>
              <a:gd name="adj1" fmla="val -2048"/>
              <a:gd name="adj2" fmla="val 161748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Данные отчета заполняются</a:t>
            </a:r>
          </a:p>
          <a:p>
            <a:pPr algn="ctr"/>
            <a:r>
              <a:rPr lang="ru-RU" sz="200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в целых числах.</a:t>
            </a:r>
            <a:endParaRPr lang="ru-RU" sz="2000" b="1" dirty="0">
              <a:solidFill>
                <a:srgbClr val="C000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68302" y="6500014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4855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29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810148-1A84-4D1B-B2B2-2A651C91C7F7}"/>
              </a:ext>
            </a:extLst>
          </p:cNvPr>
          <p:cNvSpPr txBox="1"/>
          <p:nvPr/>
        </p:nvSpPr>
        <p:spPr>
          <a:xfrm>
            <a:off x="1149887" y="562268"/>
            <a:ext cx="946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4-тэк (топливо) «Отчет об остатках, поступлении и расходе топлива»</a:t>
            </a:r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00" y="996714"/>
            <a:ext cx="1122635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Государственную статистическую отчетность по форме 4-тэк (топливо) «Отчет об остатках, поступлении и расходе топлива» </a:t>
            </a: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представляют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:</a:t>
            </a:r>
          </a:p>
          <a:p>
            <a:pPr algn="just"/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. </a:t>
            </a:r>
            <a:r>
              <a:rPr lang="ru-RU" sz="1550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юридические лица </a:t>
            </a:r>
            <a:r>
              <a:rPr lang="ru-RU" sz="155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:</a:t>
            </a:r>
            <a:endParaRPr lang="ru-RU" sz="1550" b="1" dirty="0">
              <a:solidFill>
                <a:srgbClr val="C55A11"/>
              </a:solidFill>
              <a:latin typeface="Roboto Condensed" charset="0"/>
              <a:ea typeface="Roboto Condensed" charset="0"/>
            </a:endParaRPr>
          </a:p>
          <a:p>
            <a:pPr algn="just"/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1.1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. подчиненные (входящие в состав) государственным органам (организациям), а также акции (доли в уставных фондах) которых находятся в государственной собственности и переданы в управление государственным органам (организациям), потребляющие и (или) реализующие населению топливо;</a:t>
            </a:r>
          </a:p>
          <a:p>
            <a:pPr algn="just"/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1.2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. являющиеся участниками холдингов, потребляющие и (или) реализующие населению топливо;</a:t>
            </a:r>
          </a:p>
          <a:p>
            <a:pPr algn="just"/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1.3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. без ведомственной подчиненности: </a:t>
            </a:r>
          </a:p>
          <a:p>
            <a:pPr algn="just"/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реализующие населению нефтепродукты, включая газ сжиженный;</a:t>
            </a:r>
          </a:p>
          <a:p>
            <a:pPr algn="just"/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коммерческие организации со средней численностью работников за календарный год 50 и более человек, потребляющие и (или) реализующие населению топливо;</a:t>
            </a:r>
          </a:p>
          <a:p>
            <a:pPr algn="just"/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2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. </a:t>
            </a: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155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обособленные </a:t>
            </a:r>
            <a:r>
              <a:rPr lang="ru-RU" sz="1550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подразделения юридических лиц, перечисленных в </a:t>
            </a:r>
            <a:r>
              <a:rPr lang="ru-RU" sz="155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пункте 1;</a:t>
            </a:r>
          </a:p>
          <a:p>
            <a:pPr algn="just"/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3. </a:t>
            </a:r>
            <a:r>
              <a:rPr lang="ru-RU" sz="155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структурные подразделения районных, городских (городов областного подчинения), Минского городского исполнительных комитетов, реализующих государственную политику в области образования, здравоохранения, культуры;</a:t>
            </a:r>
          </a:p>
          <a:p>
            <a:pPr algn="just"/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4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. </a:t>
            </a:r>
            <a:r>
              <a:rPr lang="ru-RU" sz="1550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Государственный пограничный </a:t>
            </a:r>
            <a:r>
              <a:rPr lang="ru-RU" sz="155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комитет </a:t>
            </a: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– 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агрегированные первичные статистические данные по республике по системе органов пограничной </a:t>
            </a: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службы;</a:t>
            </a:r>
            <a:endParaRPr lang="ru-RU" sz="1550" b="1" dirty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pPr algn="just"/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5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. </a:t>
            </a:r>
            <a:r>
              <a:rPr lang="ru-RU" sz="1550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Министерство </a:t>
            </a:r>
            <a:r>
              <a:rPr lang="ru-RU" sz="155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обороны </a:t>
            </a: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– 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агрегированные первичные статистические данные по республике об остатках, поступлении </a:t>
            </a: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/>
            </a:r>
            <a:b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и 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расходе бензинов автомобильных, керосинов и топлива дизельного по органам военного управления, соединениям </a:t>
            </a: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/>
            </a:r>
            <a:b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и 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воинским частям Вооруженных </a:t>
            </a: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Сил, 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транспортным </a:t>
            </a: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войскам, 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военным учебным заведениям, военным комиссариатам </a:t>
            </a: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/>
            </a:r>
            <a:b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и </a:t>
            </a:r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организациям Вооруженных </a:t>
            </a:r>
            <a:r>
              <a:rPr lang="ru-RU" sz="155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Сил.</a:t>
            </a:r>
            <a:endParaRPr lang="ru-RU" sz="1550" b="1" dirty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pPr algn="just"/>
            <a:r>
              <a:rPr lang="ru-RU" sz="155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Отчет </a:t>
            </a:r>
            <a:r>
              <a:rPr lang="ru-RU" sz="1550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не представляют:</a:t>
            </a:r>
          </a:p>
          <a:p>
            <a:pPr algn="just"/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юридические лица, основным видом экономической деятельности  которых является финансовая и страховая деятельность;</a:t>
            </a:r>
          </a:p>
          <a:p>
            <a:pPr algn="just"/>
            <a:r>
              <a:rPr lang="ru-RU" sz="155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крестьянские (фермерские) хозяйства.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589845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41809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Объект 5">
            <a:extLst>
              <a:ext uri="{FF2B5EF4-FFF2-40B4-BE49-F238E27FC236}">
                <a16:creationId xmlns="" xmlns:a16="http://schemas.microsoft.com/office/drawing/2014/main" id="{CAD1C98E-CF30-4FF0-8354-A0D26D92381D}"/>
              </a:ext>
            </a:extLst>
          </p:cNvPr>
          <p:cNvSpPr txBox="1">
            <a:spLocks/>
          </p:cNvSpPr>
          <p:nvPr/>
        </p:nvSpPr>
        <p:spPr>
          <a:xfrm>
            <a:off x="46910" y="856543"/>
            <a:ext cx="4960519" cy="25724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Отчеты представляются посредством многофункционального </a:t>
            </a:r>
            <a:b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</a:br>
            <a: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веб-портала Национального статистического комитета Республики Беларусь</a:t>
            </a:r>
            <a:endParaRPr lang="ru-RU" sz="2600" b="1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Roboto Condensed" panose="020B0604020202020204" charset="0"/>
              <a:cs typeface="Calibri" pitchFamily="34" charset="0"/>
            </a:endParaRPr>
          </a:p>
        </p:txBody>
      </p:sp>
      <p:sp>
        <p:nvSpPr>
          <p:cNvPr id="17" name="Объект 5">
            <a:extLst>
              <a:ext uri="{FF2B5EF4-FFF2-40B4-BE49-F238E27FC236}">
                <a16:creationId xmlns="" xmlns:a16="http://schemas.microsoft.com/office/drawing/2014/main" id="{0C4E21D7-B6DA-4157-9536-8C0521004F03}"/>
              </a:ext>
            </a:extLst>
          </p:cNvPr>
          <p:cNvSpPr txBox="1">
            <a:spLocks/>
          </p:cNvSpPr>
          <p:nvPr/>
        </p:nvSpPr>
        <p:spPr>
          <a:xfrm>
            <a:off x="5440439" y="3759200"/>
            <a:ext cx="6047173" cy="3011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Единый номер телефона  технической поддержки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(0212) </a:t>
            </a:r>
            <a:r>
              <a:rPr lang="ru-RU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25 </a:t>
            </a:r>
            <a:r>
              <a:rPr lang="ru-RU" sz="2000" b="1" kern="0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00 </a:t>
            </a:r>
            <a:r>
              <a:rPr lang="en-US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10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2000" b="1" kern="0" dirty="0" err="1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Avest</a:t>
            </a: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» 8 (017) 388 03 19</a:t>
            </a:r>
            <a:r>
              <a:rPr lang="en-US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8 (029) 646 03 </a:t>
            </a:r>
            <a:r>
              <a:rPr lang="ru-RU" altLang="ru-RU" sz="20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19</a:t>
            </a:r>
            <a:endParaRPr lang="en-US" altLang="ru-RU" sz="2000" b="1" kern="0" dirty="0" smtClean="0">
              <a:solidFill>
                <a:srgbClr val="006969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ts val="1500"/>
              </a:lnSpc>
              <a:buNone/>
              <a:defRPr/>
            </a:pP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Техническая поддержка осуществляется в соответствии </a:t>
            </a:r>
            <a: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с режимом работы</a:t>
            </a:r>
            <a: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Главного статистического управления Витебской области и государственного предприятия </a:t>
            </a:r>
            <a:b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«ЦИТ </a:t>
            </a:r>
            <a:r>
              <a:rPr lang="ru-RU" altLang="ru-RU" sz="1800" b="1" kern="0" dirty="0" err="1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Белстата</a:t>
            </a: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». </a:t>
            </a:r>
          </a:p>
          <a:p>
            <a:pPr marL="0" indent="0" algn="just">
              <a:lnSpc>
                <a:spcPts val="1500"/>
              </a:lnSpc>
              <a:buNone/>
              <a:defRPr/>
            </a:pP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В случае невозможности решения технологических проблем </a:t>
            </a:r>
            <a: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на первом уровне технической поддержки необходимо обращаться к специалистам </a:t>
            </a:r>
            <a:r>
              <a:rPr lang="ru-RU" altLang="ru-RU" sz="1600" kern="0" dirty="0" err="1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Белстата</a:t>
            </a: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на электронный адрес</a:t>
            </a:r>
            <a: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ru-RU" sz="1600" b="1" kern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e-respondent@belstat.gov.by</a:t>
            </a: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с изложением сути обращения, снимков экрана, отражающих проблему, и контактных данных для обратной связи.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altLang="ru-RU" sz="1800" b="1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sz="1800" kern="0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r="1843" b="5109"/>
          <a:stretch/>
        </p:blipFill>
        <p:spPr bwMode="auto">
          <a:xfrm>
            <a:off x="5440439" y="786060"/>
            <a:ext cx="5967790" cy="297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>
            <a:extLst>
              <a:ext uri="{FF2B5EF4-FFF2-40B4-BE49-F238E27FC236}">
                <a16:creationId xmlns="" xmlns:a16="http://schemas.microsoft.com/office/drawing/2014/main" id="{9CA9C2F8-4939-4C6C-9096-BB8D2FDCD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3759200"/>
            <a:ext cx="5179181" cy="274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549" y="3297535"/>
            <a:ext cx="465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http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://</a:t>
            </a:r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e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-</a:t>
            </a:r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respondent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400" b="1" u="sng" dirty="0" err="1">
                <a:solidFill>
                  <a:srgbClr val="7030A0"/>
                </a:solidFill>
                <a:hlinkClick r:id="rId6"/>
              </a:rPr>
              <a:t>belstat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400" b="1" u="sng" dirty="0" err="1">
                <a:solidFill>
                  <a:srgbClr val="7030A0"/>
                </a:solidFill>
                <a:hlinkClick r:id="rId6"/>
              </a:rPr>
              <a:t>gov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by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473488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53156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4835E7-9633-4641-982B-C6377F17C7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" t="6212" r="3571" b="9795"/>
          <a:stretch/>
        </p:blipFill>
        <p:spPr>
          <a:xfrm>
            <a:off x="247381" y="1077149"/>
            <a:ext cx="10952511" cy="551955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9455E51-38E2-4596-BD41-3A12A8B09356}"/>
              </a:ext>
            </a:extLst>
          </p:cNvPr>
          <p:cNvSpPr/>
          <p:nvPr/>
        </p:nvSpPr>
        <p:spPr>
          <a:xfrm>
            <a:off x="2482809" y="1278294"/>
            <a:ext cx="661607" cy="1191774"/>
          </a:xfrm>
          <a:prstGeom prst="rect">
            <a:avLst/>
          </a:prstGeom>
          <a:solidFill>
            <a:srgbClr val="C55A11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FBE42CA-A240-4455-970D-0FE411C6FAAD}"/>
              </a:ext>
            </a:extLst>
          </p:cNvPr>
          <p:cNvSpPr/>
          <p:nvPr/>
        </p:nvSpPr>
        <p:spPr>
          <a:xfrm>
            <a:off x="10414659" y="1296914"/>
            <a:ext cx="662149" cy="1173154"/>
          </a:xfrm>
          <a:prstGeom prst="rect">
            <a:avLst/>
          </a:prstGeom>
          <a:solidFill>
            <a:srgbClr val="C55A11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3AC03D0-165A-4C31-8C5C-9DD962564DBB}"/>
              </a:ext>
            </a:extLst>
          </p:cNvPr>
          <p:cNvSpPr txBox="1"/>
          <p:nvPr/>
        </p:nvSpPr>
        <p:spPr>
          <a:xfrm>
            <a:off x="379224" y="713804"/>
            <a:ext cx="1106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Остатки на начало года, остатки на конец отчетного периода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44477" y="1237023"/>
            <a:ext cx="914400" cy="5482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258877" y="2984840"/>
            <a:ext cx="6523751" cy="1923931"/>
          </a:xfrm>
          <a:prstGeom prst="wedgeRoundRectCallout">
            <a:avLst>
              <a:gd name="adj1" fmla="val -53222"/>
              <a:gd name="adj2" fmla="val -108859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100" dirty="0">
              <a:solidFill>
                <a:srgbClr val="412D5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«Остатки на начало года» </a:t>
            </a:r>
            <a:r>
              <a:rPr lang="ru-RU" sz="2400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(гр.1) </a:t>
            </a:r>
          </a:p>
          <a:p>
            <a:pPr algn="ctr"/>
            <a:r>
              <a:rPr lang="ru-RU" sz="24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всегда равны </a:t>
            </a:r>
            <a:endParaRPr lang="ru-RU" sz="2400" b="1" i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«Остатки на конец отчетного периода»</a:t>
            </a:r>
            <a:r>
              <a:rPr lang="ru-RU" sz="24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(гр.12) </a:t>
            </a:r>
            <a:r>
              <a:rPr lang="ru-RU" sz="24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отчета </a:t>
            </a: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за январь-декабрь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предыдущего года</a:t>
            </a:r>
            <a:r>
              <a:rPr lang="ru-RU" sz="24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305143" y="1237023"/>
            <a:ext cx="894749" cy="5482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90896" y="6473589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0038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4835E7-9633-4641-982B-C6377F17C7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" t="6212" r="3571" b="9795"/>
          <a:stretch/>
        </p:blipFill>
        <p:spPr>
          <a:xfrm>
            <a:off x="247381" y="1077149"/>
            <a:ext cx="10952511" cy="551955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9455E51-38E2-4596-BD41-3A12A8B09356}"/>
              </a:ext>
            </a:extLst>
          </p:cNvPr>
          <p:cNvSpPr/>
          <p:nvPr/>
        </p:nvSpPr>
        <p:spPr>
          <a:xfrm>
            <a:off x="2482809" y="1278294"/>
            <a:ext cx="661607" cy="5299788"/>
          </a:xfrm>
          <a:prstGeom prst="rect">
            <a:avLst/>
          </a:prstGeom>
          <a:solidFill>
            <a:srgbClr val="C55A11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FBE42CA-A240-4455-970D-0FE411C6FAAD}"/>
              </a:ext>
            </a:extLst>
          </p:cNvPr>
          <p:cNvSpPr/>
          <p:nvPr/>
        </p:nvSpPr>
        <p:spPr>
          <a:xfrm>
            <a:off x="10424617" y="1278294"/>
            <a:ext cx="632160" cy="5299787"/>
          </a:xfrm>
          <a:prstGeom prst="rect">
            <a:avLst/>
          </a:prstGeom>
          <a:solidFill>
            <a:srgbClr val="C55A11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34" name="Скругленная прямоугольная выноска 33">
            <a:extLst>
              <a:ext uri="{FF2B5EF4-FFF2-40B4-BE49-F238E27FC236}">
                <a16:creationId xmlns:a16="http://schemas.microsoft.com/office/drawing/2014/main" xmlns="" id="{71EB627A-1904-4F0F-B453-221F4C17728D}"/>
              </a:ext>
            </a:extLst>
          </p:cNvPr>
          <p:cNvSpPr/>
          <p:nvPr/>
        </p:nvSpPr>
        <p:spPr>
          <a:xfrm>
            <a:off x="3384393" y="1836498"/>
            <a:ext cx="7040224" cy="1694221"/>
          </a:xfrm>
          <a:prstGeom prst="wedgeRoundRectCallout">
            <a:avLst>
              <a:gd name="adj1" fmla="val -19596"/>
              <a:gd name="adj2" fmla="val 47080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Организации, осуществляющие обеспечение населения </a:t>
            </a:r>
            <a:r>
              <a:rPr lang="ru-RU" sz="2000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твердыми видами топлива по фиксированным розничным ценам</a:t>
            </a:r>
            <a:r>
              <a:rPr lang="ru-RU" sz="2000" i="1" dirty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sz="20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 графах 1 и 12 </a:t>
            </a:r>
            <a:r>
              <a:rPr lang="ru-RU" sz="20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отражают остатки</a:t>
            </a:r>
            <a:r>
              <a:rPr lang="ru-RU" sz="2000" i="1" dirty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всего топлива</a:t>
            </a:r>
            <a:r>
              <a:rPr lang="ru-RU" sz="2000" b="1" i="1" dirty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sz="20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числящегося на их счетах</a:t>
            </a:r>
            <a:r>
              <a:rPr lang="ru-RU" sz="2000" i="1" dirty="0" smtClean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r>
              <a:rPr lang="ru-RU" sz="20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п. 29 Указаний)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3AC03D0-165A-4C31-8C5C-9DD962564DBB}"/>
              </a:ext>
            </a:extLst>
          </p:cNvPr>
          <p:cNvSpPr txBox="1"/>
          <p:nvPr/>
        </p:nvSpPr>
        <p:spPr>
          <a:xfrm>
            <a:off x="379224" y="713804"/>
            <a:ext cx="1106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Остатки на начало года, остатки на конец отчетного периода</a:t>
            </a:r>
          </a:p>
        </p:txBody>
      </p:sp>
      <p:sp>
        <p:nvSpPr>
          <p:cNvPr id="28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59178" y="1203339"/>
            <a:ext cx="914400" cy="6360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238846" y="1237024"/>
            <a:ext cx="1024446" cy="6360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3DC38ADC-7189-4EF6-B9CB-0BF581883946}"/>
              </a:ext>
            </a:extLst>
          </p:cNvPr>
          <p:cNvGrpSpPr/>
          <p:nvPr/>
        </p:nvGrpSpPr>
        <p:grpSpPr>
          <a:xfrm>
            <a:off x="8810600" y="3097553"/>
            <a:ext cx="2096712" cy="1089107"/>
            <a:chOff x="10018942" y="2944302"/>
            <a:chExt cx="2503918" cy="1311385"/>
          </a:xfrm>
          <a:solidFill>
            <a:srgbClr val="F09456"/>
          </a:solidFill>
        </p:grpSpPr>
        <p:sp>
          <p:nvSpPr>
            <p:cNvPr id="35" name="Пятно 1 12">
              <a:extLst>
                <a:ext uri="{FF2B5EF4-FFF2-40B4-BE49-F238E27FC236}">
                  <a16:creationId xmlns:a16="http://schemas.microsoft.com/office/drawing/2014/main" xmlns="" id="{27C9B486-329A-4B61-B5D9-D12B6DC28841}"/>
                </a:ext>
              </a:extLst>
            </p:cNvPr>
            <p:cNvSpPr/>
            <p:nvPr/>
          </p:nvSpPr>
          <p:spPr>
            <a:xfrm rot="20825609">
              <a:off x="10018942" y="2944302"/>
              <a:ext cx="2503918" cy="1311385"/>
            </a:xfrm>
            <a:prstGeom prst="irregularSeal1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3A8145D-168E-405B-814E-5B93CDAB4388}"/>
                </a:ext>
              </a:extLst>
            </p:cNvPr>
            <p:cNvSpPr txBox="1"/>
            <p:nvPr/>
          </p:nvSpPr>
          <p:spPr>
            <a:xfrm>
              <a:off x="10462927" y="3318848"/>
              <a:ext cx="1582525" cy="4076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исключение</a:t>
              </a:r>
              <a:endParaRPr lang="ru-RU" sz="1600" b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sp>
        <p:nvSpPr>
          <p:cNvPr id="16" name="TextBox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85481" y="6473589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5739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4835E7-9633-4641-982B-C6377F17C7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" t="6212" r="3571" b="9795"/>
          <a:stretch/>
        </p:blipFill>
        <p:spPr>
          <a:xfrm>
            <a:off x="22390" y="852867"/>
            <a:ext cx="11360612" cy="572521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9455E51-38E2-4596-BD41-3A12A8B09356}"/>
              </a:ext>
            </a:extLst>
          </p:cNvPr>
          <p:cNvSpPr/>
          <p:nvPr/>
        </p:nvSpPr>
        <p:spPr>
          <a:xfrm>
            <a:off x="3806890" y="1082351"/>
            <a:ext cx="4730620" cy="5495731"/>
          </a:xfrm>
          <a:prstGeom prst="rect">
            <a:avLst/>
          </a:prstGeom>
          <a:solidFill>
            <a:srgbClr val="C55A11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4BA9C5B9-621C-4A15-8810-CCE9E82B29FD}"/>
              </a:ext>
            </a:extLst>
          </p:cNvPr>
          <p:cNvSpPr/>
          <p:nvPr/>
        </p:nvSpPr>
        <p:spPr>
          <a:xfrm>
            <a:off x="3806890" y="2061029"/>
            <a:ext cx="4779697" cy="682171"/>
          </a:xfrm>
          <a:prstGeom prst="ellipse">
            <a:avLst/>
          </a:prstGeom>
          <a:noFill/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 23">
            <a:extLst>
              <a:ext uri="{FF2B5EF4-FFF2-40B4-BE49-F238E27FC236}">
                <a16:creationId xmlns:a16="http://schemas.microsoft.com/office/drawing/2014/main" xmlns="" id="{9E58BD07-8577-488B-8B92-252120829BA5}"/>
              </a:ext>
            </a:extLst>
          </p:cNvPr>
          <p:cNvSpPr/>
          <p:nvPr/>
        </p:nvSpPr>
        <p:spPr>
          <a:xfrm>
            <a:off x="4355569" y="2203979"/>
            <a:ext cx="348520" cy="292169"/>
          </a:xfrm>
          <a:prstGeom prst="mathEqual">
            <a:avLst>
              <a:gd name="adj1" fmla="val 23520"/>
              <a:gd name="adj2" fmla="val 26080"/>
            </a:avLst>
          </a:prstGeom>
          <a:solidFill>
            <a:srgbClr val="006969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55A11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38A15F2E-C490-4CD0-AD8A-A44DDCFEB2FE}"/>
              </a:ext>
            </a:extLst>
          </p:cNvPr>
          <p:cNvSpPr/>
          <p:nvPr/>
        </p:nvSpPr>
        <p:spPr>
          <a:xfrm>
            <a:off x="4917448" y="2180641"/>
            <a:ext cx="434341" cy="335959"/>
          </a:xfrm>
          <a:prstGeom prst="ellipse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нак ''плюс'' 37">
            <a:extLst>
              <a:ext uri="{FF2B5EF4-FFF2-40B4-BE49-F238E27FC236}">
                <a16:creationId xmlns:a16="http://schemas.microsoft.com/office/drawing/2014/main" xmlns="" id="{0CE5B8B8-4F3A-4C30-AC8F-A35B73E28026}"/>
              </a:ext>
            </a:extLst>
          </p:cNvPr>
          <p:cNvSpPr/>
          <p:nvPr/>
        </p:nvSpPr>
        <p:spPr>
          <a:xfrm>
            <a:off x="5435672" y="2226739"/>
            <a:ext cx="288000" cy="252000"/>
          </a:xfrm>
          <a:prstGeom prst="mathPlus">
            <a:avLst/>
          </a:prstGeom>
          <a:solidFill>
            <a:srgbClr val="006969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902938AA-0C44-4A24-A20A-3D3A8812C0BF}"/>
              </a:ext>
            </a:extLst>
          </p:cNvPr>
          <p:cNvSpPr/>
          <p:nvPr/>
        </p:nvSpPr>
        <p:spPr>
          <a:xfrm>
            <a:off x="6642454" y="2180641"/>
            <a:ext cx="394644" cy="335959"/>
          </a:xfrm>
          <a:prstGeom prst="ellipse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CA5A8308-10B6-4AE9-B80D-867FB9FE68C8}"/>
              </a:ext>
            </a:extLst>
          </p:cNvPr>
          <p:cNvSpPr/>
          <p:nvPr/>
        </p:nvSpPr>
        <p:spPr>
          <a:xfrm>
            <a:off x="5849407" y="2180641"/>
            <a:ext cx="434341" cy="335959"/>
          </a:xfrm>
          <a:prstGeom prst="ellipse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C417297E-EAF8-4D8D-8476-3F975B94CE72}"/>
              </a:ext>
            </a:extLst>
          </p:cNvPr>
          <p:cNvSpPr/>
          <p:nvPr/>
        </p:nvSpPr>
        <p:spPr>
          <a:xfrm>
            <a:off x="7359307" y="2180641"/>
            <a:ext cx="394645" cy="335959"/>
          </a:xfrm>
          <a:prstGeom prst="ellipse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90C5A676-04C0-4A03-9527-03FCF5F63617}"/>
              </a:ext>
            </a:extLst>
          </p:cNvPr>
          <p:cNvSpPr/>
          <p:nvPr/>
        </p:nvSpPr>
        <p:spPr>
          <a:xfrm>
            <a:off x="8028524" y="2180641"/>
            <a:ext cx="434341" cy="335959"/>
          </a:xfrm>
          <a:prstGeom prst="ellipse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нак ''плюс'' 42">
            <a:extLst>
              <a:ext uri="{FF2B5EF4-FFF2-40B4-BE49-F238E27FC236}">
                <a16:creationId xmlns:a16="http://schemas.microsoft.com/office/drawing/2014/main" xmlns="" id="{1891341E-3577-427C-A703-F44F7CAD07D0}"/>
              </a:ext>
            </a:extLst>
          </p:cNvPr>
          <p:cNvSpPr/>
          <p:nvPr/>
        </p:nvSpPr>
        <p:spPr>
          <a:xfrm>
            <a:off x="6289763" y="2226739"/>
            <a:ext cx="252000" cy="252000"/>
          </a:xfrm>
          <a:prstGeom prst="mathPlus">
            <a:avLst/>
          </a:prstGeom>
          <a:solidFill>
            <a:srgbClr val="006969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Знак ''плюс'' 43">
            <a:extLst>
              <a:ext uri="{FF2B5EF4-FFF2-40B4-BE49-F238E27FC236}">
                <a16:creationId xmlns:a16="http://schemas.microsoft.com/office/drawing/2014/main" xmlns="" id="{B6E8D1B8-FCFF-48AC-AC94-16FE3781726D}"/>
              </a:ext>
            </a:extLst>
          </p:cNvPr>
          <p:cNvSpPr/>
          <p:nvPr/>
        </p:nvSpPr>
        <p:spPr>
          <a:xfrm>
            <a:off x="7028020" y="2226740"/>
            <a:ext cx="252000" cy="252000"/>
          </a:xfrm>
          <a:prstGeom prst="mathPlus">
            <a:avLst/>
          </a:prstGeom>
          <a:solidFill>
            <a:srgbClr val="006969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Знак ''плюс'' 44">
            <a:extLst>
              <a:ext uri="{FF2B5EF4-FFF2-40B4-BE49-F238E27FC236}">
                <a16:creationId xmlns:a16="http://schemas.microsoft.com/office/drawing/2014/main" xmlns="" id="{AE98FE3B-4EB6-4B36-B917-83147C4C1010}"/>
              </a:ext>
            </a:extLst>
          </p:cNvPr>
          <p:cNvSpPr/>
          <p:nvPr/>
        </p:nvSpPr>
        <p:spPr>
          <a:xfrm>
            <a:off x="7773441" y="2237448"/>
            <a:ext cx="252000" cy="252000"/>
          </a:xfrm>
          <a:prstGeom prst="mathPlus">
            <a:avLst/>
          </a:prstGeom>
          <a:solidFill>
            <a:srgbClr val="006969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BA6FAE4-8B95-4CCB-B680-730E921BA2AC}"/>
              </a:ext>
            </a:extLst>
          </p:cNvPr>
          <p:cNvSpPr txBox="1"/>
          <p:nvPr/>
        </p:nvSpPr>
        <p:spPr>
          <a:xfrm>
            <a:off x="913522" y="2937301"/>
            <a:ext cx="10060282" cy="3416320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графе 3</a:t>
            </a: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отражается фактический суммарный расход топлива за отчетный период </a:t>
            </a:r>
            <a:b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на все нужды организации: </a:t>
            </a:r>
          </a:p>
          <a:p>
            <a:pPr algn="just"/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на преобразование в другие виды энергии (на производство электрической и тепловой энергии); </a:t>
            </a:r>
          </a:p>
          <a:p>
            <a:pPr algn="just"/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в качестве сырья на производство химической, нефтехимической и другой </a:t>
            </a:r>
            <a:r>
              <a:rPr lang="ru-RU" i="1" dirty="0" err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нетопливной</a:t>
            </a: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продукции;</a:t>
            </a:r>
          </a:p>
          <a:p>
            <a:pPr algn="just"/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в качестве материала на </a:t>
            </a:r>
            <a:r>
              <a:rPr lang="ru-RU" i="1" dirty="0" err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нетопливные</a:t>
            </a: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нужды;</a:t>
            </a:r>
          </a:p>
          <a:p>
            <a:pPr algn="just"/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непосредственно в качестве топлива.</a:t>
            </a:r>
          </a:p>
          <a:p>
            <a:pPr algn="just"/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 расход топлива за отчетный период включаются также данные о производственно-технологических потерях, связанных с условиями непосредственного использования топлива </a:t>
            </a:r>
            <a:b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 технологическом процессе производства или преобразования его в другие виды топлива </a:t>
            </a:r>
            <a:b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и энергии, а также данные о потерях топлива, связанных с его хранением </a:t>
            </a:r>
            <a:b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и транспортировкой, оформленных соответствующими учетными документами </a:t>
            </a:r>
            <a:b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 потерях и недостачах.</a:t>
            </a:r>
            <a:r>
              <a:rPr lang="ru-RU" i="1" dirty="0">
                <a:solidFill>
                  <a:srgbClr val="573D7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 31 Указаний)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5810148-1A84-4D1B-B2B2-2A651C91C7F7}"/>
              </a:ext>
            </a:extLst>
          </p:cNvPr>
          <p:cNvSpPr txBox="1"/>
          <p:nvPr/>
        </p:nvSpPr>
        <p:spPr>
          <a:xfrm>
            <a:off x="2974805" y="503843"/>
            <a:ext cx="6183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Израсходовано с начала года - всего</a:t>
            </a: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490489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504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"/>
                            </p:stCondLst>
                            <p:childTnLst>
                              <p:par>
                                <p:cTn id="15" presetID="21" presetClass="entr" presetSubtype="1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1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0"/>
                            </p:stCondLst>
                            <p:childTnLst>
                              <p:par>
                                <p:cTn id="25" presetID="21" presetClass="entr" presetSubtype="1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2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30"/>
                            </p:stCondLst>
                            <p:childTnLst>
                              <p:par>
                                <p:cTn id="35" presetID="21" presetClass="entr" presetSubtype="1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40"/>
                            </p:stCondLst>
                            <p:childTnLst>
                              <p:par>
                                <p:cTn id="45" presetID="21" presetClass="entr" presetSubtype="1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4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50"/>
                            </p:stCondLst>
                            <p:childTnLst>
                              <p:par>
                                <p:cTn id="55" presetID="21" presetClass="entr" presetSubtype="1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/>
      <p:bldP spid="38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33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4835E7-9633-4641-982B-C6377F17C7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" t="6212" r="3571" b="9795"/>
          <a:stretch/>
        </p:blipFill>
        <p:spPr>
          <a:xfrm>
            <a:off x="22390" y="852867"/>
            <a:ext cx="11360612" cy="572521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9455E51-38E2-4596-BD41-3A12A8B09356}"/>
              </a:ext>
            </a:extLst>
          </p:cNvPr>
          <p:cNvSpPr/>
          <p:nvPr/>
        </p:nvSpPr>
        <p:spPr>
          <a:xfrm>
            <a:off x="3022207" y="1082351"/>
            <a:ext cx="7587736" cy="5495731"/>
          </a:xfrm>
          <a:prstGeom prst="rect">
            <a:avLst/>
          </a:prstGeom>
          <a:solidFill>
            <a:srgbClr val="C55A11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4BA9C5B9-621C-4A15-8810-CCE9E82B29FD}"/>
              </a:ext>
            </a:extLst>
          </p:cNvPr>
          <p:cNvSpPr/>
          <p:nvPr/>
        </p:nvSpPr>
        <p:spPr>
          <a:xfrm>
            <a:off x="2974805" y="965508"/>
            <a:ext cx="7635138" cy="1551092"/>
          </a:xfrm>
          <a:prstGeom prst="ellipse">
            <a:avLst/>
          </a:prstGeom>
          <a:noFill/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38A15F2E-C490-4CD0-AD8A-A44DDCFEB2FE}"/>
              </a:ext>
            </a:extLst>
          </p:cNvPr>
          <p:cNvSpPr/>
          <p:nvPr/>
        </p:nvSpPr>
        <p:spPr>
          <a:xfrm>
            <a:off x="4917448" y="2180641"/>
            <a:ext cx="434341" cy="335959"/>
          </a:xfrm>
          <a:prstGeom prst="ellipse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902938AA-0C44-4A24-A20A-3D3A8812C0BF}"/>
              </a:ext>
            </a:extLst>
          </p:cNvPr>
          <p:cNvSpPr/>
          <p:nvPr/>
        </p:nvSpPr>
        <p:spPr>
          <a:xfrm>
            <a:off x="6642454" y="2180641"/>
            <a:ext cx="394644" cy="335959"/>
          </a:xfrm>
          <a:prstGeom prst="ellipse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CA5A8308-10B6-4AE9-B80D-867FB9FE68C8}"/>
              </a:ext>
            </a:extLst>
          </p:cNvPr>
          <p:cNvSpPr/>
          <p:nvPr/>
        </p:nvSpPr>
        <p:spPr>
          <a:xfrm>
            <a:off x="5849407" y="2180641"/>
            <a:ext cx="434341" cy="335959"/>
          </a:xfrm>
          <a:prstGeom prst="ellipse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C417297E-EAF8-4D8D-8476-3F975B94CE72}"/>
              </a:ext>
            </a:extLst>
          </p:cNvPr>
          <p:cNvSpPr/>
          <p:nvPr/>
        </p:nvSpPr>
        <p:spPr>
          <a:xfrm>
            <a:off x="7359307" y="2180641"/>
            <a:ext cx="394645" cy="335959"/>
          </a:xfrm>
          <a:prstGeom prst="ellipse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90C5A676-04C0-4A03-9527-03FCF5F63617}"/>
              </a:ext>
            </a:extLst>
          </p:cNvPr>
          <p:cNvSpPr/>
          <p:nvPr/>
        </p:nvSpPr>
        <p:spPr>
          <a:xfrm>
            <a:off x="8028524" y="2180641"/>
            <a:ext cx="434341" cy="335959"/>
          </a:xfrm>
          <a:prstGeom prst="ellipse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BA6FAE4-8B95-4CCB-B680-730E921BA2AC}"/>
              </a:ext>
            </a:extLst>
          </p:cNvPr>
          <p:cNvSpPr txBox="1"/>
          <p:nvPr/>
        </p:nvSpPr>
        <p:spPr>
          <a:xfrm>
            <a:off x="2974804" y="2937301"/>
            <a:ext cx="7635139" cy="923330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Организации, осуществляющие обеспечение населения</a:t>
            </a:r>
            <a:r>
              <a:rPr lang="ru-RU" i="1" dirty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твердыми видами топлива по фиксированным розничным ценам</a:t>
            </a:r>
            <a:r>
              <a:rPr lang="ru-RU" i="1" dirty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 отчете </a:t>
            </a: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отражают движение </a:t>
            </a:r>
            <a:r>
              <a:rPr lang="ru-RU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всего топлива,</a:t>
            </a:r>
            <a:r>
              <a:rPr lang="ru-RU" b="1" i="1" dirty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числящегося на их счетах</a:t>
            </a:r>
            <a:r>
              <a:rPr lang="ru-RU" i="1" dirty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(п. 8</a:t>
            </a:r>
            <a:r>
              <a:rPr lang="ru-RU" i="1" baseline="30000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Указаний)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5810148-1A84-4D1B-B2B2-2A651C91C7F7}"/>
              </a:ext>
            </a:extLst>
          </p:cNvPr>
          <p:cNvSpPr txBox="1"/>
          <p:nvPr/>
        </p:nvSpPr>
        <p:spPr>
          <a:xfrm>
            <a:off x="1149887" y="503843"/>
            <a:ext cx="946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4-тэк (топливо) «Отчет об остатках, поступлении и расходе топлива»</a:t>
            </a:r>
            <a:endParaRPr lang="ru-RU" sz="2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TextBox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454971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6312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6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4835E7-9633-4641-982B-C6377F17C7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" t="6212" r="3571" b="9795"/>
          <a:stretch/>
        </p:blipFill>
        <p:spPr>
          <a:xfrm>
            <a:off x="36903" y="843537"/>
            <a:ext cx="11360612" cy="5725215"/>
          </a:xfrm>
          <a:prstGeom prst="rect">
            <a:avLst/>
          </a:prstGeom>
          <a:ln>
            <a:noFill/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C162234-9804-4E16-B756-27227B976D2F}"/>
              </a:ext>
            </a:extLst>
          </p:cNvPr>
          <p:cNvSpPr/>
          <p:nvPr/>
        </p:nvSpPr>
        <p:spPr>
          <a:xfrm>
            <a:off x="9334500" y="1446246"/>
            <a:ext cx="590550" cy="5122506"/>
          </a:xfrm>
          <a:prstGeom prst="rect">
            <a:avLst/>
          </a:prstGeom>
          <a:solidFill>
            <a:srgbClr val="C55A11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47DA479-6789-43BC-AA45-3F7069D4833A}"/>
              </a:ext>
            </a:extLst>
          </p:cNvPr>
          <p:cNvSpPr/>
          <p:nvPr/>
        </p:nvSpPr>
        <p:spPr>
          <a:xfrm>
            <a:off x="3721577" y="4488024"/>
            <a:ext cx="5173134" cy="53184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xmlns="" id="{8F9B5947-FEEE-4B43-B573-6B9725C65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865" y="504599"/>
            <a:ext cx="61036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Реализовано (отпущено) населению</a:t>
            </a: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0114" y="4891314"/>
            <a:ext cx="6531427" cy="5515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258877" y="3203984"/>
            <a:ext cx="6523751" cy="2568079"/>
          </a:xfrm>
          <a:prstGeom prst="wedgeRoundRectCallout">
            <a:avLst>
              <a:gd name="adj1" fmla="val 48898"/>
              <a:gd name="adj2" fmla="val -95911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</a:pP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16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графе 10</a:t>
            </a:r>
            <a:r>
              <a:rPr lang="ru-RU" sz="16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организации, в том числе осуществляющие торговую деятельность, отражают данные обо всем топливе, непосредственно реализованном физическим лицам, а также объединениям граждан (садоводческим товариществам, товариществам собственников, организациям застройщиков, потребительским кооперативам по газификации и тому подобным), включая отпуск своим рабочим и служащим.</a:t>
            </a:r>
          </a:p>
          <a:p>
            <a:pPr algn="just">
              <a:spcBef>
                <a:spcPts val="100"/>
              </a:spcBef>
            </a:pPr>
            <a:r>
              <a:rPr lang="ru-RU" sz="1600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Отпуск газа природного для нужд населения отражают только газоснабжающие организации.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 38 Указаний</a:t>
            </a:r>
            <a:r>
              <a:rPr lang="ru-RU" sz="16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ru-RU" sz="1600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445641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9256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4835E7-9633-4641-982B-C6377F17C7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" t="6212" r="3571" b="9795"/>
          <a:stretch/>
        </p:blipFill>
        <p:spPr>
          <a:xfrm>
            <a:off x="22390" y="852867"/>
            <a:ext cx="11360612" cy="572521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C162234-9804-4E16-B756-27227B976D2F}"/>
              </a:ext>
            </a:extLst>
          </p:cNvPr>
          <p:cNvSpPr/>
          <p:nvPr/>
        </p:nvSpPr>
        <p:spPr>
          <a:xfrm>
            <a:off x="9907806" y="1455576"/>
            <a:ext cx="673108" cy="5122506"/>
          </a:xfrm>
          <a:prstGeom prst="rect">
            <a:avLst/>
          </a:prstGeom>
          <a:solidFill>
            <a:srgbClr val="C55A11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093039BD-3F41-407E-B149-3D1D85D23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025" y="627714"/>
            <a:ext cx="8130226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Реализовано (отпущено</a:t>
            </a:r>
            <a:r>
              <a:rPr lang="ru-RU" alt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 сторонним </a:t>
            </a:r>
            <a:r>
              <a:rPr lang="ru-RU" alt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организациям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A6FAE4-8B95-4CCB-B680-730E921BA2AC}"/>
              </a:ext>
            </a:extLst>
          </p:cNvPr>
          <p:cNvSpPr txBox="1"/>
          <p:nvPr/>
        </p:nvSpPr>
        <p:spPr>
          <a:xfrm>
            <a:off x="1065859" y="2820180"/>
            <a:ext cx="10060282" cy="2582267"/>
          </a:xfrm>
          <a:prstGeom prst="wedgeRoundRectCallout">
            <a:avLst>
              <a:gd name="adj1" fmla="val 43027"/>
              <a:gd name="adj2" fmla="val -73986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</a:pP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16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графе 11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отражается количество топлива, ранее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приобретенного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собственных нужд и реализованного (отпущенного) сторонним организациям, включая поставку на экспорт. </a:t>
            </a:r>
          </a:p>
          <a:p>
            <a:pPr algn="just">
              <a:spcBef>
                <a:spcPts val="100"/>
              </a:spcBef>
            </a:pP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графе 11 отражаются также данные о топливе, ранее заимствованном организацией, представляющей отчет,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государственного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резерва или у других организаций и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возвращенном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отчетном периоде.</a:t>
            </a:r>
          </a:p>
          <a:p>
            <a:pPr algn="just">
              <a:spcBef>
                <a:spcPts val="100"/>
              </a:spcBef>
            </a:pP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Организации-потребители топлива, являющиеся одновременно его производителями, </a:t>
            </a:r>
            <a:b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также организации, занятые в торговой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деятельности, в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графе 11 отражают данные об отпуске сторонним организациям-потребителям только того топлива, которое числилось на счетах организации как топливо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предназначалось для ее собственных нужд, и </a:t>
            </a:r>
            <a:r>
              <a:rPr lang="ru-RU" sz="16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должны отражать данные о реализации топлива, которое числилось на его счетах как готовая продукция и товары</a:t>
            </a:r>
            <a:r>
              <a:rPr lang="ru-RU" sz="16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 39 Указаний)</a:t>
            </a:r>
          </a:p>
        </p:txBody>
      </p:sp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454971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4121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4835E7-9633-4641-982B-C6377F17C7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" t="6212" r="3571" b="9795"/>
          <a:stretch/>
        </p:blipFill>
        <p:spPr>
          <a:xfrm>
            <a:off x="0" y="858144"/>
            <a:ext cx="11360612" cy="5725215"/>
          </a:xfrm>
          <a:prstGeom prst="rect">
            <a:avLst/>
          </a:prstGeom>
          <a:ln w="38100">
            <a:noFill/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C162234-9804-4E16-B756-27227B976D2F}"/>
              </a:ext>
            </a:extLst>
          </p:cNvPr>
          <p:cNvSpPr/>
          <p:nvPr/>
        </p:nvSpPr>
        <p:spPr>
          <a:xfrm>
            <a:off x="9892144" y="1455576"/>
            <a:ext cx="665019" cy="5122506"/>
          </a:xfrm>
          <a:prstGeom prst="rect">
            <a:avLst/>
          </a:prstGeom>
          <a:solidFill>
            <a:srgbClr val="C55A11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xmlns="" id="{093039BD-3F41-407E-B149-3D1D85D23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025" y="627714"/>
            <a:ext cx="8130226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Реализовано (отпущено</a:t>
            </a:r>
            <a:r>
              <a:rPr lang="ru-RU" alt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 сторонним </a:t>
            </a:r>
            <a:r>
              <a:rPr lang="ru-RU" alt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организациям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0E047FB-E12E-40A6-82CB-2533B9A3FBE9}"/>
              </a:ext>
            </a:extLst>
          </p:cNvPr>
          <p:cNvSpPr/>
          <p:nvPr/>
        </p:nvSpPr>
        <p:spPr>
          <a:xfrm>
            <a:off x="1109024" y="4988460"/>
            <a:ext cx="8441267" cy="10951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550291" y="1259548"/>
            <a:ext cx="1536275" cy="177393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921611" y="2696884"/>
            <a:ext cx="6523751" cy="1464231"/>
          </a:xfrm>
          <a:prstGeom prst="wedgeRoundRectCallout">
            <a:avLst>
              <a:gd name="adj1" fmla="val 48898"/>
              <a:gd name="adj2" fmla="val -95911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</a:pPr>
            <a:r>
              <a:rPr lang="ru-RU" sz="1600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Исключение </a:t>
            </a:r>
            <a:r>
              <a:rPr lang="ru-RU" sz="16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составляют организации, осуществляющие обеспечение населения твердыми видами топлива по фиксированным розничным ценам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которые </a:t>
            </a:r>
            <a:r>
              <a:rPr lang="ru-RU" sz="16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графе 11 отражают данные об отпуске </a:t>
            </a:r>
            <a:r>
              <a:rPr lang="ru-RU" sz="16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всего топлива другим организациям</a:t>
            </a:r>
            <a:r>
              <a:rPr lang="ru-RU" sz="16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независимо от того, на каких счетах оно числится в организации</a:t>
            </a:r>
            <a:r>
              <a:rPr lang="ru-RU" sz="1600" i="1" dirty="0">
                <a:solidFill>
                  <a:srgbClr val="573D77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 39 Указаний)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3DC38ADC-7189-4EF6-B9CB-0BF581883946}"/>
              </a:ext>
            </a:extLst>
          </p:cNvPr>
          <p:cNvGrpSpPr/>
          <p:nvPr/>
        </p:nvGrpSpPr>
        <p:grpSpPr>
          <a:xfrm>
            <a:off x="3020803" y="1909189"/>
            <a:ext cx="2096712" cy="1089107"/>
            <a:chOff x="10018942" y="2944302"/>
            <a:chExt cx="2503918" cy="1311385"/>
          </a:xfrm>
          <a:solidFill>
            <a:srgbClr val="C55A11"/>
          </a:solidFill>
        </p:grpSpPr>
        <p:sp>
          <p:nvSpPr>
            <p:cNvPr id="13" name="Пятно 1 12">
              <a:extLst>
                <a:ext uri="{FF2B5EF4-FFF2-40B4-BE49-F238E27FC236}">
                  <a16:creationId xmlns:a16="http://schemas.microsoft.com/office/drawing/2014/main" xmlns="" id="{27C9B486-329A-4B61-B5D9-D12B6DC28841}"/>
                </a:ext>
              </a:extLst>
            </p:cNvPr>
            <p:cNvSpPr/>
            <p:nvPr/>
          </p:nvSpPr>
          <p:spPr>
            <a:xfrm rot="20825609">
              <a:off x="10018942" y="2944302"/>
              <a:ext cx="2503918" cy="1311385"/>
            </a:xfrm>
            <a:prstGeom prst="irregularSeal1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3A8145D-168E-405B-814E-5B93CDAB4388}"/>
                </a:ext>
              </a:extLst>
            </p:cNvPr>
            <p:cNvSpPr txBox="1"/>
            <p:nvPr/>
          </p:nvSpPr>
          <p:spPr>
            <a:xfrm>
              <a:off x="10462927" y="3318848"/>
              <a:ext cx="1582525" cy="4076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исключение</a:t>
              </a:r>
              <a:endParaRPr lang="ru-RU" sz="1600" b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sp>
        <p:nvSpPr>
          <p:cNvPr id="16" name="TextBox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189449" y="6460248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1841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8"/>
            <a:ext cx="12192000" cy="6858000"/>
          </a:xfrm>
          <a:prstGeom prst="rect">
            <a:avLst/>
          </a:prstGeom>
          <a:ln>
            <a:solidFill>
              <a:srgbClr val="006969"/>
            </a:solidFill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37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xmlns="" id="{B53B52C1-FE76-477C-A66A-EBAA1AB1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8" y="947417"/>
            <a:ext cx="1047241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 топлива на </a:t>
            </a:r>
            <a:r>
              <a:rPr lang="ru-RU" alt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работу автомобильных </a:t>
            </a:r>
            <a:r>
              <a:rPr lang="ru-RU" alt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транспортных средств</a:t>
            </a:r>
          </a:p>
        </p:txBody>
      </p:sp>
      <p:sp>
        <p:nvSpPr>
          <p:cNvPr id="22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 t="21566" r="53854" b="45090"/>
          <a:stretch/>
        </p:blipFill>
        <p:spPr bwMode="auto">
          <a:xfrm>
            <a:off x="0" y="3222171"/>
            <a:ext cx="8719524" cy="340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9A3C733-2596-4DD4-9D3B-B4E4B8A3FB54}"/>
              </a:ext>
            </a:extLst>
          </p:cNvPr>
          <p:cNvSpPr/>
          <p:nvPr/>
        </p:nvSpPr>
        <p:spPr>
          <a:xfrm>
            <a:off x="6724904" y="3754664"/>
            <a:ext cx="4559607" cy="2660650"/>
          </a:xfrm>
          <a:prstGeom prst="rect">
            <a:avLst/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ИСКЛЮЧЕНИЕ</a:t>
            </a:r>
            <a:r>
              <a:rPr lang="ru-RU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составляют случаи, когда указанная техника используется в качестве автомобильного транспортного средства для перевозки пассажиров или грузов 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</a:t>
            </a:r>
            <a:r>
              <a:rPr 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перевозка оформлена </a:t>
            </a:r>
            <a:r>
              <a:rPr lang="ru-RU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транспортным документом.</a:t>
            </a:r>
            <a:r>
              <a:rPr lang="ru-RU" dirty="0">
                <a:solidFill>
                  <a:srgbClr val="573D77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 21¹ Указаний)</a:t>
            </a:r>
            <a:endParaRPr lang="x-none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1304834">
            <a:off x="4332061" y="3589681"/>
            <a:ext cx="2118495" cy="185636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0647784-ED17-4BC4-BD02-6CFB78C5694E}"/>
              </a:ext>
            </a:extLst>
          </p:cNvPr>
          <p:cNvSpPr/>
          <p:nvPr/>
        </p:nvSpPr>
        <p:spPr>
          <a:xfrm>
            <a:off x="149934" y="1341371"/>
            <a:ext cx="11134577" cy="1880800"/>
          </a:xfrm>
          <a:prstGeom prst="rect">
            <a:avLst/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ru-RU" sz="30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СТРОКАМ 1012, 1032, 1082, 1092 И 1152 </a:t>
            </a:r>
          </a:p>
          <a:p>
            <a:pPr algn="just">
              <a:spcBef>
                <a:spcPts val="300"/>
              </a:spcBef>
            </a:pPr>
            <a:r>
              <a:rPr lang="ru-RU" sz="2500" b="1" u="sng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ОТРАЖАЮТСЯ</a:t>
            </a:r>
            <a:r>
              <a:rPr lang="ru-RU" sz="25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расходы топлива на работу </a:t>
            </a:r>
            <a:r>
              <a:rPr lang="ru-RU" sz="2000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погрузочно-разгрузочной</a:t>
            </a:r>
            <a:r>
              <a:rPr lang="ru-RU" sz="20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2000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сельскохозяйственной</a:t>
            </a:r>
            <a:r>
              <a:rPr lang="ru-RU" sz="20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 </a:t>
            </a:r>
            <a:r>
              <a:rPr lang="ru-RU" sz="2000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лесохозяйственной</a:t>
            </a:r>
            <a:r>
              <a:rPr lang="ru-RU" sz="20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2000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дорожно-строительной</a:t>
            </a:r>
            <a:r>
              <a:rPr lang="ru-RU" sz="20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2000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коммунальной</a:t>
            </a:r>
            <a:r>
              <a:rPr lang="ru-RU" sz="20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2000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пожарной и иной </a:t>
            </a:r>
            <a:r>
              <a:rPr lang="ru-RU" sz="2000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техники</a:t>
            </a:r>
            <a:r>
              <a:rPr lang="ru-RU" sz="20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br>
              <a:rPr lang="ru-RU" sz="20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</a:t>
            </a:r>
            <a:r>
              <a:rPr lang="ru-RU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предназначенной</a:t>
            </a:r>
            <a:r>
              <a:rPr lang="ru-RU" sz="20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</a:t>
            </a:r>
            <a:r>
              <a:rPr lang="ru-RU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движения по дорогам и</a:t>
            </a:r>
            <a:r>
              <a:rPr lang="ru-RU" sz="20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перевозки пассажиров или грузов</a:t>
            </a:r>
            <a:r>
              <a:rPr lang="ru-RU" sz="20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52148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722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952" y="520721"/>
            <a:ext cx="10300771" cy="5447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Отражение данных по строке «Газ природный попутный»</a:t>
            </a:r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38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2339"/>
              </p:ext>
            </p:extLst>
          </p:nvPr>
        </p:nvGraphicFramePr>
        <p:xfrm>
          <a:off x="648057" y="1176961"/>
          <a:ext cx="10344148" cy="5253355"/>
        </p:xfrm>
        <a:graphic>
          <a:graphicData uri="http://schemas.openxmlformats.org/drawingml/2006/table">
            <a:tbl>
              <a:tblPr/>
              <a:tblGrid>
                <a:gridCol w="1154679"/>
                <a:gridCol w="354999"/>
                <a:gridCol w="617821"/>
                <a:gridCol w="529383"/>
                <a:gridCol w="709996"/>
                <a:gridCol w="709996"/>
                <a:gridCol w="971575"/>
                <a:gridCol w="794075"/>
                <a:gridCol w="709996"/>
                <a:gridCol w="709996"/>
                <a:gridCol w="529383"/>
                <a:gridCol w="709996"/>
                <a:gridCol w="617821"/>
                <a:gridCol w="617821"/>
                <a:gridCol w="606611"/>
              </a:tblGrid>
              <a:tr h="133985"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Виды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топлива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>
                          <a:effectLst/>
                          <a:latin typeface="Times New Roman"/>
                          <a:ea typeface="Times New Roman"/>
                        </a:rPr>
                        <a:t>Код строки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Единица изме-рения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Остатки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начало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Поступило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года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Израсхо-довано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года –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Кроме того, израсходо-вано  с начала года в качестве сырья на переработку в другие виды топлива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Реализовано (отпущено)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Остатки на конец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отчетного периода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преобразование в другие виды энергии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(на производство электрической и тепловой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энергии)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 сырья на производство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химической, нефте-химической и другой нетопливной продукции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материала на нетоплив-ные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нужды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непосредст-венно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топлива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потери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населе-нию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сторонним организа-циям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7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из него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сжатый газ на работу автомобильных транспортных средств……………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1092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 попутный.…………….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1110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Газы углеводородные  сжиженные……..…..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1150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Уголь и продукты переработки угля…….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1161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топл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260985" algn="l"/>
                          <a:tab pos="315595" algn="ctr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Из строки 1160 – бурые угли………........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1170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Торф топливный фрезерный……..……..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1620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Торф топливный кусковой……………..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1630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влажн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Брикеты и полубрикеты торфяные…………….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1640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Кокс металлургический, коксик и коксовая мелочь……………….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Щепа топливная 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1680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Дрова ………………..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Прочие виды топлива – всего.………………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1700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топл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1710**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ая выноска 7">
            <a:extLst>
              <a:ext uri="{FF2B5EF4-FFF2-40B4-BE49-F238E27FC236}">
                <a16:creationId xmlns:a16="http://schemas.microsoft.com/office/drawing/2014/main" xmlns="" id="{2A070D2E-5F65-467E-81E3-96A70790631E}"/>
              </a:ext>
            </a:extLst>
          </p:cNvPr>
          <p:cNvSpPr/>
          <p:nvPr/>
        </p:nvSpPr>
        <p:spPr>
          <a:xfrm>
            <a:off x="4155073" y="1700186"/>
            <a:ext cx="6865950" cy="866204"/>
          </a:xfrm>
          <a:prstGeom prst="wedgeRoundRectCallout">
            <a:avLst>
              <a:gd name="adj1" fmla="val -76218"/>
              <a:gd name="adj2" fmla="val 104847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По </a:t>
            </a:r>
            <a:r>
              <a:rPr lang="ru-RU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строке 1110 </a:t>
            </a:r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отражаются данные о газе, </a:t>
            </a:r>
            <a:r>
              <a:rPr lang="ru-RU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извлекаемом из нефтяных месторождений </a:t>
            </a:r>
            <a:r>
              <a:rPr lang="ru-RU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попутно с сырой нефтью</a:t>
            </a:r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(п.20 Указаний)</a:t>
            </a:r>
            <a:endParaRPr lang="ru-RU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 flipV="1">
            <a:off x="677365" y="2943953"/>
            <a:ext cx="1152000" cy="216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29365" y="3000232"/>
            <a:ext cx="468000" cy="28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589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952" y="520721"/>
            <a:ext cx="10300771" cy="5447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Отражение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данных по строке «Щепа топливная»</a:t>
            </a:r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39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92420"/>
              </p:ext>
            </p:extLst>
          </p:nvPr>
        </p:nvGraphicFramePr>
        <p:xfrm>
          <a:off x="648057" y="1176961"/>
          <a:ext cx="10344148" cy="5253355"/>
        </p:xfrm>
        <a:graphic>
          <a:graphicData uri="http://schemas.openxmlformats.org/drawingml/2006/table">
            <a:tbl>
              <a:tblPr/>
              <a:tblGrid>
                <a:gridCol w="1154679"/>
                <a:gridCol w="354999"/>
                <a:gridCol w="617821"/>
                <a:gridCol w="529383"/>
                <a:gridCol w="709996"/>
                <a:gridCol w="709996"/>
                <a:gridCol w="971575"/>
                <a:gridCol w="794075"/>
                <a:gridCol w="709996"/>
                <a:gridCol w="709996"/>
                <a:gridCol w="529383"/>
                <a:gridCol w="709996"/>
                <a:gridCol w="617821"/>
                <a:gridCol w="617821"/>
                <a:gridCol w="606611"/>
              </a:tblGrid>
              <a:tr h="133985"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Виды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топлива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>
                          <a:effectLst/>
                          <a:latin typeface="Times New Roman"/>
                          <a:ea typeface="Times New Roman"/>
                        </a:rPr>
                        <a:t>Код строки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Единица изме-рения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Остатки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начало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Поступило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года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Израсхо-довано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года –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Кроме того, израсходо-вано  с начала года в качестве сырья на переработку в другие виды топлива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Реализовано (отпущено)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Остатки на конец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отчетного периода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преобразование в другие виды энергии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(на производство электрической и тепловой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энергии)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 сырья на производство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химической, нефте-химической и другой нетопливной продукции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материала на нетоплив-ные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нужды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непосредст-венно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топлива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потери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населе-нию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сторонним организа-циям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7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из него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сжатый газ на работу автомобильных транспортных средств……………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1092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 попутный.…………….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1110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Газы углеводородные  сжиженные……..…..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1150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Уголь и продукты переработки угля…….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1161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топл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260985" algn="l"/>
                          <a:tab pos="315595" algn="ctr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Из строки 1160 – бурые угли………........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1170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Торф топливный фрезерный……..……..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1620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Торф топливный кусковой……………..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1630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влажн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Брикеты и полубрикеты торфяные…………….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1640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Кокс металлургический, коксик и коксовая мелочь……………….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Щепа топливная 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1680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Дрова ………………..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Прочие виды топлива – всего.………………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1700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топл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1710**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ая выноска 7">
            <a:extLst>
              <a:ext uri="{FF2B5EF4-FFF2-40B4-BE49-F238E27FC236}">
                <a16:creationId xmlns:a16="http://schemas.microsoft.com/office/drawing/2014/main" xmlns="" id="{2A070D2E-5F65-467E-81E3-96A70790631E}"/>
              </a:ext>
            </a:extLst>
          </p:cNvPr>
          <p:cNvSpPr/>
          <p:nvPr/>
        </p:nvSpPr>
        <p:spPr>
          <a:xfrm>
            <a:off x="3446601" y="3701144"/>
            <a:ext cx="7757947" cy="1494970"/>
          </a:xfrm>
          <a:prstGeom prst="wedgeRoundRectCallout">
            <a:avLst>
              <a:gd name="adj1" fmla="val -65157"/>
              <a:gd name="adj2" fmla="val 67972"/>
              <a:gd name="adj3" fmla="val 16667"/>
            </a:avLst>
          </a:prstGeom>
          <a:solidFill>
            <a:srgbClr val="FEF9E6"/>
          </a:solidFill>
          <a:ln w="9525">
            <a:solidFill>
              <a:srgbClr val="00696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По </a:t>
            </a:r>
            <a:r>
              <a:rPr lang="ru-RU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строке 1680 </a:t>
            </a:r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отражаются данные о древесной щепе, получаемой из дров, отходов лесозаготовок и деревообработки, некондиционной древесины </a:t>
            </a:r>
            <a:r>
              <a:rPr lang="ru-RU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на специальном оборудовании</a:t>
            </a:r>
            <a:r>
              <a:rPr lang="ru-RU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, и оприходованной по учетным документам как щепа топливная</a:t>
            </a:r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(п.26 Указаний)</a:t>
            </a:r>
            <a:endParaRPr lang="ru-RU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 flipV="1">
            <a:off x="677365" y="5329163"/>
            <a:ext cx="1152000" cy="216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46206" y="5329163"/>
            <a:ext cx="468000" cy="28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189450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9175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 r="1526" b="9182"/>
          <a:stretch/>
        </p:blipFill>
        <p:spPr bwMode="auto">
          <a:xfrm>
            <a:off x="5278477" y="4238624"/>
            <a:ext cx="6048000" cy="217540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14852" r="2009" b="21783"/>
          <a:stretch/>
        </p:blipFill>
        <p:spPr bwMode="auto">
          <a:xfrm>
            <a:off x="5278477" y="2212128"/>
            <a:ext cx="6048000" cy="2152649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7" r="1200" b="4522"/>
          <a:stretch/>
        </p:blipFill>
        <p:spPr bwMode="auto">
          <a:xfrm>
            <a:off x="170730" y="993126"/>
            <a:ext cx="6048000" cy="296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3579489" y="2212129"/>
            <a:ext cx="1544677" cy="359622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34976" y="923924"/>
            <a:ext cx="1010556" cy="359487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49886" y="4238624"/>
            <a:ext cx="3334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Официальный сайт Национального </a:t>
            </a:r>
            <a:r>
              <a:rPr lang="ru-RU" sz="2200" b="1" kern="0" dirty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статистического комитета </a:t>
            </a: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/>
            </a:r>
            <a:b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</a:b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Республики Беларусь</a:t>
            </a:r>
            <a:r>
              <a:rPr lang="ru-RU" sz="2200" b="1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 </a:t>
            </a:r>
            <a:r>
              <a:rPr lang="en-US" sz="2200" b="1" u="sng" dirty="0" smtClean="0">
                <a:solidFill>
                  <a:srgbClr val="573D77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http</a:t>
            </a:r>
            <a:r>
              <a:rPr lang="en-US" sz="2200" b="1" u="sng" dirty="0">
                <a:solidFill>
                  <a:srgbClr val="573D77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//</a:t>
            </a:r>
            <a:r>
              <a:rPr lang="en-US" sz="2200" b="1" u="sng" dirty="0" smtClean="0">
                <a:solidFill>
                  <a:srgbClr val="573D77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www.belstat.gov.by</a:t>
            </a:r>
            <a:endParaRPr lang="en-US" sz="2200" b="1" u="sng" dirty="0">
              <a:solidFill>
                <a:srgbClr val="573D77"/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9363" y="993126"/>
            <a:ext cx="38753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БЛАНКИ И УКАЗАНИЯ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sp>
        <p:nvSpPr>
          <p:cNvPr id="13" name="TextBox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9759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952" y="520721"/>
            <a:ext cx="10300771" cy="5447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Отражение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данных по строке «Дрова»</a:t>
            </a:r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40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45729"/>
              </p:ext>
            </p:extLst>
          </p:nvPr>
        </p:nvGraphicFramePr>
        <p:xfrm>
          <a:off x="648057" y="1176961"/>
          <a:ext cx="10344148" cy="5253355"/>
        </p:xfrm>
        <a:graphic>
          <a:graphicData uri="http://schemas.openxmlformats.org/drawingml/2006/table">
            <a:tbl>
              <a:tblPr/>
              <a:tblGrid>
                <a:gridCol w="1154679"/>
                <a:gridCol w="354999"/>
                <a:gridCol w="617821"/>
                <a:gridCol w="529383"/>
                <a:gridCol w="709996"/>
                <a:gridCol w="709996"/>
                <a:gridCol w="971575"/>
                <a:gridCol w="794075"/>
                <a:gridCol w="709996"/>
                <a:gridCol w="709996"/>
                <a:gridCol w="529383"/>
                <a:gridCol w="709996"/>
                <a:gridCol w="617821"/>
                <a:gridCol w="617821"/>
                <a:gridCol w="606611"/>
              </a:tblGrid>
              <a:tr h="133985"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Виды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топлива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>
                          <a:effectLst/>
                          <a:latin typeface="Times New Roman"/>
                          <a:ea typeface="Times New Roman"/>
                        </a:rPr>
                        <a:t>Код строки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Единица изме-рения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Остатки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начало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Поступило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года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Израсхо-довано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года –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Кроме того, израсходо-вано  с начала года в качестве сырья на переработку в другие виды топлива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Реализовано (отпущено)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Остатки на конец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отчетного периода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преобразование в другие виды энергии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(на производство электрической и тепловой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энергии)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 сырья на производство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химической, нефте-химической и другой нетопливной продукции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материала на нетоплив-ные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нужды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непосредст-венно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топлива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потери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населе-нию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сторонним организа-циям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7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из него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сжатый газ на работу автомобильных транспортных средств……………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1092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 попутный.…………….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1110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Газы углеводородные  сжиженные……..…..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1150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Уголь и продукты переработки угля…….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1161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топл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260985" algn="l"/>
                          <a:tab pos="315595" algn="ctr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Из строки 1160 – бурые угли………........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1170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Торф топливный фрезерный……..……..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1620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Торф топливный кусковой……………..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1630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влажн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Брикеты и полубрикеты торфяные…………….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1640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Кокс металлургический, коксик и коксовая мелочь……………….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Щепа топливная 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1680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Дрова ………………..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</a:tr>
              <a:tr h="13541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Прочие виды топлива – всего.………………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1700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топл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1710**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ая выноска 7">
            <a:extLst>
              <a:ext uri="{FF2B5EF4-FFF2-40B4-BE49-F238E27FC236}">
                <a16:creationId xmlns:a16="http://schemas.microsoft.com/office/drawing/2014/main" xmlns="" id="{2A070D2E-5F65-467E-81E3-96A70790631E}"/>
              </a:ext>
            </a:extLst>
          </p:cNvPr>
          <p:cNvSpPr/>
          <p:nvPr/>
        </p:nvSpPr>
        <p:spPr>
          <a:xfrm>
            <a:off x="2538682" y="2592778"/>
            <a:ext cx="7757947" cy="2735283"/>
          </a:xfrm>
          <a:prstGeom prst="wedgeRoundRectCallout">
            <a:avLst>
              <a:gd name="adj1" fmla="val -56550"/>
              <a:gd name="adj2" fmla="val 54987"/>
              <a:gd name="adj3" fmla="val 16667"/>
            </a:avLst>
          </a:prstGeom>
          <a:solidFill>
            <a:srgbClr val="FEF9E6"/>
          </a:solidFill>
          <a:ln w="9525">
            <a:solidFill>
              <a:srgbClr val="00696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По </a:t>
            </a:r>
            <a:r>
              <a:rPr lang="ru-RU" sz="16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строке 1690</a:t>
            </a:r>
            <a:r>
              <a:rPr lang="ru-RU" sz="1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отражаются данные о топливных дровах, как приобретаемых 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у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сторонних организаций,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так и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самостоятельно заготовленных по лесорубочным билетам, ордерам. </a:t>
            </a:r>
          </a:p>
          <a:p>
            <a:pPr algn="just"/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По строке 1690 отражаются также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данные о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некачественной деловой древесине, древесине в виде бревен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и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поленьев, оформленных по учетным документам как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дрова, а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также о </a:t>
            </a:r>
            <a:r>
              <a:rPr lang="ru-RU" sz="16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древесной щепе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, полученной из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дров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на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специальном оборудовании, но 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не</a:t>
            </a:r>
            <a:r>
              <a:rPr lang="en-US" sz="16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оприходованной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по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учетным документам как щепа топливная.</a:t>
            </a:r>
          </a:p>
          <a:p>
            <a:pPr algn="just"/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По строке 1690 </a:t>
            </a:r>
            <a:r>
              <a:rPr lang="ru-RU" sz="1600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не отражаются данные о древесных отходах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, используемых в качестве дров, но оформленных по учетным документам как отходы лесозаготовок 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и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деревообработки</a:t>
            </a:r>
            <a:r>
              <a:rPr lang="ru-RU" sz="1600" i="1" dirty="0" smtClean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sz="16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п.27 Указаний)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 flipV="1">
            <a:off x="677365" y="5469931"/>
            <a:ext cx="1152000" cy="216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46206" y="5469931"/>
            <a:ext cx="468000" cy="28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465878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6381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952" y="520721"/>
            <a:ext cx="10300771" cy="5447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Отражение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данных по строке «Дрова»</a:t>
            </a:r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41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08767"/>
              </p:ext>
            </p:extLst>
          </p:nvPr>
        </p:nvGraphicFramePr>
        <p:xfrm>
          <a:off x="648057" y="1176961"/>
          <a:ext cx="10344148" cy="5253355"/>
        </p:xfrm>
        <a:graphic>
          <a:graphicData uri="http://schemas.openxmlformats.org/drawingml/2006/table">
            <a:tbl>
              <a:tblPr/>
              <a:tblGrid>
                <a:gridCol w="1154679"/>
                <a:gridCol w="354999"/>
                <a:gridCol w="617821"/>
                <a:gridCol w="529383"/>
                <a:gridCol w="709996"/>
                <a:gridCol w="709996"/>
                <a:gridCol w="971575"/>
                <a:gridCol w="794075"/>
                <a:gridCol w="709996"/>
                <a:gridCol w="709996"/>
                <a:gridCol w="529383"/>
                <a:gridCol w="709996"/>
                <a:gridCol w="617821"/>
                <a:gridCol w="617821"/>
                <a:gridCol w="606611"/>
              </a:tblGrid>
              <a:tr h="133985"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Виды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топлива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>
                          <a:effectLst/>
                          <a:latin typeface="Times New Roman"/>
                          <a:ea typeface="Times New Roman"/>
                        </a:rPr>
                        <a:t>Код строки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Единица изме-рения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Остатки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начало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Поступило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года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Израсхо-довано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года –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Кроме того, израсходо-вано  с начала года в качестве сырья на переработку в другие виды топлива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Реализовано (отпущено)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 начала года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Остатки на конец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отчетного периода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преобразование в другие виды энергии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(на производство электрической и тепловой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энергии)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 сырья на производство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химической, нефте-химической и другой нетопливной продукции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материала на нетоплив-ные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нужды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непосредст-венно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топлива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потери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населе-нию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сторонним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организа-циям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7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из него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сжатый газ на работу автомобильных транспортных средств……………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1092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 попутный.…………….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1110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Газы углеводородные  сжиженные……..…..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1150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Уголь и продукты переработки угля…….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1161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топл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260985" algn="l"/>
                          <a:tab pos="315595" algn="ctr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Из строки 1160 – бурые угли………........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1170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Торф топливный фрезерный……..……..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1620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Торф топливный кусковой……………..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1630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влажн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Брикеты и полубрикеты торфяные…………….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1640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Кокс металлургический, коксик и коксовая мелочь……………….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Щепа топливная 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1680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Дрова ………………..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Прочие виды топлива – всего.………………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1700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топл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1710**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55875" y="1472540"/>
            <a:ext cx="593154" cy="4874890"/>
          </a:xfrm>
          <a:prstGeom prst="rect">
            <a:avLst/>
          </a:prstGeom>
          <a:solidFill>
            <a:srgbClr val="C55A11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7">
            <a:extLst>
              <a:ext uri="{FF2B5EF4-FFF2-40B4-BE49-F238E27FC236}">
                <a16:creationId xmlns:a16="http://schemas.microsoft.com/office/drawing/2014/main" xmlns="" id="{2A070D2E-5F65-467E-81E3-96A70790631E}"/>
              </a:ext>
            </a:extLst>
          </p:cNvPr>
          <p:cNvSpPr/>
          <p:nvPr/>
        </p:nvSpPr>
        <p:spPr>
          <a:xfrm>
            <a:off x="2801258" y="3899430"/>
            <a:ext cx="8338518" cy="1366982"/>
          </a:xfrm>
          <a:prstGeom prst="wedgeRoundRectCallout">
            <a:avLst>
              <a:gd name="adj1" fmla="val 31481"/>
              <a:gd name="adj2" fmla="val 78955"/>
              <a:gd name="adj3" fmla="val 16667"/>
            </a:avLst>
          </a:prstGeom>
          <a:solidFill>
            <a:srgbClr val="FEF9E6"/>
          </a:solidFill>
          <a:ln w="952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Юридические лица, ведущие лесное хозяйство, осуществляющие отпуск древесины на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корню, 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данные </a:t>
            </a:r>
            <a:r>
              <a:rPr lang="ru-RU" sz="16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 реализации дров населению (графа 10)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включают данные 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количестве дров, в том числе дровяной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древесины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и </a:t>
            </a:r>
            <a:r>
              <a:rPr lang="ru-RU" sz="1600" i="1" dirty="0" err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ликвида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из кроны, самостоятельно заготовленных населением по выданным лесорубочным билетам, ордерам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r>
              <a:rPr lang="ru-RU" sz="1600" i="1" dirty="0" smtClean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1600" i="1" dirty="0" smtClean="0">
                <a:solidFill>
                  <a:srgbClr val="412D5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пункты 8, 38 Указаний)</a:t>
            </a:r>
            <a:endParaRPr lang="ru-RU" sz="1600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 flipV="1">
            <a:off x="677365" y="5469931"/>
            <a:ext cx="1152000" cy="216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46206" y="5469931"/>
            <a:ext cx="468000" cy="28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4036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952" y="520720"/>
            <a:ext cx="10300771" cy="6113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Отражение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данных по строке «Прочие виды топлива»</a:t>
            </a:r>
            <a:endParaRPr lang="ru-RU" sz="2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r>
              <a:rPr lang="be-BY" sz="18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0875"/>
              </p:ext>
            </p:extLst>
          </p:nvPr>
        </p:nvGraphicFramePr>
        <p:xfrm>
          <a:off x="648057" y="1176961"/>
          <a:ext cx="10344148" cy="5253355"/>
        </p:xfrm>
        <a:graphic>
          <a:graphicData uri="http://schemas.openxmlformats.org/drawingml/2006/table">
            <a:tbl>
              <a:tblPr/>
              <a:tblGrid>
                <a:gridCol w="1154679"/>
                <a:gridCol w="354999"/>
                <a:gridCol w="617821"/>
                <a:gridCol w="529383"/>
                <a:gridCol w="709996"/>
                <a:gridCol w="709996"/>
                <a:gridCol w="971575"/>
                <a:gridCol w="794075"/>
                <a:gridCol w="709996"/>
                <a:gridCol w="709996"/>
                <a:gridCol w="529383"/>
                <a:gridCol w="709996"/>
                <a:gridCol w="617821"/>
                <a:gridCol w="617821"/>
                <a:gridCol w="606611"/>
              </a:tblGrid>
              <a:tr h="133985"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Виды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топлива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>
                          <a:effectLst/>
                          <a:latin typeface="Times New Roman"/>
                          <a:ea typeface="Times New Roman"/>
                        </a:rPr>
                        <a:t>Код строки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Единица изме-рения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Остатки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начало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Поступило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года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Израсхо-довано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года –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Кроме того,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израсходо-вано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 с начала года в качестве сырья на переработку в другие виды топлива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Реализовано (отпущено)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Остатки на конец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отчетного периода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преобразование в другие виды энергии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(на производство электрической и тепловой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энергии)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 качестве сырья на производство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химической,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нефте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-химической и другой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нетопливной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продукции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материала на нетоплив-ные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нужды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непосредст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-венно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топлива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потери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населе-нию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сторонним организа-циям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7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из него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сжатый газ на работу автомобильных транспортных средств……………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1092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 попутный.…………….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1110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Газы углеводородные  сжиженные……..…..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1150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Уголь и продукты переработки угля…….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1161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топл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260985" algn="l"/>
                          <a:tab pos="315595" algn="ctr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Из строки 1160 – бурые угли………........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1170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Торф топливный фрезерный……..……..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1620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Торф топливный кусковой……………..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1630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влажн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Брикеты и полубрикеты торфяные…………….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1640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Кокс металлургический, коксик и коксовая мелочь……………….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Щепа топливная 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1680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Дрова ………………..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Прочие виды топлива – всего.………………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1700</a:t>
                      </a: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топл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1710**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418286" y="1187532"/>
            <a:ext cx="737589" cy="5271325"/>
          </a:xfrm>
          <a:prstGeom prst="rect">
            <a:avLst/>
          </a:prstGeom>
          <a:solidFill>
            <a:srgbClr val="C55A11">
              <a:alpha val="2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7">
            <a:extLst>
              <a:ext uri="{FF2B5EF4-FFF2-40B4-BE49-F238E27FC236}">
                <a16:creationId xmlns:a16="http://schemas.microsoft.com/office/drawing/2014/main" xmlns="" id="{2A070D2E-5F65-467E-81E3-96A70790631E}"/>
              </a:ext>
            </a:extLst>
          </p:cNvPr>
          <p:cNvSpPr/>
          <p:nvPr/>
        </p:nvSpPr>
        <p:spPr>
          <a:xfrm>
            <a:off x="2474008" y="2612572"/>
            <a:ext cx="4323937" cy="2699657"/>
          </a:xfrm>
          <a:prstGeom prst="wedgeRoundRectCallout">
            <a:avLst>
              <a:gd name="adj1" fmla="val -54601"/>
              <a:gd name="adj2" fmla="val 65304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 </a:t>
            </a:r>
            <a:r>
              <a:rPr lang="ru-RU" sz="16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строке 1700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отражаются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данные об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остатках, поступлении и расходе прочих видов топлива, не перечисленных в графе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 по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строкам с 1001 по 1690, а также </a:t>
            </a:r>
            <a:r>
              <a:rPr lang="ru-RU" sz="16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разрешенных к использованию в качестве котельно-печного топлива отходов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расшифровкой в свободных строках, относящихся к строке 1710, по перечню видов топлива и отходов согласно приложению. 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п.28 Указаний)</a:t>
            </a:r>
          </a:p>
        </p:txBody>
      </p:sp>
      <p:sp>
        <p:nvSpPr>
          <p:cNvPr id="12" name="Прямоугольная выноска 7">
            <a:extLst>
              <a:ext uri="{FF2B5EF4-FFF2-40B4-BE49-F238E27FC236}">
                <a16:creationId xmlns:a16="http://schemas.microsoft.com/office/drawing/2014/main" xmlns="" id="{2A070D2E-5F65-467E-81E3-96A70790631E}"/>
              </a:ext>
            </a:extLst>
          </p:cNvPr>
          <p:cNvSpPr/>
          <p:nvPr/>
        </p:nvSpPr>
        <p:spPr>
          <a:xfrm flipH="1">
            <a:off x="9009392" y="3471975"/>
            <a:ext cx="2976743" cy="1667970"/>
          </a:xfrm>
          <a:prstGeom prst="wedgeRoundRectCallout">
            <a:avLst>
              <a:gd name="adj1" fmla="val 58770"/>
              <a:gd name="adj2" fmla="val 94101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 </a:t>
            </a:r>
            <a:r>
              <a:rPr lang="ru-RU" sz="16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графе </a:t>
            </a:r>
            <a:r>
              <a:rPr lang="ru-RU" sz="160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9 строке 1700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b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 ОТРАЖАЮТСЯ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данные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об </a:t>
            </a:r>
            <a:r>
              <a:rPr lang="ru-RU" sz="16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отходах</a:t>
            </a:r>
            <a:r>
              <a:rPr lang="ru-RU" sz="16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израсходованных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качестве сырья на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переработку</a:t>
            </a:r>
            <a:r>
              <a:rPr lang="en-US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другие виды топлива. </a:t>
            </a:r>
            <a:r>
              <a:rPr lang="ru-RU" sz="16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п.37 Указаний)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 flipV="1">
            <a:off x="676894" y="5685930"/>
            <a:ext cx="1151906" cy="406111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46206" y="5685930"/>
            <a:ext cx="468000" cy="28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8099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27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Отражение данных по строке «Прочие виды топлива»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43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072356"/>
              </p:ext>
            </p:extLst>
          </p:nvPr>
        </p:nvGraphicFramePr>
        <p:xfrm>
          <a:off x="648057" y="1176961"/>
          <a:ext cx="10344148" cy="5239385"/>
        </p:xfrm>
        <a:graphic>
          <a:graphicData uri="http://schemas.openxmlformats.org/drawingml/2006/table">
            <a:tbl>
              <a:tblPr/>
              <a:tblGrid>
                <a:gridCol w="1154679"/>
                <a:gridCol w="354999"/>
                <a:gridCol w="617821"/>
                <a:gridCol w="529383"/>
                <a:gridCol w="709996"/>
                <a:gridCol w="709996"/>
                <a:gridCol w="971575"/>
                <a:gridCol w="794075"/>
                <a:gridCol w="709996"/>
                <a:gridCol w="709996"/>
                <a:gridCol w="529383"/>
                <a:gridCol w="709996"/>
                <a:gridCol w="617821"/>
                <a:gridCol w="617821"/>
                <a:gridCol w="606611"/>
              </a:tblGrid>
              <a:tr h="133985"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Виды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топлива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Код строки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Единица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изме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-рения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Остатки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 начало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Поступило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года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Израсхо-довано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 начала года –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Кроме того, израсходо-вано  с начала года в качестве сырья на переработку в другие виды топлива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Реализовано (отпущено)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 начала 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Остатки на конец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отчетного периода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преобразование в другие виды энергии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(на производство электрической и тепловой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энергии)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 сырья на производство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химической, нефте-химической и другой нетопливной продукции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материала на нетоплив-ные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нужды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непосредст-венно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 качестве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топлива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потери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населе-нию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сторонним организа-циям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be-BY" sz="900" dirty="0">
                          <a:effectLst/>
                          <a:latin typeface="Times New Roman"/>
                          <a:ea typeface="Times New Roman"/>
                        </a:rPr>
                        <a:t>из него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сжатый газ на работу автомобильных транспортных средств……………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1092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 природный попутный.…………….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1110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тыс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Газы углеводородные  сжиженные……..…..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1150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Уголь и продукты переработки угля…….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1161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топл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260985" algn="l"/>
                          <a:tab pos="315595" algn="ctr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Из строки 1160 – бурые угли………........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1170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Торф топливный фрезерный……..……..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1620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Торф топливный кусковой……………..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1630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 усл. влажн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Брикеты и полубрикеты торфяные…………….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1640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влажн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Кокс металлургический, коксик и коксовая мелочь……………….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1660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Щепа топливная 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1680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Дрова ………………..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1690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плотн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9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Прочие виды топлива – всего.………………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1700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усл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топл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>
                        <a:alpha val="2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из них: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1710**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7E76714-BCB4-4F88-96CC-DF813BD0217E}"/>
              </a:ext>
            </a:extLst>
          </p:cNvPr>
          <p:cNvSpPr/>
          <p:nvPr/>
        </p:nvSpPr>
        <p:spPr>
          <a:xfrm flipV="1">
            <a:off x="676894" y="5685930"/>
            <a:ext cx="1151906" cy="406111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746206" y="5685930"/>
            <a:ext cx="468000" cy="28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064525"/>
            <a:ext cx="10530232" cy="4462818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1063098" y="2066306"/>
            <a:ext cx="920081" cy="37169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286" y="793101"/>
            <a:ext cx="11001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Взаимосвязь форм 12-тэк и 4-тэк (топливо)</a:t>
            </a:r>
            <a:r>
              <a:rPr lang="ru-RU" sz="3200" b="1" u="sng" kern="0" dirty="0">
                <a:solidFill>
                  <a:srgbClr val="0069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Arial" charset="0"/>
              </a:rPr>
              <a:t/>
            </a:r>
            <a:br>
              <a:rPr lang="ru-RU" sz="3200" b="1" u="sng" kern="0" dirty="0">
                <a:solidFill>
                  <a:srgbClr val="0069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Arial" charset="0"/>
              </a:rPr>
            </a:b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6949" y="1331710"/>
            <a:ext cx="4278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4-тэк (топливо) </a:t>
            </a:r>
          </a:p>
          <a:p>
            <a:pPr>
              <a:defRPr/>
            </a:pP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(расход топлива </a:t>
            </a:r>
            <a:b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натуральных единицах измерения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16579" r="21622" b="4305"/>
          <a:stretch/>
        </p:blipFill>
        <p:spPr bwMode="auto">
          <a:xfrm>
            <a:off x="510806" y="2408928"/>
            <a:ext cx="4801423" cy="3429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20941" r="25241" b="3846"/>
          <a:stretch/>
        </p:blipFill>
        <p:spPr bwMode="auto">
          <a:xfrm>
            <a:off x="6168572" y="1331710"/>
            <a:ext cx="5123542" cy="332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720112" y="4588966"/>
            <a:ext cx="4020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</a:t>
            </a:r>
          </a:p>
          <a:p>
            <a:pPr>
              <a:defRPr/>
            </a:pP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(расход котельно-печного топлива</a:t>
            </a:r>
          </a:p>
          <a:p>
            <a:pPr>
              <a:defRPr/>
            </a:pP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тоннах условного топлива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 </a:t>
            </a: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>
            <a:off x="5334000" y="3316514"/>
            <a:ext cx="828000" cy="914400"/>
          </a:xfrm>
          <a:prstGeom prst="bentConnector3">
            <a:avLst/>
          </a:prstGeom>
          <a:ln w="76200">
            <a:solidFill>
              <a:srgbClr val="C00000"/>
            </a:solidFill>
            <a:headEnd type="arrow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516B89E-D99C-4CB4-95BD-239A356C88F7}"/>
              </a:ext>
            </a:extLst>
          </p:cNvPr>
          <p:cNvSpPr txBox="1"/>
          <p:nvPr/>
        </p:nvSpPr>
        <p:spPr>
          <a:xfrm>
            <a:off x="0" y="5838847"/>
            <a:ext cx="11404484" cy="896699"/>
          </a:xfrm>
          <a:prstGeom prst="roundRect">
            <a:avLst/>
          </a:prstGeom>
          <a:solidFill>
            <a:srgbClr val="FEF9E6">
              <a:alpha val="49000"/>
            </a:srgbClr>
          </a:solidFill>
          <a:ln w="28575" cmpd="sng">
            <a:solidFill>
              <a:srgbClr val="00696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Для перевода количества израсходованного котельно-печного топлива из натуральных единиц измерения в тонны условного топлива необходимо руководствоваться </a:t>
            </a:r>
            <a:r>
              <a:rPr lang="ru-RU" sz="1400" b="1" i="1" u="sng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Указаниями по заполнению в формах государственных статистических наблюдений статистических показателей о расходе топлива в условных единицах измерения</a:t>
            </a:r>
            <a:r>
              <a:rPr lang="ru-RU" sz="14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утвержденными постановлением Национального статистического комитета Республики Беларусь от 29 июля 2009 г. №105. </a:t>
            </a:r>
            <a:endParaRPr lang="ru-RU" sz="1400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10791131" y="6489325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3513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="" xmlns:a16="http://schemas.microsoft.com/office/drawing/2014/main" id="{541CFB44-A250-4398-A1B8-4EB490384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71" y="914457"/>
            <a:ext cx="10336306" cy="41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6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При заполнении формы 4-тэк(топливо) </a:t>
            </a:r>
            <a:r>
              <a:rPr lang="ru-RU" altLang="ru-RU" sz="26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необходимо перевести</a:t>
            </a:r>
            <a:endParaRPr lang="ru-RU" altLang="ru-RU" sz="26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85750" y="1313717"/>
            <a:ext cx="11067060" cy="1679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Бензин автомобильный, бензин авиационный, керосин, дизельное </a:t>
            </a:r>
            <a:r>
              <a:rPr lang="ru-RU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 </a:t>
            </a:r>
            <a:r>
              <a:rPr lang="ru-RU" b="1" dirty="0" err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биодизельное</a:t>
            </a:r>
            <a:r>
              <a:rPr 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топливо - </a:t>
            </a:r>
            <a:r>
              <a:rPr lang="ru-RU" b="1" i="1" dirty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 литров в тонны </a:t>
            </a:r>
            <a:r>
              <a:rPr lang="ru-RU" b="1" i="1" dirty="0" smtClean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 использованием </a:t>
            </a:r>
            <a:r>
              <a:rPr lang="ru-RU" b="1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средних </a:t>
            </a:r>
            <a:r>
              <a:rPr lang="ru-RU" b="1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значений плотности (удельного веса) нефтепродуктов);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Торф и брикеты топливные – </a:t>
            </a:r>
            <a:r>
              <a:rPr lang="ru-RU" b="1" i="1" dirty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 тонн в тонны условной влажности;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Дрова и щепа топливная – </a:t>
            </a:r>
            <a:r>
              <a:rPr lang="ru-RU" b="1" i="1" dirty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 складочных метров кубических в плотные метры кубические;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Кокс и коксовую мелочь – </a:t>
            </a:r>
            <a:r>
              <a:rPr lang="ru-RU" b="1" i="1" dirty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 тонн в тонны сухого веса;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Прочие виды топлива – </a:t>
            </a:r>
            <a:r>
              <a:rPr lang="ru-RU" b="1" i="1" dirty="0">
                <a:solidFill>
                  <a:srgbClr val="C55A1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 тонны условного топлива.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54378" y="2885881"/>
            <a:ext cx="11198431" cy="1413164"/>
          </a:xfrm>
          <a:prstGeom prst="round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6969"/>
                </a:solidFill>
              </a:rPr>
              <a:t>     </a:t>
            </a:r>
            <a: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При пересчете необходимо руководствоваться</a:t>
            </a:r>
            <a:r>
              <a:rPr lang="en-US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/>
            </a:r>
            <a:br>
              <a:rPr lang="en-US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1600" dirty="0" smtClean="0">
                <a:latin typeface="Roboto Condensed" charset="0"/>
                <a:ea typeface="Roboto Condensed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Указаниями по заполнению в формах государственной статистической отчетности по статистике топливно-энергетического комплекса показателя о расходе топлива в условных единицах измерения,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утвержденными постановлением Национального статистического комитета Республики Беларусь </a:t>
            </a:r>
            <a:b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от 29 июля 2009 г. № 105.</a:t>
            </a:r>
          </a:p>
          <a:p>
            <a:pPr>
              <a:buFont typeface="Wingdings" pitchFamily="2" charset="2"/>
              <a:buNone/>
            </a:pPr>
            <a:endParaRPr lang="ru-RU" sz="1600" dirty="0" smtClean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54380" y="4458990"/>
            <a:ext cx="3764478" cy="979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ru-RU" sz="64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Пример 1. </a:t>
            </a:r>
            <a:r>
              <a:rPr lang="ru-RU" sz="64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организации израсходовано в отчетном периоде </a:t>
            </a:r>
            <a:r>
              <a:rPr lang="ru-RU" sz="64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1500 т фрезерного торфа</a:t>
            </a:r>
            <a:r>
              <a:rPr lang="ru-RU" sz="64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с содержанием влаги 70%, </a:t>
            </a:r>
            <a:br>
              <a:rPr lang="ru-RU" sz="64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64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вес  торфа в пересчете на условную (40%-</a:t>
            </a:r>
            <a:r>
              <a:rPr lang="ru-RU" sz="6400" b="1" dirty="0" err="1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ную</a:t>
            </a:r>
            <a:r>
              <a:rPr lang="ru-RU" sz="64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) влажность составит:</a:t>
            </a:r>
          </a:p>
          <a:p>
            <a:pPr algn="l" fontAlgn="t"/>
            <a:r>
              <a:rPr lang="ru-RU" sz="800" b="1" dirty="0" smtClean="0">
                <a:solidFill>
                  <a:srgbClr val="006969"/>
                </a:solidFill>
              </a:rPr>
              <a:t>60</a:t>
            </a:r>
            <a:endParaRPr lang="ru-RU" sz="800" b="1" dirty="0">
              <a:solidFill>
                <a:srgbClr val="006969"/>
              </a:solidFill>
            </a:endParaRPr>
          </a:p>
          <a:p>
            <a:pPr algn="l">
              <a:buFont typeface="Wingdings" pitchFamily="2" charset="2"/>
              <a:buNone/>
            </a:pPr>
            <a:endParaRPr lang="ru-RU" sz="6400" b="1" dirty="0" smtClean="0">
              <a:solidFill>
                <a:srgbClr val="006969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6969"/>
                </a:solidFill>
              </a:rPr>
              <a:t> </a:t>
            </a:r>
          </a:p>
          <a:p>
            <a:pPr algn="l">
              <a:buFont typeface="Wingdings" pitchFamily="2" charset="2"/>
              <a:buNone/>
            </a:pPr>
            <a:endParaRPr lang="ru-RU" sz="1800" b="1" dirty="0" smtClean="0">
              <a:solidFill>
                <a:srgbClr val="006969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6969"/>
                </a:solidFill>
              </a:rPr>
              <a:t> </a:t>
            </a:r>
          </a:p>
          <a:p>
            <a:pPr algn="l"/>
            <a:endParaRPr lang="ru-RU" sz="1800" b="1" dirty="0" smtClean="0">
              <a:solidFill>
                <a:srgbClr val="006969"/>
              </a:solidFill>
            </a:endParaRPr>
          </a:p>
          <a:p>
            <a:pPr algn="l">
              <a:buFont typeface="Wingdings" pitchFamily="2" charset="2"/>
              <a:buNone/>
            </a:pPr>
            <a:endParaRPr lang="ru-RU" sz="1800" b="1" dirty="0" smtClean="0">
              <a:solidFill>
                <a:srgbClr val="006969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78118"/>
              </p:ext>
            </p:extLst>
          </p:nvPr>
        </p:nvGraphicFramePr>
        <p:xfrm>
          <a:off x="4061360" y="4613624"/>
          <a:ext cx="6440600" cy="67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480"/>
                <a:gridCol w="1695242"/>
                <a:gridCol w="372126"/>
                <a:gridCol w="1108074"/>
                <a:gridCol w="1943756"/>
                <a:gridCol w="262922"/>
              </a:tblGrid>
              <a:tr h="238227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Р</a:t>
                      </a:r>
                      <a:r>
                        <a:rPr lang="ru-RU" sz="1600" b="1" kern="0" baseline="-2500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усл</a:t>
                      </a:r>
                      <a:r>
                        <a:rPr lang="ru-RU" sz="1600" b="1" kern="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 =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1500 </a:t>
                      </a:r>
                      <a:r>
                        <a:rPr lang="en-US" sz="160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×</a:t>
                      </a:r>
                      <a:r>
                        <a:rPr lang="ru-RU" sz="160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 (100 – 70)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 1500 </a:t>
                      </a:r>
                      <a:r>
                        <a:rPr lang="en-US" sz="160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×</a:t>
                      </a:r>
                      <a:r>
                        <a:rPr lang="ru-RU" sz="160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 30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=  750  т </a:t>
                      </a:r>
                      <a:r>
                        <a:rPr lang="ru-RU" sz="1600" dirty="0" err="1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усл</a:t>
                      </a:r>
                      <a:r>
                        <a:rPr lang="ru-RU" sz="160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. </a:t>
                      </a:r>
                      <a:r>
                        <a:rPr lang="ru-RU" sz="1600" dirty="0" err="1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влажн</a:t>
                      </a:r>
                      <a:r>
                        <a:rPr lang="ru-RU" sz="160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>
                        <a:solidFill>
                          <a:srgbClr val="990033"/>
                        </a:solidFill>
                        <a:latin typeface="Roboto Condensed" charset="0"/>
                        <a:ea typeface="Roboto Condensed" charset="0"/>
                        <a:cs typeface="Arial" pitchFamily="34" charset="0"/>
                      </a:endParaRPr>
                    </a:p>
                  </a:txBody>
                  <a:tcPr marL="91439" marR="91439" marT="45740" marB="45740">
                    <a:noFill/>
                  </a:tcPr>
                </a:tc>
              </a:tr>
              <a:tr h="238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        (</a:t>
                      </a:r>
                      <a:r>
                        <a:rPr lang="ru-RU" sz="1600" b="1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100 – 40)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        60</a:t>
                      </a:r>
                      <a:endParaRPr lang="ru-RU" sz="1600" b="1" dirty="0">
                        <a:solidFill>
                          <a:srgbClr val="C55A11"/>
                        </a:solidFill>
                        <a:latin typeface="Roboto Condensed" charset="0"/>
                        <a:ea typeface="Roboto Condensed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solidFill>
                          <a:srgbClr val="990033"/>
                        </a:solidFill>
                        <a:latin typeface="Roboto Condensed" charset="0"/>
                        <a:ea typeface="Roboto Condensed" charset="0"/>
                        <a:cs typeface="Arial" pitchFamily="34" charset="0"/>
                      </a:endParaRPr>
                    </a:p>
                  </a:txBody>
                  <a:tcPr marL="91439" marR="91439" marT="45740" marB="45740">
                    <a:noFill/>
                  </a:tcPr>
                </a:tc>
              </a:tr>
            </a:tbl>
          </a:graphicData>
        </a:graphic>
      </p:graphicFrame>
      <p:sp>
        <p:nvSpPr>
          <p:cNvPr id="19" name="Содержимое 2"/>
          <p:cNvSpPr txBox="1">
            <a:spLocks/>
          </p:cNvSpPr>
          <p:nvPr/>
        </p:nvSpPr>
        <p:spPr>
          <a:xfrm>
            <a:off x="154378" y="5438899"/>
            <a:ext cx="3556817" cy="1571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Пример 2.</a:t>
            </a:r>
            <a: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В организации израсходовано </a:t>
            </a:r>
            <a:r>
              <a:rPr lang="ru-RU" sz="16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5000 литров бензина автомобильного марки А-95</a:t>
            </a:r>
            <a: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 со средней удельной плотностью </a:t>
            </a:r>
            <a:b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0,750 кг/л, при пересчете в тонны </a:t>
            </a:r>
            <a:b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этот объем составит : 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030033"/>
              </p:ext>
            </p:extLst>
          </p:nvPr>
        </p:nvGraphicFramePr>
        <p:xfrm>
          <a:off x="3711195" y="5668787"/>
          <a:ext cx="7358063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343"/>
                <a:gridCol w="1964089"/>
                <a:gridCol w="431140"/>
                <a:gridCol w="1283803"/>
                <a:gridCol w="2024065"/>
                <a:gridCol w="428623"/>
              </a:tblGrid>
              <a:tr h="365919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 err="1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Р</a:t>
                      </a:r>
                      <a:r>
                        <a:rPr lang="ru-RU" sz="1600" b="1" kern="0" baseline="-25000" dirty="0" err="1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т</a:t>
                      </a:r>
                      <a:r>
                        <a:rPr lang="ru-RU" sz="1600" b="1" kern="0" baseline="-2500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kern="0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5000 </a:t>
                      </a:r>
                      <a:r>
                        <a:rPr lang="en-US" sz="1600" b="1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×</a:t>
                      </a:r>
                      <a:r>
                        <a:rPr lang="ru-RU" sz="1600" b="1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 0,750</a:t>
                      </a:r>
                    </a:p>
                  </a:txBody>
                  <a:tcPr marL="68579" marR="68579" marT="0" marB="0"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3750</a:t>
                      </a:r>
                    </a:p>
                  </a:txBody>
                  <a:tcPr marL="68579" marR="68579" marT="0" marB="0"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=  3,75  т </a:t>
                      </a: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rgbClr val="990033"/>
                        </a:solidFill>
                        <a:latin typeface="Roboto Condensed" charset="0"/>
                        <a:ea typeface="Roboto Condensed" charset="0"/>
                        <a:cs typeface="Arial" pitchFamily="34" charset="0"/>
                      </a:endParaRPr>
                    </a:p>
                  </a:txBody>
                  <a:tcPr marL="91439" marR="91439" marT="45740" marB="45740">
                    <a:noFill/>
                  </a:tcPr>
                </a:tc>
              </a:tr>
              <a:tr h="365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68579" marR="68579" marT="0" marB="0"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55A11"/>
                          </a:solidFill>
                          <a:latin typeface="Roboto Condensed" charset="0"/>
                          <a:ea typeface="Roboto Condensed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68579" marR="68579" marT="0" marB="0"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990033"/>
                        </a:solidFill>
                        <a:latin typeface="Roboto Condensed" charset="0"/>
                        <a:ea typeface="Roboto Condensed" charset="0"/>
                        <a:cs typeface="Arial" pitchFamily="34" charset="0"/>
                      </a:endParaRPr>
                    </a:p>
                  </a:txBody>
                  <a:tcPr marL="91439" marR="91439" marT="45740" marB="45740"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9499" y="2949246"/>
            <a:ext cx="599537" cy="128643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0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Roboto Condensed" panose="02000000000000000000" pitchFamily="2" charset="0"/>
              </a:rPr>
              <a:t>!</a:t>
            </a:r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10292276" y="6490489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8255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46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="" xmlns:a16="http://schemas.microsoft.com/office/drawing/2014/main" id="{541CFB44-A250-4398-A1B8-4EB490384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71" y="914457"/>
            <a:ext cx="10336306" cy="83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При заполнении формы 4-тэк(топливо)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обратить особое </a:t>
            </a:r>
            <a:r>
              <a:rPr lang="ru-RU" altLang="ru-RU" sz="30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внимание на:</a:t>
            </a:r>
            <a:endParaRPr lang="ru-RU" altLang="ru-RU" sz="3000" b="1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16B89E-D99C-4CB4-95BD-239A356C88F7}"/>
              </a:ext>
            </a:extLst>
          </p:cNvPr>
          <p:cNvSpPr txBox="1"/>
          <p:nvPr/>
        </p:nvSpPr>
        <p:spPr>
          <a:xfrm>
            <a:off x="290286" y="1869690"/>
            <a:ext cx="10844291" cy="4093428"/>
          </a:xfrm>
          <a:prstGeom prst="rect">
            <a:avLst/>
          </a:prstGeom>
          <a:solidFill>
            <a:srgbClr val="FEF9E6">
              <a:alpha val="49000"/>
            </a:srgbClr>
          </a:solidFill>
          <a:ln w="15875" cmpd="sng">
            <a:solidFill>
              <a:srgbClr val="006969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бмен </a:t>
            </a:r>
            <a:r>
              <a:rPr lang="ru-RU" sz="2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данными между подразделениями организации (транспортные службы, службы энергетики, снабжения, бухгалтерия).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Взаимосвязь </a:t>
            </a:r>
            <a:r>
              <a:rPr lang="ru-RU" sz="2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показателей, отражаемых в формах 12-тэк, </a:t>
            </a:r>
            <a:br>
              <a:rPr lang="ru-RU" sz="2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1-тэк (продукция) и 4-тэк(топливо).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 </a:t>
            </a:r>
            <a:r>
              <a:rPr lang="ru-RU" sz="2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включены ли данные о товарной продукции (включается только реализация населению).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Правильно ли отражены данные о расходе топлива на работу автомобильных транспортных средств.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Все </a:t>
            </a:r>
            <a:r>
              <a:rPr lang="ru-RU" sz="26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ли данные приведены к тем единицам измерения, которые указаны в бланке формы.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2363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136" cy="42291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9011243-C351-4F59-9920-F57BF214E4F2}"/>
              </a:ext>
            </a:extLst>
          </p:cNvPr>
          <p:cNvSpPr/>
          <p:nvPr/>
        </p:nvSpPr>
        <p:spPr>
          <a:xfrm>
            <a:off x="498764" y="330331"/>
            <a:ext cx="1129343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вопросам заполнения формы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4-тэк (топливо) можно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обращаться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отдел статистики ТЭК и услуг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Главного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статистического управления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Витебской 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области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телефонам:</a:t>
            </a:r>
            <a:endParaRPr lang="ru-RU" sz="2800" b="1" dirty="0">
              <a:solidFill>
                <a:schemeClr val="bg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0212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43 68 87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(0212) 43 69 75</a:t>
            </a:r>
            <a:endParaRPr lang="ru-RU" sz="2800" b="1" dirty="0">
              <a:solidFill>
                <a:schemeClr val="accent5"/>
              </a:solidFill>
              <a:ea typeface="Roboto Condensed" panose="020B0604020202020204" charset="0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8679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" y="-42626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545943" y="700592"/>
            <a:ext cx="5440191" cy="397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u="sng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1-тэк (продукция)</a:t>
            </a:r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«Отчет о расходе топливно-энергетических ресурсов на производство отдельных видов продукции (работ), включая производство тепловой</a:t>
            </a:r>
            <a:b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и электрической энергии</a:t>
            </a:r>
            <a:r>
              <a:rPr lang="ru-RU" sz="3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684476" y="1044165"/>
            <a:ext cx="5525667" cy="542080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ru-RU" sz="2700" b="1" kern="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6" y="820057"/>
            <a:ext cx="6293147" cy="52793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3143" y="4397829"/>
            <a:ext cx="5892800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37320" y="4709821"/>
            <a:ext cx="914400" cy="5409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85013" y="5471519"/>
            <a:ext cx="1019627" cy="5146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7276" y="1793366"/>
            <a:ext cx="4957551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algn="ctr">
              <a:lnSpc>
                <a:spcPct val="7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ru-RU" b="1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6927309" y="4397829"/>
            <a:ext cx="5040000" cy="2246769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Юридические </a:t>
            </a:r>
            <a:r>
              <a:rPr lang="ru-RU" sz="28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лица, их обособленные подразделения составляют отчет, включая данные по входящим в их структуру подразделениям.</a:t>
            </a:r>
          </a:p>
        </p:txBody>
      </p:sp>
      <p:sp>
        <p:nvSpPr>
          <p:cNvPr id="10" name="Овал 9"/>
          <p:cNvSpPr/>
          <p:nvPr/>
        </p:nvSpPr>
        <p:spPr>
          <a:xfrm>
            <a:off x="4538432" y="3768287"/>
            <a:ext cx="1347111" cy="428927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85543" y="820057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27784" y="820057"/>
            <a:ext cx="1754416" cy="1036371"/>
          </a:xfrm>
          <a:prstGeom prst="roundRect">
            <a:avLst/>
          </a:prstGeom>
          <a:solidFill>
            <a:srgbClr val="FFC000">
              <a:alpha val="7059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696079" y="1052386"/>
            <a:ext cx="2173791" cy="8040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8254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0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8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49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2CEC99D-1984-4A14-A6DD-4299E9A77994}"/>
              </a:ext>
            </a:extLst>
          </p:cNvPr>
          <p:cNvSpPr>
            <a:spLocks/>
          </p:cNvSpPr>
          <p:nvPr/>
        </p:nvSpPr>
        <p:spPr bwMode="black">
          <a:xfrm>
            <a:off x="2064144" y="806063"/>
            <a:ext cx="6797945" cy="52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3FEBB12-A9B6-4048-9B08-56C8E0090680}"/>
              </a:ext>
            </a:extLst>
          </p:cNvPr>
          <p:cNvSpPr txBox="1">
            <a:spLocks/>
          </p:cNvSpPr>
          <p:nvPr/>
        </p:nvSpPr>
        <p:spPr>
          <a:xfrm>
            <a:off x="786951" y="1852165"/>
            <a:ext cx="9801542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194AB09-5BF3-4100-A7AD-63D63DD7AC91}"/>
              </a:ext>
            </a:extLst>
          </p:cNvPr>
          <p:cNvSpPr txBox="1">
            <a:spLocks/>
          </p:cNvSpPr>
          <p:nvPr/>
        </p:nvSpPr>
        <p:spPr>
          <a:xfrm>
            <a:off x="2494721" y="1353020"/>
            <a:ext cx="5525667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0" y="1353020"/>
            <a:ext cx="10912044" cy="454821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26124" y="3783725"/>
            <a:ext cx="11063040" cy="13253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ая выноска 7">
            <a:extLst>
              <a:ext uri="{FF2B5EF4-FFF2-40B4-BE49-F238E27FC236}">
                <a16:creationId xmlns:a16="http://schemas.microsoft.com/office/drawing/2014/main" xmlns="" id="{2A070D2E-5F65-467E-81E3-96A70790631E}"/>
              </a:ext>
            </a:extLst>
          </p:cNvPr>
          <p:cNvSpPr/>
          <p:nvPr/>
        </p:nvSpPr>
        <p:spPr>
          <a:xfrm>
            <a:off x="4199608" y="709194"/>
            <a:ext cx="7206663" cy="2869921"/>
          </a:xfrm>
          <a:prstGeom prst="wedgeRoundRectCallout">
            <a:avLst>
              <a:gd name="adj1" fmla="val -70030"/>
              <a:gd name="adj2" fmla="val 74479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Респонденты представляют первичные статистические данные в объеме, сроки и адреса, указанные в формах государственной статистической отчетности, </a:t>
            </a:r>
            <a:r>
              <a:rPr lang="ru-RU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за подписями лиц, ответственных за составление и представление </a:t>
            </a:r>
            <a:r>
              <a:rPr lang="ru-RU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первичных </a:t>
            </a: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статистических данных.</a:t>
            </a:r>
          </a:p>
          <a:p>
            <a:pPr algn="just"/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Первичные статистические данные считаются непредставленными в случае отсутствия подписи лица, </a:t>
            </a:r>
            <a:r>
              <a:rPr lang="ru-RU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ответственного за их составление и представление.</a:t>
            </a:r>
            <a:r>
              <a:rPr lang="ru-RU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П.9 Инструкции о порядке представления первичных статистических </a:t>
            </a:r>
            <a:r>
              <a:rPr lang="ru-RU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данных  Утвержденной Постановлением Национального статистического комитета Республики Беларусь 28.08.2015 </a:t>
            </a: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№ </a:t>
            </a:r>
            <a:r>
              <a:rPr lang="ru-RU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100</a:t>
            </a:r>
            <a:endParaRPr lang="ru-RU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3986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 t="14852" r="2008" b="36195"/>
          <a:stretch/>
        </p:blipFill>
        <p:spPr bwMode="auto">
          <a:xfrm>
            <a:off x="5348519" y="4760272"/>
            <a:ext cx="6019800" cy="186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95940" y="829847"/>
            <a:ext cx="519567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УКАЗАНИЯ по </a:t>
            </a:r>
            <a:r>
              <a:rPr lang="ru-RU" sz="17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заполнению в формах государственных статистических наблюдений </a:t>
            </a:r>
            <a:r>
              <a:rPr lang="ru-RU" sz="17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статистических показателей </a:t>
            </a:r>
            <a:r>
              <a:rPr lang="ru-RU" sz="17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 расходе топлива </a:t>
            </a:r>
            <a:br>
              <a:rPr lang="ru-RU" sz="17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7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в условных единицах </a:t>
            </a:r>
            <a:r>
              <a:rPr lang="ru-RU" sz="17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измерения используются </a:t>
            </a:r>
            <a:br>
              <a:rPr lang="ru-RU" sz="17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7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при заполнении форм отчетности </a:t>
            </a:r>
            <a:br>
              <a:rPr lang="ru-RU" sz="17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7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(Постановление Национального </a:t>
            </a:r>
            <a:r>
              <a:rPr lang="ru-RU" sz="17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статистического </a:t>
            </a:r>
            <a:r>
              <a:rPr lang="ru-RU" sz="17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комитета Республики Беларусь от 29.07.2009 </a:t>
            </a:r>
            <a:r>
              <a:rPr lang="ru-RU" sz="17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№ </a:t>
            </a:r>
            <a:r>
              <a:rPr lang="ru-RU" sz="17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105):</a:t>
            </a:r>
            <a:endParaRPr lang="ru-RU" sz="1700" b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1612" y="82984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C55A11"/>
                </a:solidFill>
              </a:rPr>
              <a:t>- </a:t>
            </a:r>
            <a:r>
              <a:rPr lang="ru-RU" sz="1600" b="1" dirty="0" smtClean="0">
                <a:solidFill>
                  <a:srgbClr val="C55A11"/>
                </a:solidFill>
                <a:latin typeface="Roboto Condensed" panose="020B0604020202020204" charset="0"/>
                <a:ea typeface="Roboto Condensed" panose="020B0604020202020204" charset="0"/>
              </a:rPr>
              <a:t>12-тэк 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- для перевода </a:t>
            </a:r>
            <a:r>
              <a:rPr lang="ru-RU" sz="16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количества израсходованного котельно-печного топлива из натуральных единиц измерения в тонны условного 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топлива;</a:t>
            </a:r>
          </a:p>
          <a:p>
            <a:pPr algn="just"/>
            <a:r>
              <a:rPr lang="ru-RU" sz="1600" b="1" dirty="0" smtClean="0">
                <a:solidFill>
                  <a:srgbClr val="C55A11"/>
                </a:solidFill>
                <a:latin typeface="Roboto Condensed" panose="020B0604020202020204" charset="0"/>
                <a:ea typeface="Roboto Condensed" panose="020B0604020202020204" charset="0"/>
              </a:rPr>
              <a:t>- 4-тэк (топливо) 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- </a:t>
            </a:r>
            <a:r>
              <a:rPr lang="ru-RU" sz="16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ри </a:t>
            </a:r>
            <a:r>
              <a:rPr lang="ru-RU" sz="16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пересчете данных о расходе отдельных видов топлива в тонны условного топлива, а также торфа 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/>
            </a:r>
            <a:b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и </a:t>
            </a:r>
            <a:r>
              <a:rPr lang="ru-RU" sz="16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брикетов топливных в натуральном выражении на условную влажность; дров для отопления и топливной щепы в плотные кубические метры; бензина авиационного 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и </a:t>
            </a:r>
            <a:r>
              <a:rPr lang="ru-RU" sz="16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автомобильного, керосина, дизельного и </a:t>
            </a:r>
            <a:r>
              <a:rPr lang="ru-RU" sz="1600" b="1" dirty="0" err="1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биодизельного</a:t>
            </a:r>
            <a:r>
              <a:rPr lang="ru-RU" sz="16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топлива в тонны; кокса 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/>
            </a:r>
            <a:b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и </a:t>
            </a:r>
            <a:r>
              <a:rPr lang="ru-RU" sz="16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коксовой мелочи на сухой 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вес;</a:t>
            </a:r>
          </a:p>
          <a:p>
            <a:pPr algn="just"/>
            <a:r>
              <a:rPr lang="ru-RU" sz="1600" b="1" dirty="0" smtClean="0">
                <a:solidFill>
                  <a:srgbClr val="C55A11"/>
                </a:solidFill>
                <a:latin typeface="Roboto Condensed" panose="020B0604020202020204" charset="0"/>
                <a:ea typeface="Roboto Condensed" panose="020B0604020202020204" charset="0"/>
              </a:rPr>
              <a:t>- 1-тэк (продукция) 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- для </a:t>
            </a:r>
            <a:r>
              <a:rPr lang="ru-RU" sz="16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перевода количества израсходованного котельно-печного топлива из натуральных единиц измерения 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/>
            </a:r>
            <a:b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в </a:t>
            </a:r>
            <a:r>
              <a:rPr lang="ru-RU" sz="16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тонны условного </a:t>
            </a:r>
            <a:r>
              <a:rPr lang="ru-RU" sz="1600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топлива.</a:t>
            </a:r>
            <a:endParaRPr lang="ru-RU" sz="1600" b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1" t="14649" r="20670" b="22369"/>
          <a:stretch/>
        </p:blipFill>
        <p:spPr bwMode="auto">
          <a:xfrm>
            <a:off x="291708" y="3076615"/>
            <a:ext cx="5004135" cy="336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 flipV="1">
            <a:off x="3805051" y="4246167"/>
            <a:ext cx="3798124" cy="18685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42222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00" y="1901097"/>
            <a:ext cx="11226355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Государственную </a:t>
            </a:r>
            <a:r>
              <a:rPr lang="ru-RU" sz="19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статистическую отчетность по форме </a:t>
            </a:r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1-тэк </a:t>
            </a:r>
            <a:r>
              <a:rPr lang="ru-RU" sz="19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(продукция) «Отчет о расходе топливно-энергетических ресурсов </a:t>
            </a:r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на </a:t>
            </a:r>
            <a:r>
              <a:rPr lang="ru-RU" sz="19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производство отдельных видов продукции (работ), включая производство тепловой и электрической энергии» (далее </a:t>
            </a:r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– 1-тэк </a:t>
            </a:r>
            <a:r>
              <a:rPr lang="ru-RU" sz="19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(продукция)), </a:t>
            </a:r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представляют</a:t>
            </a:r>
            <a:r>
              <a:rPr lang="ru-RU" sz="19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:</a:t>
            </a:r>
          </a:p>
          <a:p>
            <a:pPr algn="just"/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1. </a:t>
            </a:r>
            <a:r>
              <a:rPr lang="ru-RU" sz="19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юридические лица, занимающиеся производством продукции (работ) в соответствии с перечнем согласно приложению 1 Указаний </a:t>
            </a:r>
            <a:r>
              <a:rPr lang="ru-RU" sz="1900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по заполнению </a:t>
            </a:r>
            <a:r>
              <a:rPr lang="ru-RU" sz="19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формы 1-тэк (продукция), а также производством тепловой и электрической энергии (далее, если не определено иное, – организации):</a:t>
            </a:r>
          </a:p>
          <a:p>
            <a:pPr indent="457200" algn="just"/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подчиненные </a:t>
            </a:r>
            <a:r>
              <a:rPr lang="ru-RU" sz="19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(входящие в состав) государственным органам (организациям), а также акции (доли </a:t>
            </a:r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/>
            </a:r>
            <a:b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в </a:t>
            </a:r>
            <a:r>
              <a:rPr lang="ru-RU" sz="19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уставных фондах) которых находятся в государственной собственности и переданы в управление государственным органам (организациям);</a:t>
            </a:r>
          </a:p>
          <a:p>
            <a:pPr indent="457200" algn="just"/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являющиеся </a:t>
            </a:r>
            <a:r>
              <a:rPr lang="ru-RU" sz="19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участниками холдингов;</a:t>
            </a:r>
          </a:p>
          <a:p>
            <a:pPr indent="457200" algn="just"/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коммерческие </a:t>
            </a:r>
            <a:r>
              <a:rPr lang="ru-RU" sz="19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организации без ведомственной подчиненности со средней численностью работников за предыдущий год 50 человек и более;</a:t>
            </a:r>
          </a:p>
          <a:p>
            <a:pPr indent="457200" algn="just"/>
            <a:r>
              <a:rPr lang="ru-RU" sz="19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2</a:t>
            </a:r>
            <a:r>
              <a:rPr lang="ru-RU" sz="19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.</a:t>
            </a:r>
            <a:r>
              <a:rPr lang="ru-RU" sz="1900" dirty="0"/>
              <a:t> </a:t>
            </a:r>
            <a:r>
              <a:rPr lang="ru-RU" sz="1900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обособленные подразделения юридических лиц, перечисленных в </a:t>
            </a:r>
            <a:r>
              <a:rPr lang="ru-RU" sz="19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пункте 1.</a:t>
            </a:r>
            <a:endParaRPr lang="ru-RU" sz="1900" b="1" dirty="0">
              <a:solidFill>
                <a:srgbClr val="C55A1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810148-1A84-4D1B-B2B2-2A651C91C7F7}"/>
              </a:ext>
            </a:extLst>
          </p:cNvPr>
          <p:cNvSpPr txBox="1"/>
          <p:nvPr/>
        </p:nvSpPr>
        <p:spPr>
          <a:xfrm>
            <a:off x="350567" y="810025"/>
            <a:ext cx="10970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1-тэк (продукция) </a:t>
            </a:r>
            <a:r>
              <a:rPr lang="ru-RU" sz="22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«Отчет о расходе топливно-энергетических ресурсов на производство отдельных видов продукции (работ), включая производство тепловой</a:t>
            </a:r>
            <a:br>
              <a:rPr lang="ru-RU" sz="22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и электрической энергии»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45082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5337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51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00" y="793101"/>
            <a:ext cx="11226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1600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Приложение </a:t>
            </a:r>
            <a:r>
              <a:rPr lang="ru-RU" sz="1600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1 Указаний по заполнению формы 1-тэк (продукция) «Отчет о расходе топливно-энергетических ресурсов на производство отдельных видов продукции (работ), включая производство тепловой и электрической энергии» </a:t>
            </a:r>
            <a:endParaRPr lang="ru-RU" sz="1600" b="1" dirty="0" smtClean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45082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480" y="1386071"/>
            <a:ext cx="33006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ПЕРЕЧЕНЬ </a:t>
            </a:r>
          </a:p>
          <a:p>
            <a:r>
              <a:rPr lang="ru-RU" sz="15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продукции (работ)</a:t>
            </a:r>
            <a:endParaRPr lang="ru-RU" sz="1500" b="1" dirty="0">
              <a:solidFill>
                <a:srgbClr val="C55A11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4" y="1456659"/>
            <a:ext cx="7368363" cy="52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52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8F35F7E3-6FEF-4C31-AEA4-EB6D111F7E29}"/>
              </a:ext>
            </a:extLst>
          </p:cNvPr>
          <p:cNvSpPr>
            <a:spLocks/>
          </p:cNvSpPr>
          <p:nvPr/>
        </p:nvSpPr>
        <p:spPr bwMode="black">
          <a:xfrm>
            <a:off x="0" y="826436"/>
            <a:ext cx="11649075" cy="9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25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1-тэк (продукция) </a:t>
            </a:r>
            <a:r>
              <a:rPr lang="ru-RU" sz="25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«Отчет о расходе топливно-энергетических ресурсов</a:t>
            </a:r>
            <a:br>
              <a:rPr lang="ru-RU" sz="25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на производство отдельных видов продукции (работ), включая производство тепловой и электрической энергии»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D570AF-65BD-4DBE-9ABE-A8C7984EA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5" t="14747" r="2271" b="33958"/>
          <a:stretch/>
        </p:blipFill>
        <p:spPr>
          <a:xfrm>
            <a:off x="0" y="1736440"/>
            <a:ext cx="11336694" cy="345232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12BC15A-5B86-4370-B4EE-4223BD633374}"/>
              </a:ext>
            </a:extLst>
          </p:cNvPr>
          <p:cNvSpPr/>
          <p:nvPr/>
        </p:nvSpPr>
        <p:spPr>
          <a:xfrm>
            <a:off x="6848669" y="3253839"/>
            <a:ext cx="4376058" cy="1840676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21" name="Прямоугольная выноска 5">
            <a:extLst>
              <a:ext uri="{FF2B5EF4-FFF2-40B4-BE49-F238E27FC236}">
                <a16:creationId xmlns="" xmlns:a16="http://schemas.microsoft.com/office/drawing/2014/main" id="{1A646E68-5010-41A6-B77B-379665591C5A}"/>
              </a:ext>
            </a:extLst>
          </p:cNvPr>
          <p:cNvSpPr/>
          <p:nvPr/>
        </p:nvSpPr>
        <p:spPr>
          <a:xfrm>
            <a:off x="1686296" y="3010069"/>
            <a:ext cx="5057404" cy="2494992"/>
          </a:xfrm>
          <a:prstGeom prst="wedgeRoundRectCallout">
            <a:avLst>
              <a:gd name="adj1" fmla="val 64599"/>
              <a:gd name="adj2" fmla="val -37942"/>
              <a:gd name="adj3" fmla="val 16667"/>
            </a:avLst>
          </a:prstGeom>
          <a:solidFill>
            <a:srgbClr val="FEF9E6"/>
          </a:solidFill>
          <a:ln w="952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006969"/>
                </a:solidFill>
              </a:rPr>
              <a:t>В графах </a:t>
            </a:r>
            <a:r>
              <a:rPr lang="ru-RU" b="1" i="1" dirty="0">
                <a:solidFill>
                  <a:srgbClr val="006969"/>
                </a:solidFill>
              </a:rPr>
              <a:t>2, 3 и 4 </a:t>
            </a:r>
            <a:r>
              <a:rPr lang="ru-RU" i="1" dirty="0">
                <a:solidFill>
                  <a:srgbClr val="006969"/>
                </a:solidFill>
              </a:rPr>
              <a:t>отражается фактический расход котельно-печного топлива, тепловой и электрической энергии на производство указанного вида продукции за отчетный год </a:t>
            </a:r>
            <a:r>
              <a:rPr lang="ru-RU" b="1" i="1" u="sng" dirty="0">
                <a:solidFill>
                  <a:srgbClr val="006969"/>
                </a:solidFill>
              </a:rPr>
              <a:t>независимо от того</a:t>
            </a:r>
            <a:r>
              <a:rPr lang="ru-RU" b="1" i="1" dirty="0">
                <a:solidFill>
                  <a:srgbClr val="006969"/>
                </a:solidFill>
              </a:rPr>
              <a:t>, утверждены </a:t>
            </a:r>
            <a:br>
              <a:rPr lang="ru-RU" b="1" i="1" dirty="0">
                <a:solidFill>
                  <a:srgbClr val="006969"/>
                </a:solidFill>
              </a:rPr>
            </a:br>
            <a:r>
              <a:rPr lang="ru-RU" b="1" i="1" dirty="0">
                <a:solidFill>
                  <a:srgbClr val="006969"/>
                </a:solidFill>
              </a:rPr>
              <a:t>или нет нормы расхода топливно-энергетических ресурсов </a:t>
            </a:r>
            <a:br>
              <a:rPr lang="ru-RU" b="1" i="1" dirty="0">
                <a:solidFill>
                  <a:srgbClr val="006969"/>
                </a:solidFill>
              </a:rPr>
            </a:br>
            <a:r>
              <a:rPr lang="ru-RU" b="1" i="1" dirty="0">
                <a:solidFill>
                  <a:srgbClr val="006969"/>
                </a:solidFill>
              </a:rPr>
              <a:t>на производство данного вида продукции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16B89E-D99C-4CB4-95BD-239A356C88F7}"/>
              </a:ext>
            </a:extLst>
          </p:cNvPr>
          <p:cNvSpPr txBox="1"/>
          <p:nvPr/>
        </p:nvSpPr>
        <p:spPr>
          <a:xfrm>
            <a:off x="65017" y="5549950"/>
            <a:ext cx="11206659" cy="923330"/>
          </a:xfrm>
          <a:prstGeom prst="rect">
            <a:avLst/>
          </a:prstGeom>
          <a:solidFill>
            <a:srgbClr val="FEF9E6">
              <a:alpha val="49000"/>
            </a:srgbClr>
          </a:solidFill>
          <a:ln w="15875" cmpd="sng">
            <a:solidFill>
              <a:srgbClr val="006969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Clr>
                <a:srgbClr val="006969"/>
              </a:buClr>
              <a:defRPr/>
            </a:pP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Обратить особое внимание </a:t>
            </a:r>
            <a:r>
              <a:rPr lang="ru-RU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соответствие отчетных данных  данным </a:t>
            </a:r>
            <a:r>
              <a:rPr lang="ru-RU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бухгалтерского учета</a:t>
            </a:r>
            <a:r>
              <a:rPr lang="ru-RU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а также данным ведомственной отчетности Госстандарта </a:t>
            </a:r>
            <a:r>
              <a:rPr lang="ru-RU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«Сведения о нормах расхода топливно-энергетических ресурсов на производство продукции (работ, услуг)» </a:t>
            </a:r>
            <a:r>
              <a:rPr lang="ru-RU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(фактический расход ТЭР</a:t>
            </a:r>
            <a:r>
              <a:rPr lang="ru-RU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5" y="6488668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422368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53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541CFB44-A250-4398-A1B8-4EB490384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51" y="793158"/>
            <a:ext cx="10336306" cy="120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3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При </a:t>
            </a:r>
            <a:r>
              <a:rPr lang="ru-RU" sz="3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заполнении раздела </a:t>
            </a:r>
            <a:r>
              <a:rPr lang="en-US" sz="30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II </a:t>
            </a:r>
            <a:r>
              <a:rPr lang="ru-RU" sz="3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формы 1-тэк (продукция)</a:t>
            </a:r>
            <a:br>
              <a:rPr lang="ru-RU" sz="30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ru-RU" sz="3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обратить особое внимание: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3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516B89E-D99C-4CB4-95BD-239A356C88F7}"/>
              </a:ext>
            </a:extLst>
          </p:cNvPr>
          <p:cNvSpPr txBox="1"/>
          <p:nvPr/>
        </p:nvSpPr>
        <p:spPr>
          <a:xfrm>
            <a:off x="114300" y="1538308"/>
            <a:ext cx="11201400" cy="4971231"/>
          </a:xfrm>
          <a:prstGeom prst="rect">
            <a:avLst/>
          </a:prstGeom>
          <a:solidFill>
            <a:srgbClr val="FEF9E6">
              <a:alpha val="49000"/>
            </a:srgbClr>
          </a:solidFill>
          <a:ln w="15875" cmpd="sng">
            <a:solidFill>
              <a:srgbClr val="006969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006969"/>
              </a:buClr>
              <a:buFont typeface="+mj-lt"/>
              <a:buAutoNum type="arabicPeriod"/>
              <a:defRPr/>
            </a:pPr>
            <a:r>
              <a:rPr lang="ru-RU" sz="195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 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разделе II отчета </a:t>
            </a:r>
            <a:r>
              <a:rPr lang="ru-RU" sz="1950" u="sng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 отражаются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400050" lvl="1" algn="just">
              <a:buClr>
                <a:srgbClr val="006969"/>
              </a:buClr>
              <a:defRPr/>
            </a:pP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расход топлива и отпуск </a:t>
            </a:r>
            <a:r>
              <a:rPr lang="ru-RU" sz="1950" dirty="0" err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теплоэнергии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в котельных </a:t>
            </a:r>
            <a:r>
              <a:rPr lang="ru-RU" sz="195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производительностью менее 0,5 Гкал/ч 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(за исключением котельных, заключивших договоры с другими организациями и населением на энергоснабжение);</a:t>
            </a:r>
          </a:p>
          <a:p>
            <a:pPr marL="400050" lvl="1" algn="just">
              <a:buClr>
                <a:srgbClr val="006969"/>
              </a:buClr>
              <a:defRPr/>
            </a:pP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отпуск тепла </a:t>
            </a:r>
            <a:r>
              <a:rPr lang="ru-RU" sz="1950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электрокотлами</a:t>
            </a:r>
            <a:r>
              <a:rPr lang="ru-RU" sz="195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и </a:t>
            </a:r>
            <a:r>
              <a:rPr lang="ru-RU" sz="1950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теплоутилизационными</a:t>
            </a:r>
            <a:r>
              <a:rPr lang="ru-RU" sz="195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установками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marL="400050" lvl="1" algn="just">
              <a:buClr>
                <a:srgbClr val="006969"/>
              </a:buClr>
              <a:defRPr/>
            </a:pP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расход топлива и количество электроэнергии, выработанной </a:t>
            </a:r>
            <a:r>
              <a:rPr lang="ru-RU" sz="195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дизель-генераторами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электрогенерирующими установками </a:t>
            </a:r>
            <a:r>
              <a:rPr lang="ru-RU" sz="195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 судах, в поездах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обслуживающими </a:t>
            </a:r>
            <a:r>
              <a:rPr lang="ru-RU" sz="195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электростригальные, электродоильные, электросварочные аппараты 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 составляющими с рабочим аппаратом единый </a:t>
            </a:r>
            <a:r>
              <a:rPr lang="ru-RU" sz="195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агрегат</a:t>
            </a:r>
            <a:r>
              <a:rPr lang="en-US" sz="195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950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006969"/>
              </a:buClr>
              <a:buFont typeface="+mj-lt"/>
              <a:buAutoNum type="arabicPeriod"/>
              <a:defRPr/>
            </a:pPr>
            <a:r>
              <a:rPr lang="ru-RU" sz="195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 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разделе II отчета </a:t>
            </a:r>
            <a:r>
              <a:rPr lang="ru-RU" sz="1950" u="sng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отражается валовое производство тепловой и электрической энергии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включая расход на собственные нужды электростанции и </a:t>
            </a:r>
            <a:r>
              <a:rPr lang="ru-RU" sz="195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котельной</a:t>
            </a:r>
            <a:r>
              <a:rPr lang="en-US" sz="1950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950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006969"/>
              </a:buClr>
              <a:buFont typeface="+mj-lt"/>
              <a:buAutoNum type="arabicPeriod"/>
              <a:defRPr/>
            </a:pPr>
            <a:r>
              <a:rPr lang="ru-RU" sz="195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</a:t>
            </a:r>
            <a:r>
              <a:rPr lang="ru-RU" sz="195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отельные</a:t>
            </a:r>
            <a:r>
              <a:rPr lang="ru-RU" sz="195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которые преобразованы в мини-ТЭЦ 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(то есть на них установлено электрогенерирующее оборудование для дополнительной выработки электрической энергии), прочие установки, работающие в режиме </a:t>
            </a:r>
            <a:r>
              <a:rPr lang="ru-RU" sz="1950" dirty="0" err="1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когенерации</a:t>
            </a:r>
            <a:r>
              <a:rPr lang="ru-RU" sz="195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расход топлива, отпуск тепловой и выработку электрической энергии отражают </a:t>
            </a:r>
            <a:r>
              <a:rPr lang="ru-RU" sz="195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 категории «ТЭЦ, мини-ТЭЦ и другими установками для комбинированного производства тепловой и электрической энергии организаций»</a:t>
            </a:r>
            <a:r>
              <a:rPr lang="en-US" sz="195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95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5" y="6509539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7405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54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BC579637-66CC-41CD-BDEA-B848273FFB0E}"/>
              </a:ext>
            </a:extLst>
          </p:cNvPr>
          <p:cNvSpPr>
            <a:spLocks/>
          </p:cNvSpPr>
          <p:nvPr/>
        </p:nvSpPr>
        <p:spPr bwMode="black">
          <a:xfrm>
            <a:off x="0" y="870947"/>
            <a:ext cx="11649075" cy="9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25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1-тэк (продукция) </a:t>
            </a:r>
            <a:r>
              <a:rPr lang="ru-RU" sz="25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«Отчет о расходе топливно-энергетических ресурсов</a:t>
            </a:r>
            <a:br>
              <a:rPr lang="ru-RU" sz="25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на производство отдельных видов продукции (работ), включая производство тепловой и электрической энергии»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6AEE91F-6480-487C-A6CF-6F53D9CED692}"/>
              </a:ext>
            </a:extLst>
          </p:cNvPr>
          <p:cNvPicPr/>
          <p:nvPr/>
        </p:nvPicPr>
        <p:blipFill rotWithShape="1">
          <a:blip r:embed="rId4"/>
          <a:srcRect l="5783" t="26032" r="3279" b="7709"/>
          <a:stretch/>
        </p:blipFill>
        <p:spPr bwMode="auto">
          <a:xfrm>
            <a:off x="67146" y="2000761"/>
            <a:ext cx="11309171" cy="45399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A2C0201F-417A-4AB5-8225-903EC5CB41EF}"/>
              </a:ext>
            </a:extLst>
          </p:cNvPr>
          <p:cNvSpPr/>
          <p:nvPr/>
        </p:nvSpPr>
        <p:spPr>
          <a:xfrm>
            <a:off x="67146" y="4142792"/>
            <a:ext cx="1677678" cy="62124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540758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0459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C76EE2BB-7395-4F41-8064-B1422704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86" y="876573"/>
            <a:ext cx="8915400" cy="58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ая выноска 9">
            <a:extLst>
              <a:ext uri="{FF2B5EF4-FFF2-40B4-BE49-F238E27FC236}">
                <a16:creationId xmlns="" xmlns:a16="http://schemas.microsoft.com/office/drawing/2014/main" id="{4DE8D2D5-22FE-4F8D-8127-36D1C4A50A99}"/>
              </a:ext>
            </a:extLst>
          </p:cNvPr>
          <p:cNvSpPr/>
          <p:nvPr/>
        </p:nvSpPr>
        <p:spPr>
          <a:xfrm>
            <a:off x="4504996" y="2349130"/>
            <a:ext cx="3663833" cy="2856230"/>
          </a:xfrm>
          <a:prstGeom prst="wedgeRoundRectCallout">
            <a:avLst>
              <a:gd name="adj1" fmla="val 66088"/>
              <a:gd name="adj2" fmla="val -88739"/>
              <a:gd name="adj3" fmla="val 16667"/>
            </a:avLst>
          </a:prstGeom>
          <a:solidFill>
            <a:srgbClr val="FEF9E6"/>
          </a:solidFill>
          <a:ln w="952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Графа 14 – щепа топливная</a:t>
            </a:r>
          </a:p>
          <a:p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отражается расход древесной щепы, получаемой на специальном оборудовании из дров, отходов лесозаготовок и деревообработки, некондиционной древесины </a:t>
            </a:r>
            <a:b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использования в качестве котельно-печного топлива </a:t>
            </a:r>
          </a:p>
          <a:p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 26</a:t>
            </a:r>
            <a:r>
              <a:rPr lang="ru-RU" sz="1600" i="1" baseline="30000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Указаний)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62" y="63758"/>
            <a:ext cx="707497" cy="6547290"/>
          </a:xfrm>
          <a:prstGeom prst="rect">
            <a:avLst/>
          </a:prstGeom>
        </p:spPr>
      </p:pic>
      <p:sp>
        <p:nvSpPr>
          <p:cNvPr id="9" name="TextBox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5490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82A75BEC-05ED-4236-860B-CF1FF693934E}"/>
              </a:ext>
            </a:extLst>
          </p:cNvPr>
          <p:cNvSpPr>
            <a:spLocks/>
          </p:cNvSpPr>
          <p:nvPr/>
        </p:nvSpPr>
        <p:spPr bwMode="black">
          <a:xfrm>
            <a:off x="580126" y="554083"/>
            <a:ext cx="10907486" cy="83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500" b="1" kern="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Взаимосвязь показателей формы </a:t>
            </a:r>
            <a:br>
              <a:rPr lang="ru-RU" sz="2500" b="1" kern="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</a:br>
            <a:r>
              <a:rPr lang="ru-RU" sz="2500" b="1" kern="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1-тэк (продукция) с показателями форм 12-тэк и 4-тэк (топливо)</a:t>
            </a:r>
            <a:endParaRPr lang="ru-RU" sz="2500" b="1" u="sng" kern="0" dirty="0">
              <a:solidFill>
                <a:srgbClr val="00696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  <p:graphicFrame>
        <p:nvGraphicFramePr>
          <p:cNvPr id="14" name="Group 68">
            <a:extLst>
              <a:ext uri="{FF2B5EF4-FFF2-40B4-BE49-F238E27FC236}">
                <a16:creationId xmlns="" xmlns:a16="http://schemas.microsoft.com/office/drawing/2014/main" id="{4ACEEFAB-AFFB-4B20-B094-BA5C3E3173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020166"/>
              </p:ext>
            </p:extLst>
          </p:nvPr>
        </p:nvGraphicFramePr>
        <p:xfrm>
          <a:off x="1381124" y="1347786"/>
          <a:ext cx="9429751" cy="5348288"/>
        </p:xfrm>
        <a:graphic>
          <a:graphicData uri="http://schemas.openxmlformats.org/drawingml/2006/table">
            <a:tbl>
              <a:tblPr/>
              <a:tblGrid>
                <a:gridCol w="4120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5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63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2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1-тэк (продукция)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BF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12D5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BF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12-тэк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BF">
                        <a:alpha val="8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Стр.(101+102+103+...+121) в гр.2 + стр.(211+221+231+241+251+261) в гр.1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≤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Стр.111 гр.1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12D5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Стр.(101+102+103+...+121) в гр.3 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≤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Стр.111 гр.4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Стр.(101+102+103+...+121) в гр.4 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≤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Стр.111 гр.5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Стр.(211+221+231+241+251+261) в гр.1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=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Стр.112 гр.1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Стр.(211+221+231+241+251+261) </a:t>
                      </a:r>
                      <a:b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в гр. (3+4+5+11+12+14+15+16)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=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Стр.112 гр.2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Стр.(212+222+232+262) в гр.1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=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Стр.(140–141-142-143) в гр.5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2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Стр.(213+223+233+242+252) в гр.1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=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Стр.(140–141-142-143) в гр.4</a:t>
                      </a:r>
                    </a:p>
                  </a:txBody>
                  <a:tcPr marL="91420" marR="91420"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2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1-тэк (продукция)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BF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12D5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BF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4-тэк (топливо)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BF">
                        <a:alpha val="8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2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Стр.(211+221+231+241+251+261) в гр.2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=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(Стр. 1160 гр. 4) * К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2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            ......... по всем графам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=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.... по соответствующим строкам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56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Стр.(211+221+231+241+251+261) в гр.9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≥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(Стр. 1010 гр.4)*К + (Стр. 1020 гр.4)*К +</a:t>
                      </a:r>
                      <a:b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(Стр. 1030 гр.4)*К + (Стр. 1070 гр.4)*К + </a:t>
                      </a:r>
                      <a:b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(Стр. 1150 гр.4)*К  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9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Стр.(211+221+231+241+251+261) в гр.15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≥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 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1730+1740+1741+1742+1743+1744+ 1760+1780+1785) в гр. 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12D5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69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Стр.(211+221+231+241+251+261) в гр.16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≥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2D59"/>
                          </a:solidFill>
                          <a:effectLst/>
                          <a:latin typeface="Verdana" pitchFamily="34" charset="0"/>
                        </a:rPr>
                        <a:t>Стр. (1770+1771+1772+1790+1791+1794+1795) в гр. 4</a:t>
                      </a:r>
                    </a:p>
                  </a:txBody>
                  <a:tcPr marL="91420" marR="9142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189449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6551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57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911C39D-D305-426A-A830-042C1F84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2" t="27916" r="2344" b="20972"/>
          <a:stretch/>
        </p:blipFill>
        <p:spPr>
          <a:xfrm>
            <a:off x="293970" y="1757405"/>
            <a:ext cx="11061134" cy="342634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9A18D53-39FC-4CB1-AC43-2FE94BB876A1}"/>
              </a:ext>
            </a:extLst>
          </p:cNvPr>
          <p:cNvSpPr/>
          <p:nvPr/>
        </p:nvSpPr>
        <p:spPr>
          <a:xfrm>
            <a:off x="419196" y="3884779"/>
            <a:ext cx="10810681" cy="1192271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445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8CBC40-B1C1-49F6-AB48-36275E100A8E}"/>
              </a:ext>
            </a:extLst>
          </p:cNvPr>
          <p:cNvSpPr txBox="1"/>
          <p:nvPr/>
        </p:nvSpPr>
        <p:spPr>
          <a:xfrm>
            <a:off x="150199" y="5313438"/>
            <a:ext cx="11067781" cy="1027974"/>
          </a:xfrm>
          <a:prstGeom prst="rect">
            <a:avLst/>
          </a:prstGeom>
          <a:solidFill>
            <a:srgbClr val="FEF9E6"/>
          </a:solidFill>
          <a:ln w="317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200" b="1" i="1" u="sng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ОТРАЖАЮТСЯ</a:t>
            </a:r>
            <a:r>
              <a:rPr lang="ru-RU" sz="2200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3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данные об установленной мощности гидроэлектрических, ветроэлектрических, солнечных, а также передвижных электростанций  </a:t>
            </a:r>
          </a:p>
          <a:p>
            <a:pPr algn="ctr">
              <a:lnSpc>
                <a:spcPct val="95000"/>
              </a:lnSpc>
            </a:pPr>
            <a:r>
              <a:rPr lang="ru-RU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 29 Указаний)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BC579637-66CC-41CD-BDEA-B848273FFB0E}"/>
              </a:ext>
            </a:extLst>
          </p:cNvPr>
          <p:cNvSpPr>
            <a:spLocks/>
          </p:cNvSpPr>
          <p:nvPr/>
        </p:nvSpPr>
        <p:spPr bwMode="black">
          <a:xfrm>
            <a:off x="0" y="870947"/>
            <a:ext cx="11649075" cy="9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2500" b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1-тэк (продукция) </a:t>
            </a:r>
            <a:r>
              <a:rPr lang="ru-RU" sz="25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«Отчет о расходе топливно-энергетических ресурсов</a:t>
            </a:r>
            <a:br>
              <a:rPr lang="ru-RU" sz="25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на производство отдельных видов продукции (работ), включая производство тепловой и электрической энергии»</a:t>
            </a:r>
          </a:p>
        </p:txBody>
      </p:sp>
      <p:sp>
        <p:nvSpPr>
          <p:cNvPr id="16" name="Прямоугольная выноска 18">
            <a:extLst>
              <a:ext uri="{FF2B5EF4-FFF2-40B4-BE49-F238E27FC236}">
                <a16:creationId xmlns="" xmlns:a16="http://schemas.microsoft.com/office/drawing/2014/main" id="{45A92939-8A60-4788-90CD-1A2F51EF0B97}"/>
              </a:ext>
            </a:extLst>
          </p:cNvPr>
          <p:cNvSpPr/>
          <p:nvPr/>
        </p:nvSpPr>
        <p:spPr>
          <a:xfrm>
            <a:off x="150199" y="1013202"/>
            <a:ext cx="5020368" cy="2103120"/>
          </a:xfrm>
          <a:prstGeom prst="wedgeRoundRectCallout">
            <a:avLst/>
          </a:prstGeom>
          <a:solidFill>
            <a:srgbClr val="FEF9E6"/>
          </a:solidFill>
          <a:ln w="952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графе А</a:t>
            </a: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в свободных строках, относящихся </a:t>
            </a:r>
          </a:p>
          <a:p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 строке 300, указывается наименование типа электрической станции в соответствии с перечнем согласно приложению 2, </a:t>
            </a:r>
            <a:r>
              <a:rPr lang="ru-RU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графе Б </a:t>
            </a: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код строки, указанный в данном перечне, а </a:t>
            </a:r>
            <a:r>
              <a:rPr lang="ru-RU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графе 1 </a:t>
            </a:r>
            <a:r>
              <a:rPr lang="ru-RU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приводятся данные об ее установленной мощности </a:t>
            </a:r>
            <a:r>
              <a:rPr lang="ru-RU" sz="16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(п. 30 Указаний) 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6244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136" cy="42291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9011243-C351-4F59-9920-F57BF214E4F2}"/>
              </a:ext>
            </a:extLst>
          </p:cNvPr>
          <p:cNvSpPr/>
          <p:nvPr/>
        </p:nvSpPr>
        <p:spPr>
          <a:xfrm>
            <a:off x="813873" y="284476"/>
            <a:ext cx="1031965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вопросам заполнения формы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1-тэк (продукция)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можно обращаться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отдел статистики ТЭК и услуг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Главного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статистического управления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Витебской 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области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телефонам:</a:t>
            </a:r>
            <a:endParaRPr lang="ru-RU" sz="2800" b="1" dirty="0">
              <a:solidFill>
                <a:schemeClr val="bg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0212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43 64 24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(0212) 43 69 75</a:t>
            </a:r>
            <a:endParaRPr lang="ru-RU" sz="2800" b="1" dirty="0">
              <a:solidFill>
                <a:schemeClr val="accent5"/>
              </a:solidFill>
              <a:ea typeface="Roboto Condensed" panose="020B0604020202020204" charset="0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8679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8" y="1216196"/>
            <a:ext cx="11394234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C94B9E-9009-45AF-89B1-44C98C66036B}"/>
              </a:ext>
            </a:extLst>
          </p:cNvPr>
          <p:cNvSpPr txBox="1"/>
          <p:nvPr/>
        </p:nvSpPr>
        <p:spPr>
          <a:xfrm>
            <a:off x="510805" y="781037"/>
            <a:ext cx="10850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Закон Республики Беларусь</a:t>
            </a:r>
          </a:p>
          <a:p>
            <a:pPr algn="ctr">
              <a:lnSpc>
                <a:spcPts val="2400"/>
              </a:lnSpc>
            </a:pPr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от 28 ноября 2004 г.</a:t>
            </a:r>
            <a:endParaRPr lang="ru-RU" sz="2800" dirty="0">
              <a:solidFill>
                <a:srgbClr val="006969"/>
              </a:solidFill>
              <a:ea typeface="Roboto Condensed" panose="02000000000000000000" pitchFamily="2" charset="0"/>
            </a:endParaRPr>
          </a:p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 государственной статистике»</a:t>
            </a:r>
          </a:p>
          <a:p>
            <a:pPr algn="ctr">
              <a:lnSpc>
                <a:spcPts val="2400"/>
              </a:lnSpc>
            </a:pPr>
            <a:r>
              <a:rPr lang="ru-RU" sz="24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(в редакции Закона Республики Беларусь от 30 декабря 2022 г. № 238-3</a:t>
            </a:r>
            <a:r>
              <a:rPr lang="ru-RU" sz="2400" i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)</a:t>
            </a:r>
          </a:p>
          <a:p>
            <a:pPr algn="ctr">
              <a:lnSpc>
                <a:spcPts val="2400"/>
              </a:lnSpc>
            </a:pPr>
            <a:r>
              <a:rPr lang="ru-RU" i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(извлечение) </a:t>
            </a:r>
            <a:endParaRPr lang="ru-RU" i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08771" y="2649634"/>
            <a:ext cx="11268075" cy="407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endParaRPr lang="ru-RU" dirty="0" smtClean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 Органы государственной статистики имеют право:</a:t>
            </a:r>
            <a:endParaRPr lang="ru-RU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1.5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006969"/>
                </a:solidFill>
                <a:effectLst/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организовывать </a:t>
            </a:r>
            <a:r>
              <a:rPr lang="ru-RU" b="1" dirty="0">
                <a:solidFill>
                  <a:srgbClr val="006969"/>
                </a:solidFill>
                <a:effectLst/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и проводить государственные статистические наблюдения;</a:t>
            </a:r>
            <a:endParaRPr lang="ru-RU" b="1" i="0" dirty="0">
              <a:solidFill>
                <a:srgbClr val="006969"/>
              </a:solidFill>
              <a:effectLst/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1.6 </a:t>
            </a:r>
            <a:r>
              <a:rPr lang="ru-RU" b="1" i="1" dirty="0" smtClean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получать </a:t>
            </a:r>
            <a:r>
              <a:rPr lang="ru-RU" b="1" i="1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на безвозмездной основе</a:t>
            </a:r>
            <a:r>
              <a:rPr lang="ru-RU" b="1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если иное не установлено законодательством, от респондентов </a:t>
            </a:r>
            <a:r>
              <a:rPr lang="ru-RU" b="1" i="1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первичные статистические данные,</a:t>
            </a:r>
            <a:r>
              <a:rPr lang="ru-RU" b="1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в том числе информацию, распространение и (или) предоставление которой ограничено, </a:t>
            </a:r>
            <a:r>
              <a:rPr lang="ru-RU" b="1" i="1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в объеме и сроки, указанные в формах государственных статистических наблюдений</a:t>
            </a:r>
            <a:r>
              <a:rPr lang="ru-RU" b="1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; </a:t>
            </a:r>
            <a:endParaRPr lang="ru-RU" altLang="ru-RU" b="1" dirty="0">
              <a:solidFill>
                <a:srgbClr val="C55A11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1.8 </a:t>
            </a:r>
            <a:r>
              <a:rPr lang="ru-RU" b="1" i="1" dirty="0" smtClean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проверять </a:t>
            </a:r>
            <a:r>
              <a:rPr lang="ru-RU" b="1" i="1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достоверность первичных статистических данных</a:t>
            </a:r>
            <a:r>
              <a:rPr lang="ru-RU" b="1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путем сопоставления их с данными первичных учетных и иных документов, посещать с этой целью территорию и помещения (кроме жилых) государственных органов, иных организаций (за исключением организаций, которые в соответствии с международными договорами Республики Беларусь пользуются дипломатическим иммунитетом), их обособленных подразделений, а также индивидуальных предпринимателей, получать сведения из баз (банков) данных проверяемых субъектов</a:t>
            </a: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;</a:t>
            </a: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1.9 </a:t>
            </a:r>
            <a:r>
              <a:rPr lang="ru-RU" b="1" i="1" dirty="0" smtClean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требовать </a:t>
            </a:r>
            <a:r>
              <a:rPr lang="ru-RU" b="1" i="1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и получать </a:t>
            </a:r>
            <a:r>
              <a:rPr lang="ru-RU" b="1" i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от респондента необходимые разъяснения, </a:t>
            </a:r>
            <a:r>
              <a:rPr lang="ru-RU" b="1" i="1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документы (их копии) и иные материалы</a:t>
            </a:r>
            <a:r>
              <a:rPr lang="ru-RU" b="1" i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при организации и проведении государственных статистических наблюдений, формировании официальной статистической информации и (или) в случае выявления искажений в данных государственной статистической </a:t>
            </a:r>
            <a:r>
              <a:rPr lang="ru-RU" b="1" i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отчетности.</a:t>
            </a:r>
            <a:endParaRPr lang="ru-RU" b="1" i="1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FF0000"/>
              </a:buClr>
            </a:pPr>
            <a:endParaRPr lang="ru-RU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FB26CB-CDDB-4EEE-A897-D0F0B79B7CBA}"/>
              </a:ext>
            </a:extLst>
          </p:cNvPr>
          <p:cNvSpPr txBox="1"/>
          <p:nvPr/>
        </p:nvSpPr>
        <p:spPr>
          <a:xfrm>
            <a:off x="93378" y="2249524"/>
            <a:ext cx="1121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Статья 10. Права и обязанности органов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государственной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статистики</a:t>
            </a:r>
            <a:endParaRPr lang="ru-RU" sz="2000" b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10181843" y="6611779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40801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1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black">
          <a:xfrm>
            <a:off x="1063097" y="888233"/>
            <a:ext cx="9280311" cy="39430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indent="4572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Вниманию респондента</a:t>
            </a:r>
            <a:r>
              <a:rPr lang="en-US" sz="2800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 !</a:t>
            </a:r>
            <a:endParaRPr lang="ru-RU" sz="2800" b="1" dirty="0" smtClean="0">
              <a:solidFill>
                <a:srgbClr val="C55A1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366154" y="1615454"/>
            <a:ext cx="10675917" cy="422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0"/>
              </a:spcAft>
              <a:buClr>
                <a:srgbClr val="C55A11"/>
              </a:buClr>
              <a:buNone/>
              <a:tabLst>
                <a:tab pos="630555" algn="l"/>
              </a:tabLst>
            </a:pPr>
            <a:r>
              <a:rPr 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Д</a:t>
            </a: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анные отчетов отражаются на основании данных </a:t>
            </a:r>
            <a:r>
              <a:rPr lang="ru-RU" b="1" i="1" dirty="0" smtClean="0">
                <a:solidFill>
                  <a:srgbClr val="C55A11"/>
                </a:solidFill>
                <a:latin typeface="Roboto Condensed" panose="020B0604020202020204" charset="0"/>
                <a:ea typeface="Roboto Condensed" panose="020B0604020202020204" charset="0"/>
              </a:rPr>
              <a:t>первичных учетных и иных документов </a:t>
            </a: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организации </a:t>
            </a:r>
            <a:r>
              <a:rPr lang="ru-RU" b="1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(товарно-транспортных и товарных накладных, счет-фактур (расчетов и (или) калькуляций к ним), приходно-расходных документов, материальных отчетов, ведомостей, отчетов о движении топлива </a:t>
            </a:r>
            <a:r>
              <a:rPr lang="en-US" b="1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/>
            </a:r>
            <a:br>
              <a:rPr lang="en-US" b="1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b="1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и горюче-смазочных материалов, актов и ведомостей учета остатков материалов </a:t>
            </a:r>
            <a:br>
              <a:rPr lang="ru-RU" b="1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b="1" i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на складе и других).</a:t>
            </a:r>
            <a:r>
              <a:rPr 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</a:p>
          <a:p>
            <a:pPr marL="0" lvl="0" indent="0" algn="just" eaLnBrk="1" hangingPunct="1">
              <a:spcBef>
                <a:spcPts val="1200"/>
              </a:spcBef>
              <a:buClr>
                <a:srgbClr val="C55A11"/>
              </a:buClr>
              <a:buNone/>
            </a:pPr>
            <a:r>
              <a:rPr lang="ru-RU" altLang="ru-RU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В</a:t>
            </a:r>
            <a:r>
              <a:rPr lang="ru-RU" altLang="ru-RU" b="1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69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</a:rPr>
              <a:t>соответствии с Инструкцией о порядке представления и исправления первичных статистических данных, утвержденной постановлением Национального статистического комитета от 28 августа 2015 г. № 100, первичные статистические данные представляются респондентом на основании данных первичных учетных </a:t>
            </a:r>
            <a:b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69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</a:rPr>
            </a:b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69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</a:rPr>
              <a:t>и иных документов, </a:t>
            </a:r>
            <a:r>
              <a:rPr kumimoji="0" lang="ru-RU" alt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</a:rPr>
              <a:t>имеющихся на дату представления государственной статистической отчетности за соответствующий отчетный период</a:t>
            </a:r>
            <a:r>
              <a:rPr lang="ru-RU" altLang="ru-RU" b="1" noProof="0" dirty="0" smtClean="0">
                <a:solidFill>
                  <a:srgbClr val="C55A11"/>
                </a:solidFill>
                <a:latin typeface="Roboto Condensed" panose="020B0604020202020204" charset="0"/>
                <a:ea typeface="Roboto Condensed" panose="020B0604020202020204" charset="0"/>
              </a:rPr>
              <a:t>.</a:t>
            </a:r>
            <a:endParaRPr kumimoji="0" lang="ru-RU" altLang="ru-RU" b="1" i="0" u="none" strike="noStrike" kern="1200" cap="none" spc="0" normalizeH="0" baseline="0" noProof="0" dirty="0" smtClean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1530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8" y="1216196"/>
            <a:ext cx="11394234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326" y="849392"/>
            <a:ext cx="10810337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Закон Республики Беларусь</a:t>
            </a:r>
          </a:p>
          <a:p>
            <a:pPr algn="ctr">
              <a:lnSpc>
                <a:spcPts val="2400"/>
              </a:lnSpc>
            </a:pPr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от 28 ноября 2004 г.</a:t>
            </a:r>
            <a:endParaRPr lang="ru-RU" sz="2800" dirty="0">
              <a:solidFill>
                <a:srgbClr val="006969"/>
              </a:solidFill>
              <a:ea typeface="Roboto Condensed" panose="02000000000000000000" pitchFamily="2" charset="0"/>
            </a:endParaRPr>
          </a:p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 государственной статистике»</a:t>
            </a:r>
          </a:p>
          <a:p>
            <a:pPr algn="ctr">
              <a:lnSpc>
                <a:spcPts val="2400"/>
              </a:lnSpc>
            </a:pPr>
            <a:r>
              <a:rPr lang="ru-RU" sz="24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(в редакции Закона Республики Беларусь от 30 декабря 2022 г. № 238-3)</a:t>
            </a:r>
          </a:p>
          <a:p>
            <a:pPr algn="ctr">
              <a:lnSpc>
                <a:spcPts val="2400"/>
              </a:lnSpc>
            </a:pPr>
            <a:r>
              <a:rPr lang="ru-RU" i="1" dirty="0">
                <a:solidFill>
                  <a:srgbClr val="006969"/>
                </a:solidFill>
                <a:ea typeface="Roboto Condensed" panose="02000000000000000000" pitchFamily="2" charset="0"/>
              </a:rPr>
              <a:t>(извлечение)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FB26CB-CDDB-4EEE-A897-D0F0B79B7CBA}"/>
              </a:ext>
            </a:extLst>
          </p:cNvPr>
          <p:cNvSpPr txBox="1"/>
          <p:nvPr/>
        </p:nvSpPr>
        <p:spPr>
          <a:xfrm>
            <a:off x="178042" y="2434874"/>
            <a:ext cx="1112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Статья 12. Права и обязанности респондентов</a:t>
            </a:r>
            <a:endParaRPr lang="ru-RU" sz="2000" b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08771" y="2834984"/>
            <a:ext cx="11268075" cy="387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endParaRPr lang="ru-RU" dirty="0" smtClean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 Респонденты обязаны: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2.1 представлять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при проведении государственных статистических наблюдений 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на безвозмездной основе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, если иное не установлено законодательством, первичные статистические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данные </a:t>
            </a:r>
            <a:r>
              <a:rPr lang="ru-RU" altLang="ru-RU" b="1" i="1" spc="-10" dirty="0" smtClean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в </a:t>
            </a:r>
            <a:r>
              <a:rPr lang="ru-RU" altLang="ru-RU" b="1" i="1" spc="-10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порядке, установленном </a:t>
            </a:r>
            <a:r>
              <a:rPr lang="ru-RU" b="1" i="1" spc="-10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республиканским органом государственного управления в области государственной статистики</a:t>
            </a:r>
            <a:r>
              <a:rPr lang="ru-RU" altLang="ru-RU" b="1" i="1" spc="-10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2.2 представлять </a:t>
            </a:r>
            <a:r>
              <a:rPr lang="ru-RU" altLang="ru-RU" b="1" i="1" spc="-10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достоверные</a:t>
            </a:r>
            <a:r>
              <a:rPr lang="ru-RU" altLang="ru-RU" b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первичные статистические данные 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объеме, сроки и адреса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, указанные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формах государственных статистических наблюдений, </a:t>
            </a:r>
            <a:r>
              <a:rPr lang="ru-RU" altLang="ru-RU" b="1" i="1" spc="-10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за подписями лиц, ответственных за составление </a:t>
            </a:r>
            <a:r>
              <a:rPr lang="ru-RU" altLang="ru-RU" b="1" i="1" spc="-10" dirty="0" smtClean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i="1" spc="-10" dirty="0" smtClean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i="1" spc="-10" dirty="0" smtClean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и </a:t>
            </a:r>
            <a:r>
              <a:rPr lang="ru-RU" altLang="ru-RU" b="1" i="1" spc="-10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представление этих данных</a:t>
            </a:r>
            <a:r>
              <a:rPr lang="ru-RU" altLang="ru-RU" b="1" spc="-10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,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если подписание предусмотрено формой государственного статистического наблюдения;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2.3</a:t>
            </a:r>
            <a:r>
              <a:rPr lang="ru-RU" altLang="ru-RU" b="1" i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вносить 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порядке, установленном </a:t>
            </a:r>
            <a:r>
              <a:rPr lang="ru-RU" b="1" i="1" spc="-10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республиканским органом государственного управления в области государственной статистики</a:t>
            </a:r>
            <a:r>
              <a:rPr lang="ru-RU" altLang="ru-RU" b="1" i="1" spc="-10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,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исправления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данные государственной статистической отчетности в случаях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их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искажения;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2.4</a:t>
            </a:r>
            <a:r>
              <a:rPr lang="ru-RU" altLang="ru-RU" b="1" i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altLang="ru-RU" b="1" i="1" spc="-10" dirty="0" smtClean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выполнять </a:t>
            </a:r>
            <a:r>
              <a:rPr lang="ru-RU" altLang="ru-RU" b="1" i="1" spc="-10" dirty="0">
                <a:solidFill>
                  <a:srgbClr val="C55A11"/>
                </a:solidFill>
                <a:latin typeface="+mn-lt"/>
                <a:ea typeface="Roboto Condensed" panose="02000000000000000000" pitchFamily="2" charset="0"/>
              </a:rPr>
              <a:t>решения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органов государственной статистики и государственных организаций, уполномоченных на ведение государственной статистики, принятые в пределах их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компетенции.</a:t>
            </a:r>
            <a:endParaRPr lang="ru-RU" altLang="ru-RU" b="1" spc="-10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ru-RU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10181843" y="6611779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7902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61</a:t>
            </a:r>
            <a:endParaRPr lang="en-US" sz="1800" b="1" dirty="0" smtClean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8" y="1216196"/>
            <a:ext cx="11394234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3657" y="856097"/>
            <a:ext cx="860697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Кодекс Республики Беларусь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об административных правонарушениях </a:t>
            </a:r>
          </a:p>
          <a:p>
            <a:pPr algn="ctr"/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(от 6 января 2021 г. № 91-З)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D90CAD-DC59-46BF-8273-9A88AE92A5AC}"/>
              </a:ext>
            </a:extLst>
          </p:cNvPr>
          <p:cNvSpPr txBox="1"/>
          <p:nvPr/>
        </p:nvSpPr>
        <p:spPr>
          <a:xfrm>
            <a:off x="155816" y="2068737"/>
            <a:ext cx="1117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Статья 24.12. Нарушение порядка представления данных государственной статистической отчетности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A17BBB8-FE9E-4133-B095-94BC8279A685}"/>
              </a:ext>
            </a:extLst>
          </p:cNvPr>
          <p:cNvSpPr/>
          <p:nvPr/>
        </p:nvSpPr>
        <p:spPr>
          <a:xfrm>
            <a:off x="93378" y="3137419"/>
            <a:ext cx="112985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1. Представление </a:t>
            </a:r>
            <a:r>
              <a:rPr lang="ru-RU" sz="2000" b="1" u="sng" dirty="0">
                <a:solidFill>
                  <a:srgbClr val="C55A11"/>
                </a:solidFill>
                <a:ea typeface="Roboto Condensed" panose="02000000000000000000" pitchFamily="2" charset="0"/>
              </a:rPr>
              <a:t>должностным лицом и (или) иным уполномоченным лицом</a:t>
            </a:r>
            <a:r>
              <a:rPr lang="ru-RU" sz="2000" b="1" dirty="0">
                <a:solidFill>
                  <a:srgbClr val="C55A11"/>
                </a:solidFill>
                <a:ea typeface="Roboto Condensed" panose="02000000000000000000" pitchFamily="2" charset="0"/>
              </a:rPr>
              <a:t>,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ответственным за составление и представление данных государственной статистической отчетности, либо индивидуальным предпринимателем </a:t>
            </a:r>
            <a:r>
              <a:rPr lang="ru-RU" sz="2000" b="1" i="1" dirty="0">
                <a:solidFill>
                  <a:srgbClr val="006969"/>
                </a:solidFill>
                <a:ea typeface="Roboto Condensed" panose="02000000000000000000" pitchFamily="2" charset="0"/>
              </a:rPr>
              <a:t>искаженных данных государственной статистической отчетности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, </a:t>
            </a:r>
            <a:r>
              <a:rPr lang="ru-RU" sz="2000" b="1" i="1" dirty="0">
                <a:solidFill>
                  <a:srgbClr val="006969"/>
                </a:solidFill>
                <a:ea typeface="Roboto Condensed" panose="02000000000000000000" pitchFamily="2" charset="0"/>
              </a:rPr>
              <a:t>несвоевременное представление или непредставление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 такой отчетности </a:t>
            </a:r>
            <a:r>
              <a:rPr lang="ru-RU" sz="2000" b="1" u="sng" dirty="0">
                <a:solidFill>
                  <a:srgbClr val="006969"/>
                </a:solidFill>
                <a:ea typeface="Roboto Condensed" panose="02000000000000000000" pitchFamily="2" charset="0"/>
              </a:rPr>
              <a:t>органам государственной статистики 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– влекут наложение штрафа в размере </a:t>
            </a:r>
            <a:r>
              <a:rPr lang="ru-RU" sz="2000" b="1" i="1" u="sng" dirty="0">
                <a:solidFill>
                  <a:srgbClr val="C55A11"/>
                </a:solidFill>
                <a:ea typeface="Roboto Condensed" panose="02000000000000000000" pitchFamily="2" charset="0"/>
              </a:rPr>
              <a:t>от десяти до тридцати базовых величин</a:t>
            </a:r>
            <a:r>
              <a:rPr lang="ru-RU" sz="2000" b="1" dirty="0">
                <a:solidFill>
                  <a:srgbClr val="C55A11"/>
                </a:solidFill>
                <a:ea typeface="Roboto Condensed" panose="02000000000000000000" pitchFamily="2" charset="0"/>
              </a:rPr>
              <a:t>.</a:t>
            </a:r>
          </a:p>
          <a:p>
            <a:pPr algn="just"/>
            <a:endParaRPr lang="ru-RU" sz="2000" b="1" dirty="0">
              <a:ea typeface="Roboto Condensed" panose="02000000000000000000" pitchFamily="2" charset="0"/>
            </a:endParaRPr>
          </a:p>
          <a:p>
            <a:pPr algn="just"/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2. Те же деяния, совершенные </a:t>
            </a:r>
            <a:r>
              <a:rPr lang="ru-RU" sz="2000" b="1" u="sng" dirty="0">
                <a:solidFill>
                  <a:srgbClr val="C55A11"/>
                </a:solidFill>
                <a:ea typeface="Roboto Condensed" panose="02000000000000000000" pitchFamily="2" charset="0"/>
              </a:rPr>
              <a:t>повторно в течение одного года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после наложения административного взыскания за такие же нарушения, – влекут наложение штрафа в размере </a:t>
            </a:r>
            <a:r>
              <a:rPr lang="ru-RU" sz="2000" b="1" i="1" u="sng" dirty="0">
                <a:solidFill>
                  <a:srgbClr val="C55A11"/>
                </a:solidFill>
                <a:ea typeface="Roboto Condensed" panose="02000000000000000000" pitchFamily="2" charset="0"/>
              </a:rPr>
              <a:t>от тридцати до пятидесяти базовых величин</a:t>
            </a:r>
            <a:r>
              <a:rPr lang="ru-RU" sz="2000" b="1" dirty="0">
                <a:solidFill>
                  <a:srgbClr val="C55A11"/>
                </a:solidFill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40156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545F52-811D-47B9-875C-4C76C3A5B39B}"/>
              </a:ext>
            </a:extLst>
          </p:cNvPr>
          <p:cNvSpPr txBox="1"/>
          <p:nvPr/>
        </p:nvSpPr>
        <p:spPr>
          <a:xfrm>
            <a:off x="0" y="893216"/>
            <a:ext cx="1148761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Приказ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Национального статистического комитета Республики Беларусь</a:t>
            </a:r>
            <a:b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</a:b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«Об утверждении критериев оценки степени риска для отбора проверяемых субъектов </a:t>
            </a: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при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проведении выборочной проверки»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15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февраля 2018 г. № </a:t>
            </a: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39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E5B6A9BD-CE98-48E7-8EAA-677AC40F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44" y="2063029"/>
            <a:ext cx="95841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solidFill>
                  <a:srgbClr val="7030A0"/>
                </a:solidFill>
              </a:rPr>
              <a:t>https://www.belstat.gov.by</a:t>
            </a:r>
            <a:endParaRPr lang="ru-RU" altLang="ru-RU" sz="2400" b="1" dirty="0">
              <a:solidFill>
                <a:srgbClr val="7030A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l="1239" t="17428" r="2990" b="3319"/>
          <a:stretch/>
        </p:blipFill>
        <p:spPr bwMode="auto">
          <a:xfrm>
            <a:off x="970545" y="2550520"/>
            <a:ext cx="9584155" cy="391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угольник: скругленные углы 17">
            <a:extLst>
              <a:ext uri="{FF2B5EF4-FFF2-40B4-BE49-F238E27FC236}">
                <a16:creationId xmlns="" xmlns:a16="http://schemas.microsoft.com/office/drawing/2014/main" id="{FC2EC47F-17CC-4821-A1D9-5BD185347C9A}"/>
              </a:ext>
            </a:extLst>
          </p:cNvPr>
          <p:cNvSpPr/>
          <p:nvPr/>
        </p:nvSpPr>
        <p:spPr>
          <a:xfrm>
            <a:off x="2757714" y="4036500"/>
            <a:ext cx="1973944" cy="18853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741AF3B-3CE1-48FB-ADDC-2D0612CEAD7B}"/>
              </a:ext>
            </a:extLst>
          </p:cNvPr>
          <p:cNvSpPr/>
          <p:nvPr/>
        </p:nvSpPr>
        <p:spPr>
          <a:xfrm>
            <a:off x="5958646" y="3368746"/>
            <a:ext cx="1483820" cy="3977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sp>
        <p:nvSpPr>
          <p:cNvPr id="11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471638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24341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664749"/>
              </p:ext>
            </p:extLst>
          </p:nvPr>
        </p:nvGraphicFramePr>
        <p:xfrm>
          <a:off x="351063" y="2186693"/>
          <a:ext cx="10706100" cy="278907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11805"/>
                <a:gridCol w="9258675"/>
                <a:gridCol w="935620"/>
              </a:tblGrid>
              <a:tr h="595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№ п/п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5545" algn="l"/>
                        </a:tabLs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Критерии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11070" algn="l"/>
                        </a:tabLs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Оценка </a:t>
                      </a:r>
                      <a:r>
                        <a:rPr lang="ru-RU" sz="1400" dirty="0" smtClean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</a:br>
                      <a:r>
                        <a:rPr lang="ru-RU" sz="1400" dirty="0" smtClean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баллах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1.1.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189730" algn="l"/>
                        </a:tabLs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представление государственной статистической отчетности с исправленными первичными статистическими данными после установленной даты ее представления, но до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03225" indent="-4032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1*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48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1.2.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представление государственной статистической отчетности с исправленными первичными статистическими данными  после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3*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48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1.3.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несвоевременное представление государственной статистической отчетности до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1**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48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1.4.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943985" algn="l"/>
                        </a:tabLs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несвоевременное представление государственной статистической отчетности после окончания срока сбора исправленных первичных статистических данных по соответствующей форме государственной статистической отчетности в виде электронного документа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3**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28724" y="824163"/>
            <a:ext cx="9363075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Критерии оценки степени риска для отбора проверяемых субъектов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при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проведении выборочной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проверки</a:t>
            </a:r>
            <a:endParaRPr lang="ru-RU" sz="20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1063" y="1394294"/>
            <a:ext cx="10706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969"/>
                </a:solidFill>
                <a:effectLst/>
                <a:ea typeface="Calibri" pitchFamily="34" charset="0"/>
                <a:cs typeface="Times New Roman" pitchFamily="18" charset="0"/>
              </a:rPr>
              <a:t>1. Общие для всех форм государственной статистической отчетности критерии оценки степени риска для отбора проверяемых субъектов при проведении выборочной проверки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969"/>
              </a:solidFill>
              <a:effectLst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881" y="5147032"/>
            <a:ext cx="1096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6969"/>
                </a:solidFill>
              </a:rPr>
              <a:t>*При повторном применении критериев 1.1 и 1.2 по соответствующей форме государственной статистической отчетности за соответствующий отчетный период по каждому факту начисляется по 0,1 балла.</a:t>
            </a:r>
          </a:p>
          <a:p>
            <a:pPr algn="just"/>
            <a:r>
              <a:rPr lang="ru-RU" sz="1200" b="1" dirty="0" smtClean="0">
                <a:solidFill>
                  <a:srgbClr val="006969"/>
                </a:solidFill>
              </a:rPr>
              <a:t>**</a:t>
            </a:r>
            <a:r>
              <a:rPr lang="ru-RU" sz="1200" b="1" dirty="0">
                <a:solidFill>
                  <a:srgbClr val="006969"/>
                </a:solidFill>
              </a:rPr>
              <a:t>При втором и последующем применении критериев 1.3 и 1.4 по соответствующей форме государственной статистической отчетности за соответствующий отчетный период по каждому факту начисляется по 0,1 балла.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0859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28724" y="824163"/>
            <a:ext cx="9363075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Критерии оценки степени риска для отбора проверяемых субъектов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при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проведении выборочной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проверки</a:t>
            </a:r>
            <a:endParaRPr lang="ru-RU" sz="20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8761" y="1506918"/>
            <a:ext cx="10915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6969"/>
                </a:solidFill>
              </a:rPr>
              <a:t>2. Критерии </a:t>
            </a:r>
            <a:r>
              <a:rPr lang="ru-RU" b="1" dirty="0">
                <a:solidFill>
                  <a:srgbClr val="006969"/>
                </a:solidFill>
              </a:rPr>
              <a:t>оценки степени риска для отбора проверяемых субъектов при проведении выборочной проверки </a:t>
            </a:r>
            <a:r>
              <a:rPr lang="ru-RU" b="1" dirty="0" smtClean="0">
                <a:solidFill>
                  <a:srgbClr val="006969"/>
                </a:solidFill>
              </a:rPr>
              <a:t>по </a:t>
            </a:r>
            <a:r>
              <a:rPr lang="ru-RU" b="1" dirty="0">
                <a:solidFill>
                  <a:srgbClr val="006969"/>
                </a:solidFill>
              </a:rPr>
              <a:t>конкретным формам государственной статистической отчетности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40143"/>
              </p:ext>
            </p:extLst>
          </p:nvPr>
        </p:nvGraphicFramePr>
        <p:xfrm>
          <a:off x="391887" y="2336470"/>
          <a:ext cx="10462160" cy="393448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04781"/>
                <a:gridCol w="8849052"/>
                <a:gridCol w="808327"/>
              </a:tblGrid>
              <a:tr h="477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№ п/п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5545" algn="l"/>
                        </a:tabLst>
                      </a:pPr>
                      <a:r>
                        <a:rPr lang="ru-RU" sz="1400" dirty="0" smtClean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Критерии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11070" algn="l"/>
                        </a:tabLs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Оценка </a:t>
                      </a:r>
                      <a:r>
                        <a:rPr lang="ru-RU" sz="1400" dirty="0" smtClean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</a:br>
                      <a:r>
                        <a:rPr lang="ru-RU" sz="1400" dirty="0" smtClean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баллах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6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2.14</a:t>
                      </a:r>
                      <a:endParaRPr lang="ru-RU" sz="16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600" b="1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12-тэк «Отчет о расходе топливно-энергетических ресурсов»</a:t>
                      </a:r>
                      <a:endParaRPr lang="ru-RU" sz="1600" b="1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 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0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2.14.1.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уменьшение первичных статистических данных в текущем отчетном периоде по сравнению с первичными статистическими данными государственной статистической отчетности за предыдущий отчетный период текущего года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2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1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2.14.2.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несоответствие первичных статистических данных, содержащихся в графе «За соответствующий период предыдущего года», в текущем отчетном периоде первичным статистическим данным, содержащимся в графе «С начала года», представленным за аналогичный отчетный период предыдущего года, на 50 и более процентов при значности показателя три и более знака 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3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600" b="1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/>
                      </a:r>
                      <a:br>
                        <a:rPr lang="ru-RU" sz="1600" b="1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</a:br>
                      <a:r>
                        <a:rPr lang="ru-RU" sz="1600" b="1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2.15.</a:t>
                      </a:r>
                      <a:endParaRPr lang="ru-RU" sz="1600" b="1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600" b="1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4-тэк (топливо) «Отчет об остатках, поступлении и расходе топлива»</a:t>
                      </a:r>
                      <a:endParaRPr lang="ru-RU" sz="1600" b="1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 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0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40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2.15.1.</a:t>
                      </a:r>
                      <a:endParaRPr lang="ru-RU" sz="140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уменьшение первичных статистических данных в текущем отчетном периоде по сравнению с первичными статистическими данными государственной статистической отчетности за предыдущий отчетный период текущего года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ru-RU" sz="1400" dirty="0">
                          <a:solidFill>
                            <a:srgbClr val="006969"/>
                          </a:solidFill>
                          <a:effectLst/>
                          <a:latin typeface="Roboto Condensed" charset="0"/>
                          <a:ea typeface="Roboto Condensed" charset="0"/>
                        </a:rPr>
                        <a:t>3</a:t>
                      </a:r>
                      <a:endParaRPr lang="ru-RU" sz="1400" dirty="0">
                        <a:solidFill>
                          <a:srgbClr val="006969"/>
                        </a:solidFill>
                        <a:effectLst/>
                        <a:latin typeface="Roboto Condensed" charset="0"/>
                        <a:ea typeface="Roboto Condensed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42435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6" y="0"/>
            <a:ext cx="12197136" cy="42291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311433" y="4331427"/>
            <a:ext cx="5838723" cy="471055"/>
            <a:chOff x="3317811" y="4369527"/>
            <a:chExt cx="5838723" cy="471055"/>
          </a:xfrm>
        </p:grpSpPr>
        <p:sp>
          <p:nvSpPr>
            <p:cNvPr id="7" name="Заголовок 4"/>
            <p:cNvSpPr txBox="1">
              <a:spLocks/>
            </p:cNvSpPr>
            <p:nvPr/>
          </p:nvSpPr>
          <p:spPr>
            <a:xfrm>
              <a:off x="3508476" y="4369527"/>
              <a:ext cx="5648058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Roboto Condensed" panose="020B0604020202020204" charset="0"/>
                </a:rPr>
                <a:t>Главное статистическое управление Витебской области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9" name="Заголовок 4"/>
          <p:cNvSpPr txBox="1">
            <a:spLocks/>
          </p:cNvSpPr>
          <p:nvPr/>
        </p:nvSpPr>
        <p:spPr>
          <a:xfrm>
            <a:off x="3149673" y="5237915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2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1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00</a:t>
            </a:r>
            <a:r>
              <a:rPr lang="en-US" sz="1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15</a:t>
            </a:r>
            <a:r>
              <a:rPr lang="ru-RU" sz="1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Витебск, ул. Ленина, 10а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082998" y="5693415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+375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212 23 60 80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3149673" y="606825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vitebsk@belstat.gov.by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740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" y="0"/>
            <a:ext cx="12192000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738259" y="1292889"/>
            <a:ext cx="5471884" cy="3285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r>
              <a:rPr lang="ru-RU" sz="3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ru-RU" sz="3800" b="1" dirty="0" err="1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тэк</a:t>
            </a:r>
            <a:r>
              <a:rPr lang="ru-RU" sz="3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«Отчет </a:t>
            </a:r>
            <a:r>
              <a:rPr lang="be-BY" sz="3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расходе топливно-энергетических ресурсов</a:t>
            </a:r>
            <a:r>
              <a:rPr lang="ru-RU" sz="3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  <a:r>
              <a:rPr lang="ru-RU" sz="38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  <a:endParaRPr lang="ru-RU" sz="38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684476" y="1044165"/>
            <a:ext cx="5525667" cy="542080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700" b="1" kern="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55845" y="4899332"/>
            <a:ext cx="5149068" cy="1384995"/>
          </a:xfrm>
          <a:prstGeom prst="rect">
            <a:avLst/>
          </a:prstGeom>
          <a:solidFill>
            <a:srgbClr val="FEF9E6"/>
          </a:solidFill>
          <a:ln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Составляется ежемесячно </a:t>
            </a:r>
            <a:r>
              <a:rPr lang="ru-RU" sz="2800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нарастающим итогом </a:t>
            </a:r>
            <a:endParaRPr lang="ru-RU" sz="2800" b="1" i="1" dirty="0" smtClean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 </a:t>
            </a:r>
            <a:r>
              <a:rPr lang="ru-RU" sz="2800" b="1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начала </a:t>
            </a:r>
            <a:r>
              <a:rPr lang="ru-RU" sz="2800" b="1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года.</a:t>
            </a:r>
            <a:endParaRPr lang="ru-RU" sz="28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0" y="1292889"/>
            <a:ext cx="6339723" cy="499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262436" y="1387893"/>
            <a:ext cx="1805856" cy="560146"/>
          </a:xfrm>
          <a:prstGeom prst="roundRect">
            <a:avLst/>
          </a:prstGeom>
          <a:solidFill>
            <a:srgbClr val="FFC000">
              <a:alpha val="7059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851072" y="3828483"/>
            <a:ext cx="1347089" cy="245914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865419" y="3335446"/>
            <a:ext cx="985653" cy="362857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205690" y="2580326"/>
            <a:ext cx="2380341" cy="527945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39184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20" grpId="0" animBg="1"/>
      <p:bldP spid="21" grpId="0" animBg="1"/>
      <p:bldP spid="2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54379" y="661329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«Отчет о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расходе топливно-энергетических </a:t>
            </a: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ресурсов»</a:t>
            </a: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t="13159" r="15260" b="5917"/>
          <a:stretch/>
        </p:blipFill>
        <p:spPr bwMode="auto">
          <a:xfrm>
            <a:off x="1562099" y="1087603"/>
            <a:ext cx="8763823" cy="5433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ая выноска 7">
            <a:extLst>
              <a:ext uri="{FF2B5EF4-FFF2-40B4-BE49-F238E27FC236}">
                <a16:creationId xmlns:a16="http://schemas.microsoft.com/office/drawing/2014/main" xmlns="" id="{2A070D2E-5F65-467E-81E3-96A70790631E}"/>
              </a:ext>
            </a:extLst>
          </p:cNvPr>
          <p:cNvSpPr/>
          <p:nvPr/>
        </p:nvSpPr>
        <p:spPr>
          <a:xfrm>
            <a:off x="6487859" y="2517567"/>
            <a:ext cx="5498275" cy="2636324"/>
          </a:xfrm>
          <a:prstGeom prst="wedgeRoundRectCallout">
            <a:avLst>
              <a:gd name="adj1" fmla="val -61717"/>
              <a:gd name="adj2" fmla="val 76676"/>
              <a:gd name="adj3" fmla="val 16667"/>
            </a:avLst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Респонденты представляют первичные статистические данные </a:t>
            </a:r>
            <a:r>
              <a:rPr lang="en-US" sz="1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1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14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объеме, сроки и адреса, указанные в формах государственной статистической отчетности, </a:t>
            </a:r>
            <a:r>
              <a:rPr lang="ru-RU" sz="14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за подписями лиц, ответственных </a:t>
            </a:r>
            <a:r>
              <a:rPr lang="en-US" sz="140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140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40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за </a:t>
            </a:r>
            <a:r>
              <a:rPr lang="ru-RU" sz="1400" b="1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составление и представление </a:t>
            </a:r>
            <a:r>
              <a:rPr lang="ru-RU" sz="140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первичных </a:t>
            </a:r>
            <a:r>
              <a:rPr lang="ru-RU" sz="1400" i="1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статистических данных.</a:t>
            </a:r>
          </a:p>
          <a:p>
            <a:pPr algn="just"/>
            <a:r>
              <a:rPr lang="ru-RU" sz="1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Первичные статистические данные считаются непредставленными </a:t>
            </a:r>
            <a:r>
              <a:rPr lang="en-US" sz="1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1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 случае отсутствия подписи лица, </a:t>
            </a:r>
            <a:r>
              <a:rPr lang="ru-RU" sz="1400" b="1" i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ответственного за их составление и представление.</a:t>
            </a:r>
            <a:r>
              <a:rPr lang="ru-RU" sz="1400" i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П.9 Инструкции о порядке представления первичных статистических </a:t>
            </a:r>
            <a:r>
              <a:rPr lang="ru-RU" sz="14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данных  Утвержденной Постановлением Национального статистического комитета Республики Беларусь 28.08.2015 </a:t>
            </a:r>
            <a:r>
              <a:rPr lang="ru-RU" sz="1400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№ </a:t>
            </a:r>
            <a:r>
              <a:rPr lang="ru-RU" sz="1400" i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100</a:t>
            </a:r>
            <a:endParaRPr lang="ru-RU" sz="1400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24778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54379" y="661329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12-тэк «Отчет о </a:t>
            </a:r>
            <a:r>
              <a:rPr lang="ru-RU" sz="24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расходе топливно-энергетических </a:t>
            </a:r>
            <a:r>
              <a:rPr lang="ru-RU" sz="24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ресурсов»</a:t>
            </a: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444" y="1317769"/>
            <a:ext cx="109004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Государственную статистическую отчетность по форме </a:t>
            </a:r>
            <a:r>
              <a:rPr lang="ru-RU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12-тэк «Отчет о расходе топливно-энергетических ресурсов» </a:t>
            </a:r>
            <a:r>
              <a:rPr lang="ru-RU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представляют</a:t>
            </a:r>
            <a:r>
              <a:rPr lang="ru-RU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:</a:t>
            </a:r>
          </a:p>
          <a:p>
            <a:pPr indent="457200" algn="just"/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юридические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лица, подчиненные (входящие в состав) государственным органам (организациям), а также акции (доли в уставных фондах) которых находятся в государственной собственности и переданы в управление государственным органам (организациям), их обособленные 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подразделения;</a:t>
            </a:r>
          </a:p>
          <a:p>
            <a:pPr indent="457200" algn="just"/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юридические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лица, являющиеся участниками холдингов, их обособленные подразделения;</a:t>
            </a:r>
          </a:p>
          <a:p>
            <a:pPr indent="457200" algn="just"/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коммерческие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организации без ведомственной подчиненности со средней численностью работников за предыдущий год более 250 человек, их обособленные подразделения;</a:t>
            </a:r>
          </a:p>
          <a:p>
            <a:pPr indent="457200" algn="just"/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структурные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подразделения районных, городских (городов областного подчинения), Минского городского исполнительных комитетов, реализующие государственную политику в области образования, здравоохранения и культуры.</a:t>
            </a:r>
          </a:p>
          <a:p>
            <a:pPr indent="457200" algn="just"/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Государственный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пограничный комитет представляет  агрегированные первичные статистические данные по республике по системе органов пограничной службы.</a:t>
            </a:r>
          </a:p>
          <a:p>
            <a:pPr indent="457200" algn="just"/>
            <a:endParaRPr lang="en-US" b="1" dirty="0" smtClean="0">
              <a:solidFill>
                <a:srgbClr val="006969"/>
              </a:solidFill>
              <a:latin typeface="Roboto Condensed" charset="0"/>
              <a:ea typeface="Roboto Condensed" charset="0"/>
            </a:endParaRPr>
          </a:p>
          <a:p>
            <a:pPr indent="457200" algn="just"/>
            <a:r>
              <a:rPr lang="ru-RU" b="1" dirty="0" smtClean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Отчет </a:t>
            </a:r>
            <a:r>
              <a:rPr lang="ru-RU" b="1" dirty="0">
                <a:solidFill>
                  <a:srgbClr val="C55A11"/>
                </a:solidFill>
                <a:latin typeface="Roboto Condensed" charset="0"/>
                <a:ea typeface="Roboto Condensed" charset="0"/>
              </a:rPr>
              <a:t>не представляют:</a:t>
            </a:r>
          </a:p>
          <a:p>
            <a:pPr indent="457200" algn="just"/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юридические лица, основным видом экономической деятельности </a:t>
            </a: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которых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является финансовая </a:t>
            </a:r>
            <a:r>
              <a:rPr lang="en-US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/>
            </a:r>
            <a:br>
              <a:rPr lang="en-US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</a:br>
            <a:r>
              <a:rPr lang="ru-RU" b="1" dirty="0" smtClean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и </a:t>
            </a:r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страховая деятельность;</a:t>
            </a:r>
          </a:p>
          <a:p>
            <a:pPr indent="457200" algn="just"/>
            <a:r>
              <a:rPr lang="ru-RU" b="1" dirty="0">
                <a:solidFill>
                  <a:srgbClr val="006969"/>
                </a:solidFill>
                <a:latin typeface="Roboto Condensed" charset="0"/>
                <a:ea typeface="Roboto Condensed" charset="0"/>
              </a:rPr>
              <a:t>крестьянские (фермерские) хозяйства.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444026C-7F88-4904-A166-BAF7B7C687F9}"/>
              </a:ext>
            </a:extLst>
          </p:cNvPr>
          <p:cNvSpPr txBox="1"/>
          <p:nvPr/>
        </p:nvSpPr>
        <p:spPr>
          <a:xfrm>
            <a:off x="252796" y="6398377"/>
            <a:ext cx="1195003" cy="246221"/>
          </a:xfrm>
          <a:prstGeom prst="rect">
            <a:avLst/>
          </a:prstGeom>
          <a:solidFill>
            <a:srgbClr val="FEF9E6"/>
          </a:solidFill>
          <a:ln w="28575">
            <a:solidFill>
              <a:srgbClr val="0069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i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← К перечню форм</a:t>
            </a:r>
          </a:p>
        </p:txBody>
      </p:sp>
    </p:spTree>
    <p:extLst>
      <p:ext uri="{BB962C8B-B14F-4D97-AF65-F5344CB8AC3E}">
        <p14:creationId xmlns:p14="http://schemas.microsoft.com/office/powerpoint/2010/main" val="10444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5954</Words>
  <Application>Microsoft Office PowerPoint</Application>
  <PresentationFormat>Произвольный</PresentationFormat>
  <Paragraphs>2593</Paragraphs>
  <Slides>65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65</vt:i4>
      </vt:variant>
    </vt:vector>
  </HeadingPairs>
  <TitlesOfParts>
    <vt:vector size="80" baseType="lpstr">
      <vt:lpstr>Arial</vt:lpstr>
      <vt:lpstr>Wingdings</vt:lpstr>
      <vt:lpstr>Times New Roman</vt:lpstr>
      <vt:lpstr>Roboto Condensed</vt:lpstr>
      <vt:lpstr>Verdana</vt:lpstr>
      <vt:lpstr>Georgia</vt:lpstr>
      <vt:lpstr>Calibri</vt:lpstr>
      <vt:lpstr>Calibri Light</vt:lpstr>
      <vt:lpstr>Тема Office</vt:lpstr>
      <vt:lpstr>1_Тема Office</vt:lpstr>
      <vt:lpstr>5_Тема Office</vt:lpstr>
      <vt:lpstr>6_Тема Office</vt:lpstr>
      <vt:lpstr>7_Тема Office</vt:lpstr>
      <vt:lpstr>8_Тема Office</vt:lpstr>
      <vt:lpstr>9_Тема Office</vt:lpstr>
      <vt:lpstr>О порядке составления  и представления форм государственной статистической отчетности  по энергетической статистике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Отражение данных по строке «Газ природный попутный»</vt:lpstr>
      <vt:lpstr>Отражение данных по строке «Щепа топливная»</vt:lpstr>
      <vt:lpstr>Отражение данных по строке «Дрова»</vt:lpstr>
      <vt:lpstr>Отражение данных по строке «Дрова»</vt:lpstr>
      <vt:lpstr>Отражение данных по строке «Прочие виды топлива»</vt:lpstr>
      <vt:lpstr>Отражение данных по строке «Прочие виды топлива»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Энергетическая статистика</dc:title>
  <dc:creator>Lenovo</dc:creator>
  <cp:lastModifiedBy>Маркович Оксана Николаевна</cp:lastModifiedBy>
  <cp:revision>508</cp:revision>
  <dcterms:created xsi:type="dcterms:W3CDTF">2024-01-02T12:50:44Z</dcterms:created>
  <dcterms:modified xsi:type="dcterms:W3CDTF">2025-12-11T12:33:51Z</dcterms:modified>
</cp:coreProperties>
</file>