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343" r:id="rId4"/>
    <p:sldId id="352" r:id="rId5"/>
    <p:sldId id="351" r:id="rId6"/>
    <p:sldId id="353" r:id="rId7"/>
    <p:sldId id="329" r:id="rId8"/>
    <p:sldId id="330" r:id="rId9"/>
    <p:sldId id="331" r:id="rId10"/>
    <p:sldId id="348" r:id="rId11"/>
    <p:sldId id="338" r:id="rId12"/>
    <p:sldId id="350" r:id="rId13"/>
    <p:sldId id="332" r:id="rId14"/>
    <p:sldId id="336" r:id="rId15"/>
    <p:sldId id="344" r:id="rId16"/>
    <p:sldId id="337" r:id="rId17"/>
    <p:sldId id="342" r:id="rId18"/>
    <p:sldId id="357" r:id="rId19"/>
    <p:sldId id="339" r:id="rId20"/>
    <p:sldId id="354" r:id="rId21"/>
    <p:sldId id="345" r:id="rId22"/>
    <p:sldId id="356" r:id="rId23"/>
    <p:sldId id="355" r:id="rId24"/>
    <p:sldId id="320" r:id="rId25"/>
    <p:sldId id="346" r:id="rId26"/>
    <p:sldId id="347" r:id="rId27"/>
    <p:sldId id="262" r:id="rId28"/>
  </p:sldIdLst>
  <p:sldSz cx="12192000" cy="6858000"/>
  <p:notesSz cx="6858000" cy="9144000"/>
  <p:embeddedFontLst>
    <p:embeddedFont>
      <p:font typeface="Roboto Condensed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맑은 고딕" pitchFamily="34" charset="-127"/>
      <p:regular r:id="rId37"/>
      <p:bold r:id="rId38"/>
    </p:embeddedFont>
    <p:embeddedFont>
      <p:font typeface="Calibri Light" pitchFamily="34" charset="0"/>
      <p:regular r:id="rId39"/>
      <p:italic r:id="rId40"/>
    </p:embeddedFont>
    <p:embeddedFont>
      <p:font typeface="Tahoma" pitchFamily="34" charset="0"/>
      <p:regular r:id="rId41"/>
      <p:bold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9"/>
    <a:srgbClr val="C55A11"/>
    <a:srgbClr val="C00000"/>
    <a:srgbClr val="FF0000"/>
    <a:srgbClr val="F8F8F8"/>
    <a:srgbClr val="FFFFFF"/>
    <a:srgbClr val="FBF1CD"/>
    <a:srgbClr val="FEF9E6"/>
    <a:srgbClr val="F9F9F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816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-respondent.belstat.gov.b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516" y="3023452"/>
            <a:ext cx="7948352" cy="285822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составления </a:t>
            </a:r>
            <a:b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представления государственной статистической отчетности </a:t>
            </a:r>
            <a:b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форме</a:t>
            </a:r>
            <a:r>
              <a:rPr lang="ru-RU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1-ЖКХ (ЖИЛФОНД)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о жилищном фонде»</a:t>
            </a:r>
            <a:endParaRPr lang="en-US" sz="4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 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9F5B08EB-29A8-472F-954F-994F2490036F}"/>
              </a:ext>
            </a:extLst>
          </p:cNvPr>
          <p:cNvSpPr txBox="1">
            <a:spLocks/>
          </p:cNvSpPr>
          <p:nvPr/>
        </p:nvSpPr>
        <p:spPr>
          <a:xfrm>
            <a:off x="785991" y="1297321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Отдел статистики ТЭК и услуг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752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7936" r="14791" b="4938"/>
          <a:stretch/>
        </p:blipFill>
        <p:spPr bwMode="auto">
          <a:xfrm>
            <a:off x="358665" y="793101"/>
            <a:ext cx="9191993" cy="5696796"/>
          </a:xfrm>
          <a:prstGeom prst="rect">
            <a:avLst/>
          </a:prstGeom>
          <a:noFill/>
          <a:ln>
            <a:noFill/>
          </a:ln>
          <a:effectLst>
            <a:outerShdw blurRad="50800" dist="88900" dir="21594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5219701" y="1209675"/>
            <a:ext cx="3063688" cy="3333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149887" y="2472323"/>
            <a:ext cx="10233553" cy="1847850"/>
          </a:xfrm>
          <a:prstGeom prst="wedgeRoundRectCallout">
            <a:avLst>
              <a:gd name="adj1" fmla="val -6875"/>
              <a:gd name="adj2" fmla="val -102616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При определении общей площади жилого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помещения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следует руководствоваться </a:t>
            </a:r>
            <a:b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Инструкцией об основаниях назначения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порядке технической инвентаризации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недвижимого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имущества, а также проверки характеристик недвижимого имущества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при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совершении регистрационных действий, утвержденной постановлением Государственного комитета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имуществу Республики Беларусь </a:t>
            </a:r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 24 марта 2015 г. №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11.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10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  <a:endParaRPr lang="ru-RU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7936" r="14791" b="4938"/>
          <a:stretch/>
        </p:blipFill>
        <p:spPr bwMode="auto">
          <a:xfrm>
            <a:off x="358665" y="793101"/>
            <a:ext cx="9191993" cy="5696796"/>
          </a:xfrm>
          <a:prstGeom prst="rect">
            <a:avLst/>
          </a:prstGeom>
          <a:solidFill>
            <a:srgbClr val="C55A11">
              <a:alpha val="25098"/>
            </a:srgbClr>
          </a:solidFill>
          <a:ln>
            <a:noFill/>
          </a:ln>
          <a:effectLst>
            <a:outerShdw blurRad="50800" dist="88900" dir="21594000" algn="ctr" rotWithShape="0">
              <a:schemeClr val="tx1">
                <a:alpha val="40000"/>
              </a:scheme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50498" y="3670696"/>
            <a:ext cx="8429625" cy="146447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0498" y="4286247"/>
            <a:ext cx="8429625" cy="176214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10806" y="1133475"/>
            <a:ext cx="5926623" cy="2162175"/>
          </a:xfrm>
          <a:prstGeom prst="wedgeRoundRectCallout">
            <a:avLst>
              <a:gd name="adj1" fmla="val 11885"/>
              <a:gd name="adj2" fmla="val 66417"/>
              <a:gd name="adj3" fmla="val 16667"/>
            </a:avLst>
          </a:prstGeom>
          <a:solidFill>
            <a:srgbClr val="FEF9E6">
              <a:alpha val="97255"/>
            </a:srgbClr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строке </a:t>
            </a:r>
            <a:r>
              <a:rPr lang="ru-RU" sz="25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111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отражается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общая площадь ветхих домов (каменных – с износом свыше 70 процентов, деревянных и прочих – свыше 60 процентов)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аварийных,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которые снесены  в течение отчетного года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25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на основании актов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, утвержденных местными исполнительными и распорядительными органами.</a:t>
            </a:r>
            <a:r>
              <a:rPr lang="ru-RU" b="1" dirty="0">
                <a:solidFill>
                  <a:srgbClr val="67488E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п. </a:t>
            </a:r>
            <a:r>
              <a:rPr lang="ru-RU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22 Указаний)</a:t>
            </a:r>
            <a:endParaRPr lang="ru-RU" dirty="0">
              <a:solidFill>
                <a:srgbClr val="C00000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136048" y="3010027"/>
            <a:ext cx="6686550" cy="1614232"/>
          </a:xfrm>
          <a:prstGeom prst="wedgeRoundRectCallout">
            <a:avLst>
              <a:gd name="adj1" fmla="val -62144"/>
              <a:gd name="adj2" fmla="val 31226"/>
              <a:gd name="adj3" fmla="val 16667"/>
            </a:avLst>
          </a:prstGeom>
          <a:solidFill>
            <a:srgbClr val="FEF9E6">
              <a:alpha val="97255"/>
            </a:srgbClr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строке </a:t>
            </a:r>
            <a:r>
              <a:rPr lang="ru-RU" sz="25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115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помещений, разрушенных или получивших повреждения в результате стихийных бедствий, пожаров и аварий </a:t>
            </a:r>
            <a:r>
              <a:rPr lang="ru-RU" sz="25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(кроме бытовых),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просадок и других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явлений.</a:t>
            </a:r>
            <a:r>
              <a:rPr lang="ru-RU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п. 26 </a:t>
            </a:r>
            <a:r>
              <a:rPr lang="ru-RU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Указаний)</a:t>
            </a:r>
            <a:endParaRPr lang="ru-RU" dirty="0">
              <a:solidFill>
                <a:srgbClr val="C00000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275" y="4695825"/>
            <a:ext cx="8601075" cy="323850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410200" y="4824412"/>
            <a:ext cx="6648451" cy="1885950"/>
          </a:xfrm>
          <a:prstGeom prst="wedgeRoundRectCallout">
            <a:avLst>
              <a:gd name="adj1" fmla="val -65819"/>
              <a:gd name="adj2" fmla="val -48611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строке </a:t>
            </a:r>
            <a:r>
              <a:rPr lang="ru-RU" sz="25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117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помещений, выбывших в связи с передачей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(продажей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) </a:t>
            </a:r>
            <a:r>
              <a:rPr lang="ru-RU" u="sng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организациям коммунальной формы </a:t>
            </a:r>
            <a:r>
              <a:rPr lang="ru-RU" u="sng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собственности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, </a:t>
            </a:r>
            <a:endParaRPr lang="ru-RU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строке </a:t>
            </a:r>
            <a:r>
              <a:rPr lang="ru-RU" sz="25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118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– организациям </a:t>
            </a:r>
            <a:b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u="sng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республиканской или негосударственной формы </a:t>
            </a:r>
            <a:r>
              <a:rPr lang="ru-RU" u="sng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собственности</a:t>
            </a:r>
            <a:r>
              <a:rPr lang="ru-RU" u="sng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28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  <a:endParaRPr lang="ru-RU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524" y="1069732"/>
            <a:ext cx="11001375" cy="5293757"/>
          </a:xfrm>
          <a:prstGeom prst="rect">
            <a:avLst/>
          </a:prstGeom>
          <a:solidFill>
            <a:schemeClr val="bg1">
              <a:alpha val="82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>
                <a:solidFill>
                  <a:srgbClr val="C00000"/>
                </a:solidFill>
              </a:rPr>
              <a:t>. 8 </a:t>
            </a:r>
            <a:r>
              <a:rPr lang="ru-RU" sz="1500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 </a:t>
            </a:r>
            <a:r>
              <a:rPr lang="ru-RU" sz="25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СПЕЦИАЛЬНЫМ ЖИЛЫМ ПОМЕЩЕНИЯМ </a:t>
            </a:r>
            <a:endParaRPr lang="ru-RU" sz="2500" b="1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ctr"/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относятся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жилые помещения: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государственных учреждениях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социального обслуживания, осуществляющих стационарное социальное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обслуживание, в том числе в домах сопровождаемого проживания;</a:t>
            </a:r>
            <a:endParaRPr lang="ru-RU" dirty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детских домах семейного типа;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детских </a:t>
            </a:r>
            <a:r>
              <a:rPr lang="ru-RU" dirty="0" err="1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интернатных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учреждениях;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административных и общественных зданиях органов государственной  безопасности;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административных и общественных зданиях органов и подразделений  по чрезвычайным ситуациям, в том числе в зданиях пожарных депо;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административных и общественных зданиях Государственного комитета судебных экспертиз;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маневренного фонда;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предназначенные для временного отселения граждан в безопасные районы в связи с введением военного либо чрезвычайного положения;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предназначенные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для временного проживания иностранных граждан и лиц без гражданства, ходатайствующих о предоставлении статуса беженца, дополнительной защиты или убежища в Республике Беларусь, и иностранных граждан и лиц без гражданства, которым предоставлены статус беженца, дополнительная или временная защита в Республике Беларусь;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иных случаях, определенных законодательными актами.</a:t>
            </a:r>
          </a:p>
        </p:txBody>
      </p:sp>
    </p:spTree>
    <p:extLst>
      <p:ext uri="{BB962C8B-B14F-4D97-AF65-F5344CB8AC3E}">
        <p14:creationId xmlns:p14="http://schemas.microsoft.com/office/powerpoint/2010/main" val="24073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55A11">
              <a:alpha val="25098"/>
            </a:srgb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7936" r="14791" b="4938"/>
          <a:stretch/>
        </p:blipFill>
        <p:spPr bwMode="auto">
          <a:xfrm>
            <a:off x="358665" y="878827"/>
            <a:ext cx="9191993" cy="569679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88900" dir="21594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226" y="5629274"/>
            <a:ext cx="8610600" cy="257175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564467" y="2838450"/>
            <a:ext cx="7419513" cy="2250850"/>
          </a:xfrm>
          <a:prstGeom prst="wedgeRoundRectCallout">
            <a:avLst>
              <a:gd name="adj1" fmla="val -40370"/>
              <a:gd name="adj2" fmla="val 82403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Для целей настоящего государственного </a:t>
            </a:r>
            <a:b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статистического наблюдения под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специализированными учреждениями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понимаются детские дома,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социальные пансионаты, </a:t>
            </a:r>
            <a:b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том числе детские, школы-интернаты для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детей-сирот и детей, оставшихся без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попечения родителей,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санаторные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школы-интернаты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, специальные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школы-интернаты, социально-педагогические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центры. </a:t>
            </a:r>
            <a:endParaRPr lang="ru-RU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8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  <a:endParaRPr lang="ru-RU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724741" y="2708920"/>
            <a:ext cx="5328592" cy="3024336"/>
          </a:xfrm>
          <a:prstGeom prst="wedgeRectCallout">
            <a:avLst>
              <a:gd name="adj1" fmla="val 42481"/>
              <a:gd name="adj2" fmla="val -76816"/>
            </a:avLst>
          </a:prstGeom>
          <a:solidFill>
            <a:srgbClr val="FEF9E6"/>
          </a:solidFill>
          <a:ln>
            <a:solidFill>
              <a:srgbClr val="C00000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По строке </a:t>
            </a:r>
            <a:r>
              <a:rPr lang="ru-RU" sz="2500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115</a:t>
            </a:r>
            <a:r>
              <a:rPr lang="ru-RU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помещений, разрушенных или получивших повреждения в результате стихийных бедствий, пожаров и аварий </a:t>
            </a:r>
            <a:r>
              <a:rPr lang="ru-RU" sz="2500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(кроме бытовых), </a:t>
            </a:r>
            <a:r>
              <a:rPr lang="ru-RU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просадок и других явлений </a:t>
            </a:r>
            <a:br>
              <a:rPr lang="ru-RU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</a:br>
            <a:r>
              <a:rPr lang="ru-RU" b="1" dirty="0">
                <a:solidFill>
                  <a:srgbClr val="C00000"/>
                </a:solidFill>
              </a:rPr>
              <a:t>(п. 26 Указаний по заполнению формы)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0409D3-E376-42BD-AAEC-95B4C4F28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2" t="6212" r="10229" b="7483"/>
          <a:stretch/>
        </p:blipFill>
        <p:spPr>
          <a:xfrm>
            <a:off x="403438" y="941598"/>
            <a:ext cx="8843199" cy="534370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ая выноска 19">
            <a:extLst>
              <a:ext uri="{FF2B5EF4-FFF2-40B4-BE49-F238E27FC236}">
                <a16:creationId xmlns:a16="http://schemas.microsoft.com/office/drawing/2014/main" xmlns="" id="{759728E4-9565-4201-893F-8753C8212B10}"/>
              </a:ext>
            </a:extLst>
          </p:cNvPr>
          <p:cNvSpPr/>
          <p:nvPr/>
        </p:nvSpPr>
        <p:spPr>
          <a:xfrm>
            <a:off x="1619251" y="4591048"/>
            <a:ext cx="9686924" cy="1438275"/>
          </a:xfrm>
          <a:prstGeom prst="wedgeRoundRectCallout">
            <a:avLst>
              <a:gd name="adj1" fmla="val -39378"/>
              <a:gd name="adj2" fmla="val -114715"/>
              <a:gd name="adj3" fmla="val 16667"/>
            </a:avLst>
          </a:prstGeom>
          <a:solidFill>
            <a:srgbClr val="FEF9E6"/>
          </a:solidFill>
          <a:ln w="19050"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отражать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одноквартирные </a:t>
            </a:r>
            <a:r>
              <a:rPr lang="ru-RU" sz="2400" b="1" u="sng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жилые дома </a:t>
            </a:r>
            <a:endParaRPr lang="ru-RU" sz="2400" b="1" u="sng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2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как </a:t>
            </a:r>
            <a:r>
              <a:rPr lang="ru-RU" sz="24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однокомнатные квартиры </a:t>
            </a:r>
            <a:r>
              <a:rPr lang="ru-RU" sz="2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</a:t>
            </a:r>
            <a:r>
              <a:rPr lang="ru-RU" sz="24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строке 202 - </a:t>
            </a:r>
            <a:r>
              <a:rPr lang="ru-RU" sz="24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ОШИБКА</a:t>
            </a:r>
            <a:r>
              <a:rPr lang="ru-RU" sz="2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!!!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ПРАВИЛЬНО </a:t>
            </a:r>
            <a:r>
              <a:rPr lang="ru-RU" sz="2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-</a:t>
            </a:r>
            <a:r>
              <a:rPr lang="ru-RU" sz="45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2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зависимости от числа жилых комнат!!! </a:t>
            </a:r>
            <a:r>
              <a:rPr lang="ru-RU" sz="2000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(п. 32 Указаний)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899" y="3465704"/>
            <a:ext cx="8296276" cy="220471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73916" y="941598"/>
            <a:ext cx="1702984" cy="372852"/>
          </a:xfrm>
          <a:prstGeom prst="ellipse">
            <a:avLst/>
          </a:prstGeom>
          <a:noFill/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724741" y="2708920"/>
            <a:ext cx="5328592" cy="3024336"/>
          </a:xfrm>
          <a:prstGeom prst="wedgeRectCallout">
            <a:avLst>
              <a:gd name="adj1" fmla="val 42481"/>
              <a:gd name="adj2" fmla="val -76816"/>
            </a:avLst>
          </a:prstGeom>
          <a:solidFill>
            <a:srgbClr val="FEF9E6"/>
          </a:solidFill>
          <a:ln>
            <a:solidFill>
              <a:srgbClr val="C00000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По строке </a:t>
            </a:r>
            <a:r>
              <a:rPr lang="ru-RU" sz="2500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115</a:t>
            </a:r>
            <a:r>
              <a:rPr lang="ru-RU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помещений, разрушенных или получивших повреждения в результате стихийных бедствий, пожаров и аварий </a:t>
            </a:r>
            <a:r>
              <a:rPr lang="ru-RU" sz="2500" b="1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(кроме бытовых), </a:t>
            </a:r>
            <a:r>
              <a:rPr lang="ru-RU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  <a:t>просадок и других явлений </a:t>
            </a:r>
            <a:br>
              <a:rPr lang="ru-RU" dirty="0">
                <a:solidFill>
                  <a:srgbClr val="005E5C"/>
                </a:solidFill>
                <a:latin typeface="Roboto Condensed" charset="0"/>
                <a:ea typeface="Roboto Condensed" charset="0"/>
              </a:rPr>
            </a:br>
            <a:r>
              <a:rPr lang="ru-RU" b="1" dirty="0">
                <a:solidFill>
                  <a:srgbClr val="C00000"/>
                </a:solidFill>
              </a:rPr>
              <a:t>(п. 26 Указаний по заполнению формы)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0409D3-E376-42BD-AAEC-95B4C4F28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2" t="6212" r="10229" b="7483"/>
          <a:stretch/>
        </p:blipFill>
        <p:spPr>
          <a:xfrm>
            <a:off x="457402" y="908566"/>
            <a:ext cx="8843199" cy="534370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ая выноска 19">
            <a:extLst>
              <a:ext uri="{FF2B5EF4-FFF2-40B4-BE49-F238E27FC236}">
                <a16:creationId xmlns:a16="http://schemas.microsoft.com/office/drawing/2014/main" xmlns="" id="{CD5FFFDF-FC70-4AF1-A154-9EB0396B50EF}"/>
              </a:ext>
            </a:extLst>
          </p:cNvPr>
          <p:cNvSpPr/>
          <p:nvPr/>
        </p:nvSpPr>
        <p:spPr>
          <a:xfrm>
            <a:off x="76200" y="2266950"/>
            <a:ext cx="7048500" cy="1504950"/>
          </a:xfrm>
          <a:prstGeom prst="wedgeRoundRectCallout">
            <a:avLst>
              <a:gd name="adj1" fmla="val -15140"/>
              <a:gd name="adj2" fmla="val 91539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Жилые </a:t>
            </a:r>
            <a:r>
              <a:rPr lang="x-none" sz="160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помещения </a:t>
            </a:r>
            <a:r>
              <a:rPr lang="x-none" sz="160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республиканского</a:t>
            </a:r>
            <a:r>
              <a:rPr lang="ru-RU" sz="1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x-none" sz="160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коммунального жилищных фондов </a:t>
            </a: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включаются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в состав жилых помещений </a:t>
            </a:r>
            <a:r>
              <a:rPr lang="x-none" sz="1600" b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социального </a:t>
            </a:r>
            <a:r>
              <a:rPr lang="x-none" sz="1600" b="1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пользования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x-none" sz="1600" b="1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исключаются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их состава </a:t>
            </a: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x-none" sz="1600" b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решению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</a:t>
            </a:r>
            <a:r>
              <a:rPr lang="x-none" sz="1600" b="1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естного </a:t>
            </a:r>
            <a:r>
              <a:rPr lang="x-none" sz="1600" b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исполнительного </a:t>
            </a:r>
            <a:r>
              <a:rPr lang="x-none" sz="1600" b="1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распорядительного органа</a:t>
            </a:r>
            <a:r>
              <a:rPr lang="x-none" sz="1600" b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600" dirty="0">
                <a:solidFill>
                  <a:srgbClr val="67488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600" dirty="0" smtClean="0">
              <a:solidFill>
                <a:srgbClr val="67488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п.1 Ст.104 Жилищного Кодекса Республики Беларусь)</a:t>
            </a:r>
            <a:endParaRPr lang="x-none" sz="1600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75" y="4433888"/>
            <a:ext cx="8296275" cy="554827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V="1">
            <a:off x="2324100" y="4433888"/>
            <a:ext cx="400641" cy="2333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24101" y="4760116"/>
            <a:ext cx="400640" cy="2285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9">
            <a:extLst>
              <a:ext uri="{FF2B5EF4-FFF2-40B4-BE49-F238E27FC236}">
                <a16:creationId xmlns:a16="http://schemas.microsoft.com/office/drawing/2014/main" xmlns="" id="{4CA2B39E-25AF-4C45-8697-C6287A4DADEC}"/>
              </a:ext>
            </a:extLst>
          </p:cNvPr>
          <p:cNvSpPr/>
          <p:nvPr/>
        </p:nvSpPr>
        <p:spPr>
          <a:xfrm>
            <a:off x="4381500" y="3848100"/>
            <a:ext cx="7010401" cy="2752725"/>
          </a:xfrm>
          <a:prstGeom prst="wedgeRoundRectCallout">
            <a:avLst>
              <a:gd name="adj1" fmla="val -73652"/>
              <a:gd name="adj2" fmla="val -12397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Жилые помещения государственного жилищного фонда </a:t>
            </a: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включаются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в состав </a:t>
            </a: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арендного жилья и исключаются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данного состава </a:t>
            </a:r>
            <a:r>
              <a:rPr lang="ru-RU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x-none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решению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местного </a:t>
            </a:r>
            <a:r>
              <a:rPr lang="x-none" sz="160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исполнительного </a:t>
            </a:r>
            <a:r>
              <a:rPr lang="x-none" sz="160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распорядительного органа</a:t>
            </a:r>
            <a:r>
              <a:rPr lang="x-none" sz="160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x-none" sz="160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других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государственных органов, иных государственных организаций, </a:t>
            </a:r>
            <a:r>
              <a:rPr lang="ru-RU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хозяйственном ведении или оперативном управлении которых находятся жилые помещения республиканского жилищного фонда, или вышестоящих органов, государственных </a:t>
            </a:r>
            <a:r>
              <a:rPr lang="x-none" sz="160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органов </a:t>
            </a:r>
            <a:r>
              <a:rPr lang="x-none" sz="160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или </a:t>
            </a:r>
            <a:r>
              <a:rPr lang="x-none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иных государственных организаций, заключивших договор безвозмездного пользования жилым помещением, или уполномоченных </a:t>
            </a:r>
            <a:r>
              <a:rPr lang="x-none" sz="160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ими </a:t>
            </a:r>
            <a:r>
              <a:rPr lang="x-none" sz="160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r>
              <a:rPr lang="ru-RU" sz="1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x-none" sz="1600" smtClean="0">
                <a:solidFill>
                  <a:srgbClr val="67488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dirty="0" smtClean="0">
                <a:solidFill>
                  <a:srgbClr val="67488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</a:t>
            </a:r>
            <a:br>
              <a:rPr lang="ru-RU" sz="1600" dirty="0" smtClean="0">
                <a:solidFill>
                  <a:srgbClr val="67488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п.1 Ст.110 Жилищного Кодекса Республики Беларусь)</a:t>
            </a:r>
            <a:endParaRPr lang="x-none" sz="1600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15475" y="1533664"/>
            <a:ext cx="1476375" cy="18953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14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2" grpId="0" animBg="1"/>
      <p:bldP spid="6" grpId="0" animBg="1"/>
      <p:bldP spid="9" grpId="0" animBg="1"/>
      <p:bldP spid="17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5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6" y="1030714"/>
            <a:ext cx="8757099" cy="545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ая выноска 19">
            <a:extLst>
              <a:ext uri="{FF2B5EF4-FFF2-40B4-BE49-F238E27FC236}">
                <a16:creationId xmlns:a16="http://schemas.microsoft.com/office/drawing/2014/main" xmlns="" id="{CD5FFFDF-FC70-4AF1-A154-9EB0396B50EF}"/>
              </a:ext>
            </a:extLst>
          </p:cNvPr>
          <p:cNvSpPr/>
          <p:nvPr/>
        </p:nvSpPr>
        <p:spPr>
          <a:xfrm>
            <a:off x="2647950" y="4095750"/>
            <a:ext cx="5467350" cy="981075"/>
          </a:xfrm>
          <a:prstGeom prst="wedgeRoundRectCallout">
            <a:avLst>
              <a:gd name="adj1" fmla="val -16567"/>
              <a:gd name="adj2" fmla="val 47823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графах 1,3,5,7,9,11 </a:t>
            </a:r>
            <a:r>
              <a:rPr lang="ru-RU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отражаются 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</a:t>
            </a:r>
            <a:b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количестве жилых помещений в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общежитиях </a:t>
            </a:r>
            <a:b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специализированных учреждениях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(п.35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47950" y="3733799"/>
            <a:ext cx="438152" cy="2619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11978" y="3733799"/>
            <a:ext cx="450447" cy="2405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26403" y="3733799"/>
            <a:ext cx="450447" cy="2619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19507" y="3733799"/>
            <a:ext cx="450447" cy="2405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23729" y="3733799"/>
            <a:ext cx="450447" cy="2619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115300" y="3733799"/>
            <a:ext cx="450447" cy="2619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ая выноска 19">
            <a:extLst>
              <a:ext uri="{FF2B5EF4-FFF2-40B4-BE49-F238E27FC236}">
                <a16:creationId xmlns:a16="http://schemas.microsoft.com/office/drawing/2014/main" xmlns="" id="{CD5FFFDF-FC70-4AF1-A154-9EB0396B50EF}"/>
              </a:ext>
            </a:extLst>
          </p:cNvPr>
          <p:cNvSpPr/>
          <p:nvPr/>
        </p:nvSpPr>
        <p:spPr>
          <a:xfrm>
            <a:off x="5381625" y="5419725"/>
            <a:ext cx="5917974" cy="923925"/>
          </a:xfrm>
          <a:prstGeom prst="wedgeRoundRectCallout">
            <a:avLst>
              <a:gd name="adj1" fmla="val -16567"/>
              <a:gd name="adj2" fmla="val 47823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графах 2,4,6,8,10,12 </a:t>
            </a:r>
            <a:r>
              <a:rPr lang="ru-RU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отражается общая площадь 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жилых помещений </a:t>
            </a:r>
            <a:r>
              <a:rPr lang="ru-RU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включая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общежития и специализированные учреждения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(п.36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2650" y="3974306"/>
            <a:ext cx="314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  <a:endParaRPr lang="ru-RU" sz="8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26403" y="5219967"/>
            <a:ext cx="419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!</a:t>
            </a:r>
            <a:endParaRPr lang="ru-RU" sz="8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64467" y="1133475"/>
            <a:ext cx="2805487" cy="514350"/>
          </a:xfrm>
          <a:prstGeom prst="ellipse">
            <a:avLst/>
          </a:prstGeom>
          <a:noFill/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6" y="1072270"/>
            <a:ext cx="8757099" cy="545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95325" y="4448175"/>
            <a:ext cx="8515350" cy="514350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19">
            <a:extLst>
              <a:ext uri="{FF2B5EF4-FFF2-40B4-BE49-F238E27FC236}">
                <a16:creationId xmlns:a16="http://schemas.microsoft.com/office/drawing/2014/main" xmlns="" id="{759728E4-9565-4201-893F-8753C8212B10}"/>
              </a:ext>
            </a:extLst>
          </p:cNvPr>
          <p:cNvSpPr/>
          <p:nvPr/>
        </p:nvSpPr>
        <p:spPr>
          <a:xfrm rot="10800000" flipV="1">
            <a:off x="2497827" y="3429000"/>
            <a:ext cx="8899974" cy="742950"/>
          </a:xfrm>
          <a:prstGeom prst="wedgeRoundRectCallout">
            <a:avLst>
              <a:gd name="adj1" fmla="val 49175"/>
              <a:gd name="adj2" fmla="val 120413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Площадь, оборудованная канализацией, не должна быть больше площади, оборудованной водопроводом.</a:t>
            </a:r>
            <a:r>
              <a:rPr lang="ru-RU" sz="20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(п.37 Указаний)</a:t>
            </a:r>
            <a:endParaRPr lang="x-none" sz="200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ая выноска 19">
            <a:extLst>
              <a:ext uri="{FF2B5EF4-FFF2-40B4-BE49-F238E27FC236}">
                <a16:creationId xmlns:a16="http://schemas.microsoft.com/office/drawing/2014/main" xmlns="" id="{CD5FFFDF-FC70-4AF1-A154-9EB0396B50EF}"/>
              </a:ext>
            </a:extLst>
          </p:cNvPr>
          <p:cNvSpPr/>
          <p:nvPr/>
        </p:nvSpPr>
        <p:spPr>
          <a:xfrm>
            <a:off x="7353300" y="805152"/>
            <a:ext cx="4277863" cy="2133089"/>
          </a:xfrm>
          <a:prstGeom prst="wedgeRoundRectCallout">
            <a:avLst>
              <a:gd name="adj1" fmla="val -16567"/>
              <a:gd name="adj2" fmla="val 47823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u="sng" dirty="0" smtClean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Площадь считается оборудованной</a:t>
            </a: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тем или иным видом благоустройства и в тех случаях, </a:t>
            </a:r>
            <a:r>
              <a:rPr lang="ru-RU" sz="20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когда данный вид благоустройства </a:t>
            </a:r>
            <a:r>
              <a:rPr lang="ru-RU" sz="2000" b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временно бездействует </a:t>
            </a: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(например, вследствие ремонта).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(п.37 </a:t>
            </a:r>
            <a:r>
              <a:rPr lang="ru-RU" sz="20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  <a:endParaRPr lang="x-none" sz="200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x-none" sz="20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324" y="5524500"/>
            <a:ext cx="8524875" cy="314325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9">
            <a:extLst>
              <a:ext uri="{FF2B5EF4-FFF2-40B4-BE49-F238E27FC236}">
                <a16:creationId xmlns:a16="http://schemas.microsoft.com/office/drawing/2014/main" xmlns="" id="{759728E4-9565-4201-893F-8753C8212B10}"/>
              </a:ext>
            </a:extLst>
          </p:cNvPr>
          <p:cNvSpPr/>
          <p:nvPr/>
        </p:nvSpPr>
        <p:spPr>
          <a:xfrm rot="10800000" flipV="1">
            <a:off x="4006126" y="5662612"/>
            <a:ext cx="7464427" cy="885825"/>
          </a:xfrm>
          <a:prstGeom prst="wedgeRoundRectCallout">
            <a:avLst>
              <a:gd name="adj1" fmla="val 69661"/>
              <a:gd name="adj2" fmla="val -44982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C00000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Не считаются 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оборудованными </a:t>
            </a:r>
            <a:r>
              <a:rPr lang="ru-RU" sz="2000" b="1" u="sng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ваннами (душем) 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строения, </a:t>
            </a:r>
          </a:p>
          <a:p>
            <a:pPr algn="just"/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которых ванны (душ) установлены, </a:t>
            </a:r>
            <a:r>
              <a:rPr lang="ru-RU" sz="2000" b="1" u="sng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но канализация отсутствует.</a:t>
            </a:r>
            <a:r>
              <a:rPr lang="ru-RU" sz="20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(п.37 Указаний)</a:t>
            </a:r>
            <a:endParaRPr lang="x-none" sz="200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7814" y="549144"/>
            <a:ext cx="314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4524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6" y="1072270"/>
            <a:ext cx="8757099" cy="545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95325" y="4962525"/>
            <a:ext cx="8515350" cy="314325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19">
            <a:extLst>
              <a:ext uri="{FF2B5EF4-FFF2-40B4-BE49-F238E27FC236}">
                <a16:creationId xmlns:a16="http://schemas.microsoft.com/office/drawing/2014/main" xmlns="" id="{759728E4-9565-4201-893F-8753C8212B10}"/>
              </a:ext>
            </a:extLst>
          </p:cNvPr>
          <p:cNvSpPr/>
          <p:nvPr/>
        </p:nvSpPr>
        <p:spPr>
          <a:xfrm rot="10800000" flipV="1">
            <a:off x="695325" y="3043237"/>
            <a:ext cx="10696574" cy="1514475"/>
          </a:xfrm>
          <a:prstGeom prst="wedgeRoundRectCallout">
            <a:avLst>
              <a:gd name="adj1" fmla="val 35736"/>
              <a:gd name="adj2" fmla="val 78904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Общая площадь жилого помещения считается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оборудованной </a:t>
            </a: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центральным отоплением </a:t>
            </a:r>
            <a:r>
              <a:rPr lang="ru-RU" sz="20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–</a:t>
            </a: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независимо </a:t>
            </a:r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 источника снабжения теплом: 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 </a:t>
            </a:r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своей домовой котельной, групповой (квартальной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), об</a:t>
            </a:r>
            <a:r>
              <a:rPr lang="ru-RU" sz="222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ъ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единенной и районной котельных, от </a:t>
            </a:r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теплоэлектроцентрали, от индивидуальных отопительных устройств, </a:t>
            </a:r>
            <a:r>
              <a:rPr lang="ru-RU" sz="2000" b="1" u="sng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в том числе на электрической энергии</a:t>
            </a:r>
            <a:r>
              <a:rPr lang="ru-RU" sz="20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,</a:t>
            </a:r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а также установки автоматического газового 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водонагревателя.</a:t>
            </a:r>
            <a:r>
              <a:rPr lang="ru-RU" sz="2000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(</a:t>
            </a:r>
            <a:r>
              <a:rPr lang="ru-RU" sz="20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п.37 Указаний)</a:t>
            </a:r>
            <a:endParaRPr lang="x-none" sz="200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ru-RU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E16B12D8-C3DF-481B-AF3C-EB6D8FB4E77E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966483"/>
            <a:ext cx="9406836" cy="546965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5EF99C-F6E0-44C2-92F1-AE3E129619FD}"/>
              </a:ext>
            </a:extLst>
          </p:cNvPr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75" y="2895600"/>
            <a:ext cx="9326034" cy="219075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426545" y="1743075"/>
            <a:ext cx="6841529" cy="1285875"/>
          </a:xfrm>
          <a:prstGeom prst="wedgeRoundRectCallout">
            <a:avLst>
              <a:gd name="adj1" fmla="val -58159"/>
              <a:gd name="adj2" fmla="val 44629"/>
              <a:gd name="adj3" fmla="val 16667"/>
            </a:avLst>
          </a:prstGeom>
          <a:solidFill>
            <a:srgbClr val="FEF9E6"/>
          </a:solidFill>
          <a:ln w="19050"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Блокированный жилой дом 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жилой дом, состоящий из двух </a:t>
            </a:r>
            <a:b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более квартир или двух и более квартир и вспомогательных помещений,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каждая из которых </a:t>
            </a:r>
            <a: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имеет вход непосредственно с придомовой территории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(п.38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2974" y="4256159"/>
            <a:ext cx="281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1316" y="3928915"/>
            <a:ext cx="9309093" cy="233510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4724400" y="885825"/>
            <a:ext cx="1371600" cy="457201"/>
          </a:xfrm>
          <a:prstGeom prst="ellipse">
            <a:avLst/>
          </a:prstGeom>
          <a:noFill/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1316" y="4314825"/>
            <a:ext cx="9309093" cy="233510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521797" y="3429000"/>
            <a:ext cx="6841527" cy="2292764"/>
          </a:xfrm>
          <a:prstGeom prst="wedgeRoundRectCallout">
            <a:avLst>
              <a:gd name="adj1" fmla="val -58424"/>
              <a:gd name="adj2" fmla="val -20758"/>
              <a:gd name="adj3" fmla="val 16667"/>
            </a:avLst>
          </a:prstGeom>
          <a:solidFill>
            <a:srgbClr val="FEF9E6"/>
          </a:solidFill>
          <a:ln w="19050"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строке 409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отражается количество жилых домов, </a:t>
            </a:r>
          </a:p>
          <a:p>
            <a:pPr algn="just"/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в которых никто не зарегистрирован и не проживает, </a:t>
            </a:r>
          </a:p>
          <a:p>
            <a:pPr algn="just"/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а также жилых домов, признанных бесхозяйными, и жилых домов, входящих в состав наследственного имущества, признанного выморочным наследством, </a:t>
            </a:r>
            <a:r>
              <a:rPr lang="ru-RU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строке 410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– общая площадь жилых помещений в этих домах.</a:t>
            </a:r>
            <a:r>
              <a:rPr lang="ru-RU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п.38 Указаний</a:t>
            </a:r>
            <a:r>
              <a:rPr lang="ru-RU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)</a:t>
            </a:r>
          </a:p>
          <a:p>
            <a:pPr algn="just"/>
            <a:endParaRPr lang="ru-RU" sz="2000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" y="0"/>
            <a:ext cx="12192000" cy="6858000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6951" y="937999"/>
            <a:ext cx="4826138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84476" y="1044165"/>
            <a:ext cx="5525667" cy="5420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sz="2700" b="1" kern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xmlns="" id="{863A1801-2AF7-4153-A918-4273D28C5E7F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358966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1063097" y="938000"/>
            <a:ext cx="4337578" cy="2252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Отчеты представляются посредством многофункционального </a:t>
            </a:r>
            <a:br>
              <a:rPr lang="ru-RU" sz="28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8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веб-портала Национального статистического комитета Республики Беларусь</a:t>
            </a:r>
            <a:r>
              <a:rPr lang="ru-RU" sz="2800" b="1" kern="0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ru-RU" sz="2800" b="1" kern="0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endParaRPr lang="ko-KR" altLang="en-US" sz="2800" dirty="0">
              <a:solidFill>
                <a:srgbClr val="A20000"/>
              </a:solidFill>
              <a:latin typeface="Roboto Condensed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825" y="408622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1544" y="41319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6">
            <a:extLst>
              <a:ext uri="{FF2B5EF4-FFF2-40B4-BE49-F238E27FC236}">
                <a16:creationId xmlns="" xmlns:a16="http://schemas.microsoft.com/office/drawing/2014/main" id="{9CA9C2F8-4939-4C6C-9096-BB8D2FDCD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" y="3581400"/>
            <a:ext cx="6630904" cy="307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48525" y="14763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1843" b="5109"/>
          <a:stretch/>
        </p:blipFill>
        <p:spPr bwMode="auto">
          <a:xfrm>
            <a:off x="6684476" y="786060"/>
            <a:ext cx="5301657" cy="29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66850" y="3000374"/>
            <a:ext cx="3638551" cy="504825"/>
          </a:xfrm>
          <a:prstGeom prst="rect">
            <a:avLst/>
          </a:prstGeom>
          <a:solidFill>
            <a:srgbClr val="F9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7030A0"/>
                </a:solidFill>
                <a:hlinkClick r:id="rId6"/>
              </a:rPr>
              <a:t>http</a:t>
            </a:r>
            <a:r>
              <a:rPr lang="ru-RU" b="1" u="sng" dirty="0">
                <a:solidFill>
                  <a:srgbClr val="7030A0"/>
                </a:solidFill>
                <a:hlinkClick r:id="rId6"/>
              </a:rPr>
              <a:t>://</a:t>
            </a:r>
            <a:r>
              <a:rPr lang="en-US" b="1" u="sng" dirty="0">
                <a:solidFill>
                  <a:srgbClr val="7030A0"/>
                </a:solidFill>
                <a:hlinkClick r:id="rId6"/>
              </a:rPr>
              <a:t>e</a:t>
            </a:r>
            <a:r>
              <a:rPr lang="ru-RU" b="1" u="sng" dirty="0">
                <a:solidFill>
                  <a:srgbClr val="7030A0"/>
                </a:solidFill>
                <a:hlinkClick r:id="rId6"/>
              </a:rPr>
              <a:t>-</a:t>
            </a:r>
            <a:r>
              <a:rPr lang="en-US" b="1" u="sng" dirty="0">
                <a:solidFill>
                  <a:srgbClr val="7030A0"/>
                </a:solidFill>
                <a:hlinkClick r:id="rId6"/>
              </a:rPr>
              <a:t>respondent</a:t>
            </a:r>
            <a:r>
              <a:rPr lang="ru-RU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b="1" u="sng" dirty="0" err="1">
                <a:solidFill>
                  <a:srgbClr val="7030A0"/>
                </a:solidFill>
                <a:hlinkClick r:id="rId6"/>
              </a:rPr>
              <a:t>belstat</a:t>
            </a:r>
            <a:r>
              <a:rPr lang="ru-RU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b="1" u="sng" dirty="0" err="1">
                <a:solidFill>
                  <a:srgbClr val="7030A0"/>
                </a:solidFill>
                <a:hlinkClick r:id="rId6"/>
              </a:rPr>
              <a:t>gov</a:t>
            </a:r>
            <a:r>
              <a:rPr lang="ru-RU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b="1" u="sng" dirty="0">
                <a:solidFill>
                  <a:srgbClr val="7030A0"/>
                </a:solidFill>
                <a:hlinkClick r:id="rId6"/>
              </a:rPr>
              <a:t>by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84476" y="3767636"/>
            <a:ext cx="5301658" cy="289768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Единый </a:t>
            </a:r>
            <a:r>
              <a:rPr 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номер телефона  технической поддержки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(0212) </a:t>
            </a:r>
            <a:r>
              <a:rPr 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25 00 </a:t>
            </a:r>
            <a:r>
              <a:rPr lang="en-US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10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«</a:t>
            </a:r>
            <a:r>
              <a:rPr lang="ru-RU" altLang="ru-RU" sz="1400" b="1" kern="0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Avest</a:t>
            </a: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» 8 (017) 388 03 19</a:t>
            </a:r>
            <a:r>
              <a:rPr lang="en-US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, </a:t>
            </a: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8 (029) 646 03 19</a:t>
            </a:r>
            <a:endParaRPr lang="en-US" altLang="ru-RU" sz="1400" b="1" kern="0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Calibri" pitchFamily="34" charset="0"/>
            </a:endParaRPr>
          </a:p>
          <a:p>
            <a:pPr algn="just">
              <a:lnSpc>
                <a:spcPts val="1500"/>
              </a:lnSpc>
              <a:defRPr/>
            </a:pP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Техническая поддержка осуществляется в соответствии </a:t>
            </a:r>
            <a:r>
              <a:rPr lang="en-US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en-US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с режимом работы</a:t>
            </a:r>
            <a:r>
              <a:rPr lang="en-US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Главного статистического управления Витебской области и государственного предприятия </a:t>
            </a:r>
            <a:b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«ЦИТ </a:t>
            </a:r>
            <a:r>
              <a:rPr lang="ru-RU" altLang="ru-RU" sz="1400" b="1" kern="0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Белстата</a:t>
            </a:r>
            <a:r>
              <a:rPr lang="ru-RU" altLang="ru-RU" sz="14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». </a:t>
            </a:r>
          </a:p>
          <a:p>
            <a:pPr algn="just">
              <a:lnSpc>
                <a:spcPts val="1500"/>
              </a:lnSpc>
              <a:defRPr/>
            </a:pPr>
            <a:r>
              <a:rPr lang="ru-RU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В случае невозможности решения технологических проблем </a:t>
            </a:r>
            <a:r>
              <a:rPr lang="en-US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en-US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на первом уровне технической поддержки необходимо обращаться к специалистам </a:t>
            </a:r>
            <a:r>
              <a:rPr lang="ru-RU" altLang="ru-RU" sz="1400" kern="0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Белстата</a:t>
            </a:r>
            <a:r>
              <a:rPr lang="ru-RU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на электронный адрес</a:t>
            </a:r>
            <a:r>
              <a:rPr lang="en-US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br>
              <a:rPr lang="en-US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en-US" altLang="ru-RU" sz="1400" b="1" kern="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e-respondent@belstat.gov.by</a:t>
            </a:r>
            <a:r>
              <a:rPr lang="ru-RU" altLang="ru-RU" sz="1400" kern="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ru-RU" altLang="ru-RU" sz="14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с изложением сути обращения, снимков экрана, отражающих проблему, и контактных данных для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41792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E16B12D8-C3DF-481B-AF3C-EB6D8FB4E77E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2" y="961823"/>
            <a:ext cx="9171993" cy="565805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5EF99C-F6E0-44C2-92F1-AE3E129619FD}"/>
              </a:ext>
            </a:extLst>
          </p:cNvPr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2974" y="4256159"/>
            <a:ext cx="281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8361" y="4781550"/>
            <a:ext cx="9105213" cy="666750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893666" y="4763990"/>
            <a:ext cx="6453253" cy="1665386"/>
          </a:xfrm>
          <a:prstGeom prst="wedgeRoundRectCallout">
            <a:avLst>
              <a:gd name="adj1" fmla="val -69201"/>
              <a:gd name="adj2" fmla="val -37066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строкам 411 и 412 отражаются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данные по пустующим жилым домам, признанным таковыми решениями районных исполнительных комитетов либо по их поручению решениями сельских, поселковых исполнительных комитетов по месту нахождения жилых домов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  <a:r>
              <a:rPr lang="ru-RU" sz="2000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(п.38 Указаний)</a:t>
            </a:r>
            <a:endParaRPr lang="x-none" smtClean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ru-RU" sz="2000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114798" y="2628899"/>
            <a:ext cx="7232121" cy="1443037"/>
          </a:xfrm>
          <a:prstGeom prst="wedgeRoundRectCallout">
            <a:avLst>
              <a:gd name="adj1" fmla="val -32221"/>
              <a:gd name="adj2" fmla="val 50365"/>
              <a:gd name="adj3" fmla="val 16667"/>
            </a:avLst>
          </a:prstGeom>
          <a:solidFill>
            <a:srgbClr val="FEF9E6"/>
          </a:solidFill>
          <a:ln w="19050"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 строки 409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строке 411 отражается количество пустующих жилых домов, принадлежащих гражданам на праве частной собственности в сельских населенных пунктах,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строки 410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строке 412 – общая площадь жилых помещений в пустующих жилых домах.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(п.38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62300" y="4476745"/>
            <a:ext cx="402167" cy="204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62298" y="4126053"/>
            <a:ext cx="402167" cy="204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E16B12D8-C3DF-481B-AF3C-EB6D8FB4E77E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39201"/>
            <a:ext cx="8953605" cy="558507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5EF99C-F6E0-44C2-92F1-AE3E129619FD}"/>
              </a:ext>
            </a:extLst>
          </p:cNvPr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700" y="5519737"/>
            <a:ext cx="8869743" cy="147638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5034361" y="3495674"/>
            <a:ext cx="6841527" cy="2076451"/>
          </a:xfrm>
          <a:prstGeom prst="wedgeRoundRectCallout">
            <a:avLst>
              <a:gd name="adj1" fmla="val -21669"/>
              <a:gd name="adj2" fmla="val 49478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В случае отражения данных по </a:t>
            </a:r>
            <a:r>
              <a:rPr lang="ru-RU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строкам </a:t>
            </a:r>
            <a:r>
              <a:rPr lang="ru-RU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413 и </a:t>
            </a:r>
            <a:r>
              <a:rPr lang="ru-RU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414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«Общая площадь жилых домов: ветхих; аварийных»</a:t>
            </a:r>
            <a:r>
              <a:rPr lang="ru-RU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и отсутствии данных по строке 415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«Количество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граждан проживающих в ветхих и аварийных жилых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домах»</a:t>
            </a:r>
            <a:r>
              <a:rPr lang="ru-RU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должна быть отражена строка 410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«Общая площадь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жилых 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помещений, в которых никто не зарегистрирован и не проживает»</a:t>
            </a:r>
            <a:r>
              <a:rPr lang="ru-RU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Если данные по строке 410 не отражены, </a:t>
            </a:r>
            <a:r>
              <a:rPr lang="ru-RU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а </a:t>
            </a:r>
            <a:r>
              <a:rPr lang="ru-RU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есть данные по строкам 413 и 414, то должна заполняться строка 415.</a:t>
            </a:r>
          </a:p>
        </p:txBody>
      </p:sp>
      <p:sp>
        <p:nvSpPr>
          <p:cNvPr id="1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691701" y="2312194"/>
            <a:ext cx="7280724" cy="1085850"/>
          </a:xfrm>
          <a:prstGeom prst="wedgeRoundRectCallout">
            <a:avLst>
              <a:gd name="adj1" fmla="val -9798"/>
              <a:gd name="adj2" fmla="val 42135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строкам 413 и 414 отражается соответственно общая площадь жилых помещений ветхих и аварийных жилых домов, признанных такими в установленном законодательством порядке.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(п.39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648075" y="4733925"/>
            <a:ext cx="1386286" cy="838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648075" y="4533899"/>
            <a:ext cx="1386286" cy="20002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648075" y="4733925"/>
            <a:ext cx="1386286" cy="15716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52974" y="4256159"/>
            <a:ext cx="281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5819774"/>
            <a:ext cx="8894693" cy="195263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662763" y="4733925"/>
            <a:ext cx="1386282" cy="11534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E16B12D8-C3DF-481B-AF3C-EB6D8FB4E77E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5EF99C-F6E0-44C2-92F1-AE3E129619FD}"/>
              </a:ext>
            </a:extLst>
          </p:cNvPr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2974" y="4256159"/>
            <a:ext cx="281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89" y="866348"/>
            <a:ext cx="8868479" cy="5381440"/>
          </a:xfrm>
          <a:prstGeom prst="rect">
            <a:avLst/>
          </a:prstGeom>
          <a:noFill/>
        </p:spPr>
      </p:pic>
      <p:sp>
        <p:nvSpPr>
          <p:cNvPr id="14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548394" y="3614737"/>
            <a:ext cx="6767770" cy="1282844"/>
          </a:xfrm>
          <a:prstGeom prst="wedgeRoundRectCallout">
            <a:avLst>
              <a:gd name="adj1" fmla="val -21669"/>
              <a:gd name="adj2" fmla="val 49478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 строки 409 по строке 416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отражается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количество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арендных жилых домов, в которых никто не зарегистрирован и не проживает,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 строки 410 по строке 418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–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общая площадь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жилых помещений в арендных жилых домах. 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п.38</a:t>
            </a:r>
            <a:r>
              <a:rPr lang="ru-RU" baseline="30000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053093" y="4057647"/>
            <a:ext cx="495301" cy="17595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1"/>
          </p:cNvCxnSpPr>
          <p:nvPr/>
        </p:nvCxnSpPr>
        <p:spPr>
          <a:xfrm flipH="1">
            <a:off x="4053093" y="4256159"/>
            <a:ext cx="495301" cy="1205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1065089" y="2146156"/>
            <a:ext cx="10251075" cy="968519"/>
          </a:xfrm>
          <a:prstGeom prst="wedgeRoundRectCallout">
            <a:avLst>
              <a:gd name="adj1" fmla="val -21669"/>
              <a:gd name="adj2" fmla="val 49478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Для целей государственного статистического наблюдения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под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арендным жилым домом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понимается жилой дом, в котором все жилые помещения включены в состав арендного жилья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  <a:endParaRPr lang="ru-RU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65089" y="4057647"/>
            <a:ext cx="2988004" cy="13811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65089" y="4376736"/>
            <a:ext cx="2988004" cy="13811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3097" y="5738222"/>
            <a:ext cx="2988004" cy="13811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1025" y="3890961"/>
            <a:ext cx="34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!</a:t>
            </a:r>
            <a:endParaRPr lang="ru-RU" sz="4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1025" y="5271822"/>
            <a:ext cx="34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!</a:t>
            </a:r>
            <a:endParaRPr lang="ru-RU" sz="4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65089" y="5428416"/>
            <a:ext cx="2988004" cy="13811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1025" y="2146156"/>
            <a:ext cx="342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!</a:t>
            </a:r>
            <a:endParaRPr lang="ru-RU" sz="6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0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548394" y="5271822"/>
            <a:ext cx="6767770" cy="1100403"/>
          </a:xfrm>
          <a:prstGeom prst="wedgeRoundRectCallout">
            <a:avLst>
              <a:gd name="adj1" fmla="val -21669"/>
              <a:gd name="adj2" fmla="val 49478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 строки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413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строке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420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отражается </a:t>
            </a:r>
            <a:r>
              <a:rPr lang="ru-RU" u="sng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общая площадь ветхих </a:t>
            </a:r>
            <a:r>
              <a:rPr lang="ru-RU" u="sng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арендных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жилых домов,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строки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414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строке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421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– </a:t>
            </a:r>
            <a:r>
              <a:rPr lang="ru-RU" u="sng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общая площадь </a:t>
            </a:r>
            <a:r>
              <a:rPr lang="ru-RU" u="sng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аварийных арендных</a:t>
            </a:r>
            <a:r>
              <a:rPr lang="ru-RU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жилых домах.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053093" y="5441871"/>
            <a:ext cx="495301" cy="32455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051101" y="5766422"/>
            <a:ext cx="49729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6438900" y="322046"/>
            <a:ext cx="4962525" cy="968519"/>
          </a:xfrm>
          <a:prstGeom prst="wedgeRoundRectCallout">
            <a:avLst>
              <a:gd name="adj1" fmla="val -21669"/>
              <a:gd name="adj2" fmla="val 49478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Обратить внимание на внесенные изменения </a:t>
            </a:r>
            <a:br>
              <a:rPr lang="ru-RU" sz="1600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600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постановление </a:t>
            </a:r>
            <a:r>
              <a:rPr lang="ru-RU" sz="1600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Национального статистического комитета Республики Беларусь от 12 июля 2019 г. № 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239103"/>
            <a:ext cx="342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!</a:t>
            </a:r>
            <a:endParaRPr lang="ru-RU" sz="6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2" grpId="0" animBg="1"/>
      <p:bldP spid="28" grpId="0" animBg="1"/>
      <p:bldP spid="32" grpId="0" animBg="1"/>
      <p:bldP spid="23" grpId="0"/>
      <p:bldP spid="24" grpId="0"/>
      <p:bldP spid="33" grpId="0" animBg="1"/>
      <p:bldP spid="26" grpId="0"/>
      <p:bldP spid="20" grpId="0" animBg="1"/>
      <p:bldP spid="2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E16B12D8-C3DF-481B-AF3C-EB6D8FB4E77E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8" y="939200"/>
            <a:ext cx="9146276" cy="558507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5EF99C-F6E0-44C2-92F1-AE3E129619FD}"/>
              </a:ext>
            </a:extLst>
          </p:cNvPr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385" y="2253300"/>
            <a:ext cx="9079497" cy="1504950"/>
          </a:xfrm>
          <a:prstGeom prst="rect">
            <a:avLst/>
          </a:prstGeom>
          <a:solidFill>
            <a:srgbClr val="C55A11">
              <a:alpha val="25098"/>
            </a:srgbClr>
          </a:solidFill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4152901" y="2462850"/>
            <a:ext cx="7200332" cy="1085850"/>
          </a:xfrm>
          <a:prstGeom prst="wedgeRoundRectCallout">
            <a:avLst>
              <a:gd name="adj1" fmla="val -9798"/>
              <a:gd name="adj2" fmla="val 42135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Уполномоченные лица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отражают данные </a:t>
            </a:r>
            <a:r>
              <a:rPr lang="ru-RU" spc="1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по строкам 401, с 404 по 407 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раздела </a:t>
            </a:r>
            <a:r>
              <a:rPr lang="en-US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IV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. Разделы </a:t>
            </a:r>
            <a:r>
              <a:rPr lang="en-US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I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II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III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, строки 402, 403, с 408 по 415 раздела </a:t>
            </a:r>
            <a:r>
              <a:rPr lang="en-US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IV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и раздел </a:t>
            </a:r>
            <a:r>
              <a:rPr lang="en-US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V</a:t>
            </a: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уполномоченные лица не заполняют. 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(п.4¹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2974" y="4256159"/>
            <a:ext cx="281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Заголовок 4">
            <a:extLst>
              <a:ext uri="{FF2B5EF4-FFF2-40B4-BE49-F238E27FC236}">
                <a16:creationId xmlns:a16="http://schemas.microsoft.com/office/drawing/2014/main" xmlns="" id="{8C01000F-0C28-4492-A730-B3D97A67AE9C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39AC184-38E3-44FE-9E2D-44A1654592CA}"/>
              </a:ext>
            </a:extLst>
          </p:cNvPr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496CBB-B6D3-48EE-BF32-C7525B7B9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0" t="27891" r="13367" b="15238"/>
          <a:stretch/>
        </p:blipFill>
        <p:spPr>
          <a:xfrm>
            <a:off x="149614" y="1323392"/>
            <a:ext cx="10962289" cy="4879910"/>
          </a:xfrm>
          <a:prstGeom prst="rect">
            <a:avLst/>
          </a:prstGeom>
          <a:solidFill>
            <a:srgbClr val="FEF9E6"/>
          </a:solidFill>
          <a:ln>
            <a:solidFill>
              <a:srgbClr val="D9D9D9"/>
            </a:solidFill>
          </a:ln>
          <a:effectLst>
            <a:outerShdw blurRad="50800" dist="88900" dir="27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ая выноска 19">
            <a:extLst>
              <a:ext uri="{FF2B5EF4-FFF2-40B4-BE49-F238E27FC236}">
                <a16:creationId xmlns:a16="http://schemas.microsoft.com/office/drawing/2014/main" xmlns="" id="{FFDA4C5D-E06F-49E1-A0C6-098A24093D1A}"/>
              </a:ext>
            </a:extLst>
          </p:cNvPr>
          <p:cNvSpPr/>
          <p:nvPr/>
        </p:nvSpPr>
        <p:spPr>
          <a:xfrm>
            <a:off x="3973916" y="2886075"/>
            <a:ext cx="7694209" cy="3019425"/>
          </a:xfrm>
          <a:prstGeom prst="roundRect">
            <a:avLst>
              <a:gd name="adj" fmla="val 19874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400"/>
              </a:lnSpc>
            </a:pP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разделе </a:t>
            </a:r>
            <a:r>
              <a:rPr lang="en-US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отражаются </a:t>
            </a:r>
            <a: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пустующих квартирах (</a:t>
            </a: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комнатах)</a:t>
            </a:r>
            <a:r>
              <a:rPr lang="ru-RU" sz="24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многоквартирных, блокированных жилых домах,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пустующих комнатах 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  <a: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одноквартирных жилых домах. </a:t>
            </a:r>
            <a: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</a:t>
            </a:r>
            <a:r>
              <a:rPr lang="ru-RU" sz="20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одноквартирный жилой дом не заселен (пустует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), </a:t>
            </a:r>
            <a:b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многоквартирном, блокированном жилом доме </a:t>
            </a:r>
            <a:r>
              <a:rPr lang="ru-RU" sz="2000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заселены (пустуют) </a:t>
            </a:r>
            <a:r>
              <a:rPr lang="ru-RU" sz="2400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все </a:t>
            </a:r>
            <a:r>
              <a:rPr lang="ru-RU" sz="2400" b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квартиры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то </a:t>
            </a:r>
            <a:r>
              <a:rPr lang="ru-RU" sz="20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раздел </a:t>
            </a:r>
            <a:r>
              <a:rPr lang="en-US" sz="20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</a:t>
            </a:r>
            <a:r>
              <a:rPr lang="ru-RU" sz="20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2000" b="1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lnSpc>
                <a:spcPts val="2400"/>
              </a:lnSpc>
            </a:pP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 пустующими квартирами (комнатами) понимаются квартиры (комнаты), в которых никто не зарегистрирован и не проживает.</a:t>
            </a:r>
            <a: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b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41 Указаний)</a:t>
            </a:r>
            <a:endParaRPr lang="ru-RU" sz="25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90725" y="1323392"/>
            <a:ext cx="7315200" cy="581608"/>
          </a:xfrm>
          <a:prstGeom prst="ellipse">
            <a:avLst/>
          </a:prstGeom>
          <a:noFill/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47925" y="3095625"/>
            <a:ext cx="11165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9466" y="3219450"/>
            <a:ext cx="31750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33525" y="5229224"/>
            <a:ext cx="1943100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33524" y="5117610"/>
            <a:ext cx="2030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00" dirty="0" smtClean="0"/>
              <a:t>……………………………………......</a:t>
            </a:r>
            <a:endParaRPr lang="ru-RU" sz="1100" spc="100" dirty="0"/>
          </a:p>
        </p:txBody>
      </p:sp>
    </p:spTree>
    <p:extLst>
      <p:ext uri="{BB962C8B-B14F-4D97-AF65-F5344CB8AC3E}">
        <p14:creationId xmlns:p14="http://schemas.microsoft.com/office/powerpoint/2010/main" val="29256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EBE1E4E4-F27B-41B0-A04D-0FC89ADEA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4605"/>
          <a:stretch/>
        </p:blipFill>
        <p:spPr bwMode="auto">
          <a:xfrm>
            <a:off x="89742" y="1011738"/>
            <a:ext cx="11228291" cy="56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1CFF7291-DE64-4220-9D27-5C16BE08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81225"/>
            <a:ext cx="9686925" cy="3823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9192C8F6-70EC-4EB7-B023-53278992484C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8A8E2B-8537-4877-A503-9286984672B4}"/>
              </a:ext>
            </a:extLst>
          </p:cNvPr>
          <p:cNvSpPr/>
          <p:nvPr/>
        </p:nvSpPr>
        <p:spPr>
          <a:xfrm>
            <a:off x="2133600" y="1749551"/>
            <a:ext cx="2474976" cy="1898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4148667" y="2336800"/>
            <a:ext cx="889000" cy="2201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90775" y="3105149"/>
            <a:ext cx="495300" cy="200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1373" y="2733677"/>
            <a:ext cx="9076002" cy="24002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Контроль 302:</a:t>
            </a:r>
            <a:r>
              <a:rPr lang="ru-RU" dirty="0"/>
              <a:t>   Если строка 211 не равна нулю, то и строка 210 не должна быть равна нулю и </a:t>
            </a:r>
            <a:r>
              <a:rPr lang="ru-RU" b="1" dirty="0"/>
              <a:t>Контроль 302:</a:t>
            </a:r>
            <a:r>
              <a:rPr lang="ru-RU" dirty="0"/>
              <a:t>   Если строка 211 не равна нулю, то и строка 210 не должна быть равна нулю и </a:t>
            </a:r>
            <a:r>
              <a:rPr lang="ru-RU" dirty="0" smtClean="0"/>
              <a:t>Ф(Т(2</a:t>
            </a:r>
            <a:r>
              <a:rPr lang="ru-RU" dirty="0"/>
              <a:t>).Г(1), Т(2).Г(2), Т(2).Г(3), Т(2).Г(4)):Т(2).С(211) &lt;&gt; 0 ~ Т(2).С(210) &lt;&gt; 0</a:t>
            </a:r>
          </a:p>
          <a:p>
            <a:r>
              <a:rPr lang="ru-RU" dirty="0" smtClean="0"/>
              <a:t>Ф(Т(2</a:t>
            </a:r>
            <a:r>
              <a:rPr lang="ru-RU" dirty="0"/>
              <a:t>).Г(1), Т(2).Г(2), Т(2).Г(3), Т(2).Г(4)):Т(2).С(211) &lt;&gt; 0 ~ Т(2).С(210) &lt;&gt;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3B6936-81D0-414E-B16D-0E42034EC522}"/>
              </a:ext>
            </a:extLst>
          </p:cNvPr>
          <p:cNvSpPr txBox="1"/>
          <p:nvPr/>
        </p:nvSpPr>
        <p:spPr>
          <a:xfrm>
            <a:off x="4373165" y="3957663"/>
            <a:ext cx="2661444" cy="1123712"/>
          </a:xfrm>
          <a:prstGeom prst="wedgeRoundRectCallout">
            <a:avLst>
              <a:gd name="adj1" fmla="val -77768"/>
              <a:gd name="adj2" fmla="val -107875"/>
              <a:gd name="adj3" fmla="val 16667"/>
            </a:avLst>
          </a:prstGeom>
          <a:solidFill>
            <a:srgbClr val="FEF9E6"/>
          </a:solidFill>
          <a:ln w="19050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Обязательно анализировать! Возможны ошибки!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874" y="2497933"/>
            <a:ext cx="289453" cy="471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00099" y="3163353"/>
            <a:ext cx="9278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Контроль 302: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(Рекомендательный)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Если строка 211 не равна нулю, то и строка 210 не должна быть равна нулю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наобоорот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Ф(Т(2).Г(1), Т(2).Г(2), Т(2).Г(3), Т(2).Г(4)):Т(2).С(211) &lt;&gt; 0 ~ Т(2).С(210) &lt;&gt; 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8122" y="3837992"/>
            <a:ext cx="7956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Гр. </a:t>
            </a:r>
            <a:r>
              <a:rPr lang="ru-RU" sz="1400" dirty="0" smtClean="0"/>
              <a:t>3:</a:t>
            </a:r>
            <a:r>
              <a:rPr lang="en-US" sz="1400" dirty="0" smtClean="0"/>
              <a:t>  </a:t>
            </a:r>
            <a:r>
              <a:rPr lang="ru-RU" sz="1400" dirty="0" smtClean="0"/>
              <a:t>0</a:t>
            </a:r>
            <a:r>
              <a:rPr lang="ru-RU" sz="1400" dirty="0"/>
              <a:t>   &lt;&gt;   0   ~   22   &lt;&gt;   </a:t>
            </a:r>
            <a:r>
              <a:rPr lang="ru-RU" sz="1400" dirty="0" smtClean="0"/>
              <a:t>0</a:t>
            </a:r>
            <a:endParaRPr lang="en-US" sz="1400" dirty="0" smtClean="0"/>
          </a:p>
          <a:p>
            <a:r>
              <a:rPr lang="ru-RU" sz="1400" dirty="0"/>
              <a:t>0   &lt;&gt;   </a:t>
            </a:r>
            <a:r>
              <a:rPr lang="ru-RU" sz="1400" dirty="0" smtClean="0"/>
              <a:t>0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ru-RU" sz="1400" dirty="0"/>
              <a:t>Разница = </a:t>
            </a:r>
            <a:r>
              <a:rPr lang="ru-RU" sz="1400" dirty="0" smtClean="0"/>
              <a:t>0</a:t>
            </a:r>
            <a:endParaRPr lang="en-US" sz="1400" dirty="0" smtClean="0"/>
          </a:p>
          <a:p>
            <a:r>
              <a:rPr lang="ru-RU" sz="1400" dirty="0"/>
              <a:t>22   &lt;&gt;   </a:t>
            </a:r>
            <a:r>
              <a:rPr lang="ru-RU" sz="1400" dirty="0" smtClean="0"/>
              <a:t>0</a:t>
            </a:r>
            <a:endParaRPr lang="en-US" sz="1400" dirty="0" smtClean="0"/>
          </a:p>
          <a:p>
            <a:r>
              <a:rPr lang="ru-RU" sz="1400" dirty="0"/>
              <a:t>Гр. 4</a:t>
            </a:r>
            <a:r>
              <a:rPr lang="ru-RU" sz="1400" dirty="0" smtClean="0"/>
              <a:t>:</a:t>
            </a:r>
            <a:r>
              <a:rPr lang="en-US" sz="1400" dirty="0" smtClean="0"/>
              <a:t> </a:t>
            </a:r>
            <a:r>
              <a:rPr lang="ru-RU" sz="1400" dirty="0"/>
              <a:t>0   &lt;&gt;   0   ~   1319   &lt;&gt;   </a:t>
            </a:r>
            <a:r>
              <a:rPr lang="ru-RU" sz="1400" dirty="0" smtClean="0"/>
              <a:t>0</a:t>
            </a:r>
            <a:endParaRPr lang="en-US" sz="1400" dirty="0" smtClean="0"/>
          </a:p>
          <a:p>
            <a:r>
              <a:rPr lang="ru-RU" sz="1400" dirty="0"/>
              <a:t>0   &lt;&gt;   </a:t>
            </a:r>
            <a:r>
              <a:rPr lang="ru-RU" sz="1400" dirty="0" smtClean="0"/>
              <a:t>0</a:t>
            </a:r>
            <a:r>
              <a:rPr lang="en-US" sz="1400" dirty="0" smtClean="0"/>
              <a:t>  </a:t>
            </a:r>
            <a:r>
              <a:rPr lang="ru-RU" sz="1400" dirty="0"/>
              <a:t>Разница = </a:t>
            </a:r>
            <a:r>
              <a:rPr lang="ru-RU" sz="1400" dirty="0" smtClean="0"/>
              <a:t>0</a:t>
            </a:r>
            <a:endParaRPr lang="en-US" sz="1400" dirty="0" smtClean="0"/>
          </a:p>
          <a:p>
            <a:r>
              <a:rPr lang="ru-RU" sz="1400" dirty="0"/>
              <a:t>1319   &lt;&gt;   0</a:t>
            </a:r>
            <a:endParaRPr lang="en-US" sz="1400" dirty="0" smtClean="0"/>
          </a:p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0099" y="2466553"/>
            <a:ext cx="2585976" cy="63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9C64F93-D4E2-4FAB-BD18-B000DEE71A12}"/>
              </a:ext>
            </a:extLst>
          </p:cNvPr>
          <p:cNvSpPr/>
          <p:nvPr/>
        </p:nvSpPr>
        <p:spPr>
          <a:xfrm>
            <a:off x="1972847" y="3084887"/>
            <a:ext cx="1645920" cy="440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807FCD12-FCE2-4A3A-9F7F-163707739258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7529" r="16419" b="30269"/>
          <a:stretch/>
        </p:blipFill>
        <p:spPr>
          <a:xfrm>
            <a:off x="651485" y="1081365"/>
            <a:ext cx="9981756" cy="5045970"/>
          </a:xfrm>
          <a:prstGeom prst="rect">
            <a:avLst/>
          </a:prstGeom>
          <a:solidFill>
            <a:srgbClr val="FEF9E6"/>
          </a:solidFill>
          <a:ln>
            <a:noFill/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951" y="1837267"/>
            <a:ext cx="2870649" cy="21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63752" y="3068960"/>
            <a:ext cx="208823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786950" y="1889654"/>
            <a:ext cx="8385624" cy="3552825"/>
            <a:chOff x="1566038" y="3284984"/>
            <a:chExt cx="6441959" cy="28257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64" t="25696" r="21527" b="29849"/>
            <a:stretch/>
          </p:blipFill>
          <p:spPr>
            <a:xfrm>
              <a:off x="1566038" y="3284984"/>
              <a:ext cx="6441959" cy="2825750"/>
            </a:xfrm>
            <a:prstGeom prst="rect">
              <a:avLst/>
            </a:prstGeom>
            <a:solidFill>
              <a:srgbClr val="FEF9E6"/>
            </a:solidFill>
            <a:ln>
              <a:noFill/>
            </a:ln>
            <a:effectLst>
              <a:outerShdw blurRad="50800" dist="889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714402" y="3714750"/>
              <a:ext cx="1149350" cy="59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9C64F93-D4E2-4FAB-BD18-B000DEE71A12}"/>
              </a:ext>
            </a:extLst>
          </p:cNvPr>
          <p:cNvSpPr/>
          <p:nvPr/>
        </p:nvSpPr>
        <p:spPr>
          <a:xfrm>
            <a:off x="2222275" y="3068961"/>
            <a:ext cx="1835375" cy="5040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979762" y="2324100"/>
            <a:ext cx="2602137" cy="996889"/>
          </a:xfrm>
          <a:prstGeom prst="wedgeRoundRectCallout">
            <a:avLst>
              <a:gd name="adj1" fmla="val -82695"/>
              <a:gd name="adj2" fmla="val 43391"/>
              <a:gd name="adj3" fmla="val 16667"/>
            </a:avLst>
          </a:prstGeom>
          <a:noFill/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79762" y="2524125"/>
            <a:ext cx="278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УБЕДИТЕСЬ !!!</a:t>
            </a:r>
            <a:endParaRPr lang="ru-RU" sz="32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28775" y="1656701"/>
            <a:ext cx="97155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ru-RU" sz="2800" b="1" dirty="0" smtClean="0"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ru-RU" sz="2800" b="1" dirty="0"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вопросам заполнения формы 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1-жкх (жилфонд) 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можно обращаться в </a:t>
            </a:r>
            <a: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отдел статистики ТЭК и услуг </a:t>
            </a:r>
            <a:b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Главного статистического управления Витебской  области </a:t>
            </a:r>
            <a:r>
              <a:rPr lang="ru-RU" sz="28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</a:br>
            <a: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по телефонам: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(0212) 43 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69 74</a:t>
            </a:r>
            <a:endParaRPr lang="ru-RU" sz="2800" b="1" dirty="0"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(0212) 43 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68 87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ru-RU" sz="2800" b="1" dirty="0">
              <a:solidFill>
                <a:srgbClr val="4472C4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502098" y="508417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uslugi.vitebsk@belstat.gov.by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CAD1C98E-CF30-4FF0-8354-A0D26D92381D}"/>
              </a:ext>
            </a:extLst>
          </p:cNvPr>
          <p:cNvSpPr txBox="1">
            <a:spLocks/>
          </p:cNvSpPr>
          <p:nvPr/>
        </p:nvSpPr>
        <p:spPr>
          <a:xfrm>
            <a:off x="528984" y="690709"/>
            <a:ext cx="10774016" cy="10000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kern="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0C4E21D7-B6DA-4157-9536-8C0521004F03}"/>
              </a:ext>
            </a:extLst>
          </p:cNvPr>
          <p:cNvSpPr txBox="1">
            <a:spLocks/>
          </p:cNvSpPr>
          <p:nvPr/>
        </p:nvSpPr>
        <p:spPr>
          <a:xfrm>
            <a:off x="1474877" y="5735308"/>
            <a:ext cx="8661658" cy="8972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500" kern="0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xmlns="" id="{0C4E21D7-B6DA-4157-9536-8C0521004F03}"/>
              </a:ext>
            </a:extLst>
          </p:cNvPr>
          <p:cNvSpPr txBox="1">
            <a:spLocks/>
          </p:cNvSpPr>
          <p:nvPr/>
        </p:nvSpPr>
        <p:spPr>
          <a:xfrm>
            <a:off x="2923644" y="1601167"/>
            <a:ext cx="5535523" cy="607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500" kern="0" dirty="0">
              <a:solidFill>
                <a:srgbClr val="A2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1-ЖКХ(жилфонд)\СЕМИНАРЫ ПО 1-ЖКХ(ЖИЛФОНД)\ДЛЯ САЙТА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9" y="793100"/>
            <a:ext cx="6316586" cy="38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1893" y="2847977"/>
            <a:ext cx="1552574" cy="20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Статистика жилищного фонда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01" y="2838451"/>
            <a:ext cx="7225518" cy="356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6009" y="958525"/>
            <a:ext cx="36810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Официальный сайт Национального статистического комитета </a:t>
            </a:r>
            <a:br>
              <a:rPr lang="ru-RU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Республики Беларусь</a:t>
            </a:r>
            <a:r>
              <a:rPr lang="ru-RU" b="1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http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//www.belstat.gov.by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525" y="5232916"/>
            <a:ext cx="35300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БЛАНКИ И УКАЗАНИЯ</a:t>
            </a:r>
            <a:endParaRPr lang="ru-RU" sz="2600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Calibri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64467" y="793100"/>
            <a:ext cx="712258" cy="3308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14525" y="1273252"/>
            <a:ext cx="4400550" cy="6314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533650" y="1904709"/>
            <a:ext cx="723900" cy="94326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564467" y="3057528"/>
            <a:ext cx="1607608" cy="200024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2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962900" y="1504949"/>
            <a:ext cx="4229100" cy="2573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1-жкх (жилфонд)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жилищном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фонде»</a:t>
            </a:r>
            <a:r>
              <a:rPr lang="ru-RU" sz="3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endParaRPr lang="ru-RU" sz="3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84476" y="1044165"/>
            <a:ext cx="5525667" cy="5420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sz="2700" b="1" kern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62900" y="4695825"/>
            <a:ext cx="4229100" cy="954107"/>
          </a:xfrm>
          <a:prstGeom prst="rect">
            <a:avLst/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Годовая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20 февраля</a:t>
            </a:r>
            <a:endParaRPr lang="ru-RU" sz="28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1-ЖКХ(жилфонд)\СЕМИНАРЫ ПО 1-ЖКХ(ЖИЛФОНД)\ДЛЯ САЙТА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" y="866774"/>
            <a:ext cx="7876296" cy="559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5367867" y="1200150"/>
            <a:ext cx="2156883" cy="609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95826" y="2990850"/>
            <a:ext cx="1190624" cy="5429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55A11">
              <a:alpha val="25098"/>
            </a:srgb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7" name="Picture 3" descr="D:\1-ЖКХ(жилфонд)\СЕМИНАРЫ ПО 1-ЖКХ(ЖИЛФОНД)\2024\Сним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25" y="611644"/>
            <a:ext cx="9993200" cy="59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ая выноска 7">
            <a:extLst>
              <a:ext uri="{FF2B5EF4-FFF2-40B4-BE49-F238E27FC236}">
                <a16:creationId xmlns="" xmlns:a16="http://schemas.microsoft.com/office/drawing/2014/main" id="{2A070D2E-5F65-467E-81E3-96A70790631E}"/>
              </a:ext>
            </a:extLst>
          </p:cNvPr>
          <p:cNvSpPr/>
          <p:nvPr/>
        </p:nvSpPr>
        <p:spPr>
          <a:xfrm>
            <a:off x="4356829" y="979039"/>
            <a:ext cx="7463695" cy="2984383"/>
          </a:xfrm>
          <a:prstGeom prst="wedgeRoundRectCallout">
            <a:avLst>
              <a:gd name="adj1" fmla="val -8551"/>
              <a:gd name="adj2" fmla="val 104515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Респонденты представляют первичные статистические данные в объеме, сроки и адреса, указанные в формах государственной статистической отчетности, 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подписями лиц, ответственных за составление и представление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первичных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статистических данных.</a:t>
            </a:r>
          </a:p>
          <a:p>
            <a:pPr algn="just"/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 считаются непредставленными в случае отсутствия подписи лица,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ответственного за их составление и представление.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П.9 Инструкции о порядке представления первичных статистических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данных  Утвержденной Постановлением Национального статистического комитета Республики Беларусь 28.08.2015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№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100</a:t>
            </a:r>
            <a:endParaRPr lang="ru-RU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810148-1A84-4D1B-B2B2-2A651C91C7F7}"/>
              </a:ext>
            </a:extLst>
          </p:cNvPr>
          <p:cNvSpPr txBox="1"/>
          <p:nvPr/>
        </p:nvSpPr>
        <p:spPr>
          <a:xfrm>
            <a:off x="1149887" y="931425"/>
            <a:ext cx="946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1-жкх (жилфонд) </a:t>
            </a:r>
            <a:r>
              <a:rPr lang="ru-RU" altLang="ru-RU" sz="2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</a:t>
            </a:r>
            <a:r>
              <a:rPr lang="ru-RU" altLang="ru-RU" sz="24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жилищном фонде»</a:t>
            </a: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1619250"/>
            <a:ext cx="110204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     Государственную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статистическую отчетность по форме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1-жкх (жилфонд) </a:t>
            </a: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«Отчет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 жилищном       фонде» представляют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юридические лица, обособленные подразделения юридических лиц</a:t>
            </a:r>
            <a:r>
              <a:rPr lang="ru-RU" spc="1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, имеющие на своем балансе жилые помещения;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территориальные организации по государственной регистрации недвижимого имущества, прав на него и сделок с ним в отношении жилищного фонда, принадлежащего гражданам на праве частной собственности, домов жилищных и жилищно-строительных кооперативов;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сельские (поселковые) исполнительные комитеты в отношении жилищного фонда, принадлежащего гражданам на праве частной собственности в сельских населенных пунктах, а также жилых помещений, находящихся на балансе сельских (поселковых) исполнительных комитетов, жилых помещений, признанных бесхозяйными, и жилых помещений, входящих в состав наследственного имущества, признанного выморочным наследством</a:t>
            </a:r>
            <a:r>
              <a:rPr lang="ru-RU" spc="1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;</a:t>
            </a:r>
            <a:endParaRPr lang="ru-RU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pc="1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уполномоченные лица по управлению общим имуществом совместного домовладения (далее – уполномоченные лица), в отношении жилых домов, собственниками жилых помещений которых являются граждане и юридические лица или несколько юридических лиц.</a:t>
            </a:r>
            <a:endParaRPr lang="ru-RU" spc="10" dirty="0">
              <a:solidFill>
                <a:srgbClr val="006969"/>
              </a:solidFill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0019" y="1369832"/>
            <a:ext cx="4821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>
                <a:solidFill>
                  <a:srgbClr val="006969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составляется на основании:</a:t>
            </a:r>
            <a:endParaRPr lang="en-US" altLang="ko-KR" sz="2400" dirty="0">
              <a:solidFill>
                <a:srgbClr val="006969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510806" y="1831497"/>
            <a:ext cx="10633443" cy="4200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данных единого государственного регистра недвижимого имущества, прав на него и сделок с ним;</a:t>
            </a:r>
            <a:endParaRPr lang="ru-RU" sz="2200" b="1" dirty="0" smtClean="0">
              <a:solidFill>
                <a:srgbClr val="006969"/>
              </a:solidFill>
              <a:latin typeface="Roboto Condensed" charset="0"/>
              <a:ea typeface="Roboto Condensed" charset="0"/>
              <a:cs typeface="Tahoma" pitchFamily="34" charset="0"/>
            </a:endParaRP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технических </a:t>
            </a: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паспортов;</a:t>
            </a: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поэтажных планов, экспликаций к ним с учетом текущих изменений; </a:t>
            </a: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договоров найма, аренды жилого помещения;</a:t>
            </a:r>
            <a:endParaRPr lang="ru-RU" sz="2200" b="1" dirty="0">
              <a:solidFill>
                <a:srgbClr val="006969"/>
              </a:solidFill>
              <a:latin typeface="Roboto Condensed" charset="0"/>
              <a:ea typeface="Roboto Condensed" charset="0"/>
              <a:cs typeface="Tahoma" pitchFamily="34" charset="0"/>
            </a:endParaRP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актов приемки-передачи основных средств; </a:t>
            </a:r>
            <a:endParaRPr lang="ru-RU" sz="2200" b="1" dirty="0">
              <a:solidFill>
                <a:srgbClr val="006969"/>
              </a:solidFill>
              <a:latin typeface="Roboto Condensed" charset="0"/>
              <a:ea typeface="Roboto Condensed" charset="0"/>
              <a:cs typeface="Tahoma" pitchFamily="34" charset="0"/>
            </a:endParaRP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актов инвентаризации жилищного фонда; </a:t>
            </a: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лицевых счетов;</a:t>
            </a:r>
          </a:p>
          <a:p>
            <a:pPr marL="457200" indent="-457200" algn="just">
              <a:buClr>
                <a:srgbClr val="006969"/>
              </a:buClr>
              <a:buFont typeface="Wingdings" panose="05000000000000000000" pitchFamily="2" charset="2"/>
              <a:buChar char="q"/>
              <a:defRPr/>
            </a:pP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документов </a:t>
            </a:r>
            <a:r>
              <a:rPr lang="ru-RU" altLang="ko-KR" sz="2200" b="1" dirty="0" err="1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похозяйственного</a:t>
            </a:r>
            <a:r>
              <a:rPr lang="ru-RU" altLang="ko-KR" sz="22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учета.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00018" y="793101"/>
            <a:ext cx="5215847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Форма 1-жкх (жилфонд)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ая выноска 19">
            <a:extLst>
              <a:ext uri="{FF2B5EF4-FFF2-40B4-BE49-F238E27FC236}">
                <a16:creationId xmlns:a16="http://schemas.microsoft.com/office/drawing/2014/main" xmlns="" id="{92065222-12DA-4518-8799-41196C6DD817}"/>
              </a:ext>
            </a:extLst>
          </p:cNvPr>
          <p:cNvSpPr/>
          <p:nvPr/>
        </p:nvSpPr>
        <p:spPr>
          <a:xfrm>
            <a:off x="933449" y="5581650"/>
            <a:ext cx="10210800" cy="1104900"/>
          </a:xfrm>
          <a:prstGeom prst="wedgeRoundRectCallout">
            <a:avLst>
              <a:gd name="adj1" fmla="val -9798"/>
              <a:gd name="adj2" fmla="val 42135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о жилых помещениях в сельских населенных пунктах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собственники которых </a:t>
            </a:r>
            <a:b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зарегистрированы </a:t>
            </a:r>
            <a:r>
              <a:rPr lang="ru-RU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данном населенном пункте и которые </a:t>
            </a:r>
            <a: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используются для временного </a:t>
            </a:r>
            <a:b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или сезонного проживания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в отчете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отражаются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9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095" y="5363111"/>
            <a:ext cx="314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4951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BC578BE7-E5B9-4ABC-A02C-10248E9CE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72863"/>
              </p:ext>
            </p:extLst>
          </p:nvPr>
        </p:nvGraphicFramePr>
        <p:xfrm>
          <a:off x="961054" y="1668197"/>
          <a:ext cx="3389086" cy="452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69">
                  <a:extLst>
                    <a:ext uri="{9D8B030D-6E8A-4147-A177-3AD203B41FA5}">
                      <a16:colId xmlns:a16="http://schemas.microsoft.com/office/drawing/2014/main" xmlns="" val="643727826"/>
                    </a:ext>
                  </a:extLst>
                </a:gridCol>
                <a:gridCol w="2687217">
                  <a:extLst>
                    <a:ext uri="{9D8B030D-6E8A-4147-A177-3AD203B41FA5}">
                      <a16:colId xmlns:a16="http://schemas.microsoft.com/office/drawing/2014/main" xmlns="" val="2767512739"/>
                    </a:ext>
                  </a:extLst>
                </a:gridCol>
              </a:tblGrid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2205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rgbClr val="006969"/>
                          </a:solidFill>
                        </a:rPr>
                        <a:t>Бешенковичский</a:t>
                      </a:r>
                      <a:r>
                        <a:rPr lang="ru-RU" b="0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b="0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b="0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1366489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2208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Браславский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2606459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2210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Верхнедвинский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741135"/>
                  </a:ext>
                </a:extLst>
              </a:tr>
              <a:tr h="4735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2212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ВИТЕБСКИЙ </a:t>
                      </a:r>
                      <a:r>
                        <a:rPr lang="ru-RU" b="1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5246338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2215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Глубокский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205035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2218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Городокский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2587628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2221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Докшицкий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875900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2224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Дубровенский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2616509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2227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Лепельский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5951858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2230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Лиозненский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8841844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6969"/>
                          </a:solidFill>
                        </a:rPr>
                        <a:t>2233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Миорский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6963161"/>
                  </a:ext>
                </a:extLst>
              </a:tr>
            </a:tbl>
          </a:graphicData>
        </a:graphic>
      </p:graphicFrame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xmlns="" id="{069CC57F-E7A4-411F-AB44-1715ED738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28629"/>
              </p:ext>
            </p:extLst>
          </p:nvPr>
        </p:nvGraphicFramePr>
        <p:xfrm>
          <a:off x="7227570" y="1598062"/>
          <a:ext cx="3389086" cy="491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347">
                  <a:extLst>
                    <a:ext uri="{9D8B030D-6E8A-4147-A177-3AD203B41FA5}">
                      <a16:colId xmlns:a16="http://schemas.microsoft.com/office/drawing/2014/main" xmlns="" val="643727826"/>
                    </a:ext>
                  </a:extLst>
                </a:gridCol>
                <a:gridCol w="2673739">
                  <a:extLst>
                    <a:ext uri="{9D8B030D-6E8A-4147-A177-3AD203B41FA5}">
                      <a16:colId xmlns:a16="http://schemas.microsoft.com/office/drawing/2014/main" xmlns="" val="2767512739"/>
                    </a:ext>
                  </a:extLst>
                </a:gridCol>
              </a:tblGrid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2236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6969"/>
                          </a:solidFill>
                        </a:rPr>
                        <a:t>Оршанский </a:t>
                      </a:r>
                      <a:r>
                        <a:rPr lang="ru-RU" b="0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b="0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2919876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2238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Полоцкий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1366489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2240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Поставский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2606459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2242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Россонкий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741135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2244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rgbClr val="006969"/>
                          </a:solidFill>
                        </a:rPr>
                        <a:t>Сенненский</a:t>
                      </a:r>
                      <a:r>
                        <a:rPr lang="ru-RU" b="0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b="0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b="0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5246338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2246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Толочинский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205035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2249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Ушачский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2587628"/>
                  </a:ext>
                </a:extLst>
              </a:tr>
              <a:tr h="4284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2251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Чашникский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875900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2255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Шарковщинский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2616509"/>
                  </a:ext>
                </a:extLst>
              </a:tr>
              <a:tr h="403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2258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6969"/>
                          </a:solidFill>
                        </a:rPr>
                        <a:t>Шумилинский</a:t>
                      </a:r>
                      <a:r>
                        <a:rPr lang="ru-RU" dirty="0" smtClean="0">
                          <a:solidFill>
                            <a:srgbClr val="006969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6969"/>
                          </a:solidFill>
                        </a:rPr>
                        <a:t>район</a:t>
                      </a:r>
                      <a:endParaRPr lang="x-none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5951858"/>
                  </a:ext>
                </a:extLst>
              </a:tr>
              <a:tr h="69688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b="1" dirty="0" smtClean="0">
                        <a:solidFill>
                          <a:srgbClr val="006969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2401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ru-RU" b="1" dirty="0" smtClean="0">
                        <a:solidFill>
                          <a:srgbClr val="006969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2418</a:t>
                      </a:r>
                      <a:endParaRPr lang="x-none" b="1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b="1" dirty="0" smtClean="0">
                        <a:solidFill>
                          <a:srgbClr val="006969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Г</a:t>
                      </a:r>
                      <a:r>
                        <a:rPr lang="ru-RU" b="1" dirty="0">
                          <a:solidFill>
                            <a:srgbClr val="006969"/>
                          </a:solidFill>
                        </a:rPr>
                        <a:t>. </a:t>
                      </a:r>
                      <a:r>
                        <a:rPr lang="ru-RU" b="1" dirty="0" smtClean="0">
                          <a:solidFill>
                            <a:srgbClr val="006969"/>
                          </a:solidFill>
                        </a:rPr>
                        <a:t>ВИТЕБСК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ru-RU" b="0" dirty="0" smtClean="0">
                        <a:solidFill>
                          <a:srgbClr val="006969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ru-RU" b="0" dirty="0" err="1" smtClean="0">
                          <a:solidFill>
                            <a:srgbClr val="006969"/>
                          </a:solidFill>
                        </a:rPr>
                        <a:t>г.Новополоцк</a:t>
                      </a:r>
                      <a:endParaRPr lang="x-none" b="0" dirty="0">
                        <a:solidFill>
                          <a:srgbClr val="0069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8841844"/>
                  </a:ext>
                </a:extLst>
              </a:tr>
            </a:tbl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00C6E88-9B1E-442B-9894-FC1507733EDC}"/>
              </a:ext>
            </a:extLst>
          </p:cNvPr>
          <p:cNvSpPr txBox="1">
            <a:spLocks/>
          </p:cNvSpPr>
          <p:nvPr/>
        </p:nvSpPr>
        <p:spPr>
          <a:xfrm>
            <a:off x="961054" y="1005723"/>
            <a:ext cx="9750489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Перечень кодов детализации </a:t>
            </a:r>
            <a:r>
              <a:rPr lang="ru-RU" sz="35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35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06F9404-D326-4469-93B8-671A9F26113D}"/>
              </a:ext>
            </a:extLst>
          </p:cNvPr>
          <p:cNvSpPr/>
          <p:nvPr/>
        </p:nvSpPr>
        <p:spPr>
          <a:xfrm>
            <a:off x="4154987" y="3447191"/>
            <a:ext cx="2712538" cy="2067783"/>
          </a:xfrm>
          <a:prstGeom prst="roundRect">
            <a:avLst>
              <a:gd name="adj" fmla="val 1514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4A5D96-3ED1-4506-8D48-73A5F4FDA577}"/>
              </a:ext>
            </a:extLst>
          </p:cNvPr>
          <p:cNvSpPr txBox="1"/>
          <p:nvPr/>
        </p:nvSpPr>
        <p:spPr>
          <a:xfrm>
            <a:off x="4435795" y="4230648"/>
            <a:ext cx="218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ПУТАЙТЕ !!!</a:t>
            </a:r>
            <a:endParaRPr lang="x-none" sz="30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A039CD-2F61-4434-82C5-0AB5389116C3}"/>
              </a:ext>
            </a:extLst>
          </p:cNvPr>
          <p:cNvSpPr txBox="1"/>
          <p:nvPr/>
        </p:nvSpPr>
        <p:spPr>
          <a:xfrm>
            <a:off x="4154987" y="3676650"/>
            <a:ext cx="2796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ВНИМАТЕЛЬНО!</a:t>
            </a:r>
            <a:endParaRPr lang="x-none" sz="3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100937">
            <a:off x="3618215" y="3064289"/>
            <a:ext cx="711401" cy="594498"/>
          </a:xfrm>
          <a:prstGeom prst="lef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728508">
            <a:off x="6755071" y="5278564"/>
            <a:ext cx="565729" cy="690921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61055" y="2913991"/>
            <a:ext cx="705820" cy="3054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249708" y="5808930"/>
            <a:ext cx="705820" cy="3054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752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7EA320AE-E99A-4BCA-BE12-F126725B7B41}"/>
              </a:ext>
            </a:extLst>
          </p:cNvPr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64467" y="290461"/>
            <a:ext cx="6290733" cy="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7936" r="14791" b="4938"/>
          <a:stretch/>
        </p:blipFill>
        <p:spPr bwMode="auto">
          <a:xfrm>
            <a:off x="358665" y="793101"/>
            <a:ext cx="9191993" cy="5696796"/>
          </a:xfrm>
          <a:prstGeom prst="rect">
            <a:avLst/>
          </a:prstGeom>
          <a:noFill/>
          <a:ln>
            <a:noFill/>
          </a:ln>
          <a:effectLst>
            <a:outerShdw blurRad="50800" dist="88900" dir="21594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695913" y="2237148"/>
            <a:ext cx="7419887" cy="1482366"/>
          </a:xfrm>
          <a:prstGeom prst="wedgeRoundRectCallout">
            <a:avLst>
              <a:gd name="adj1" fmla="val -54020"/>
              <a:gd name="adj2" fmla="val -49793"/>
              <a:gd name="adj3" fmla="val 16667"/>
            </a:avLst>
          </a:prstGeom>
          <a:solidFill>
            <a:srgbClr val="FEF9E6"/>
          </a:solidFill>
          <a:ln w="19050"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строке 101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 в жилых домах и зданиях нежилого назначения на начало отчетного.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Данные </a:t>
            </a:r>
            <a:b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указанной строке должны быть равны данным по строкам 121, отраженным в отчете за предыдущий год.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(п.13 Указаний)</a:t>
            </a:r>
            <a:endParaRPr lang="ru-RU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0778" y="2066925"/>
            <a:ext cx="3899771" cy="3333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124074" y="4381500"/>
            <a:ext cx="9782175" cy="1762125"/>
          </a:xfrm>
          <a:prstGeom prst="wedgeRoundRectCallout">
            <a:avLst>
              <a:gd name="adj1" fmla="val -19795"/>
              <a:gd name="adj2" fmla="val -44889"/>
              <a:gd name="adj3" fmla="val 16667"/>
            </a:avLst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строке 107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помещений,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недоучтенная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предыдущие отчетные годы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и выявленная в ходе проведения инвентаризации, а также за счет неправильного учета жилых помещений и по другим причинам. 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(п.18 Указаний)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endParaRPr lang="ru-RU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строке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114 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отражается общая площадь жилых помещений,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завышенная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предыдущие отчетные годы</a:t>
            </a:r>
            <a:r>
              <a:rPr lang="ru-RU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и выявленная в ходе проведения инвентаризации, а также за счет неправильного учета жилых помещений и по другим </a:t>
            </a:r>
            <a:r>
              <a:rPr lang="ru-RU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причинам. 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п.25 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</a:p>
          <a:p>
            <a:pPr algn="just"/>
            <a:endParaRPr lang="ru-RU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95724" y="2978331"/>
            <a:ext cx="561975" cy="12532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95724" y="4149906"/>
            <a:ext cx="561975" cy="12532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714749" y="793100"/>
            <a:ext cx="2505075" cy="416575"/>
          </a:xfrm>
          <a:prstGeom prst="ellipse">
            <a:avLst/>
          </a:prstGeom>
          <a:noFill/>
          <a:ln w="19050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1699</Words>
  <Application>Microsoft Office PowerPoint</Application>
  <PresentationFormat>Произвольный</PresentationFormat>
  <Paragraphs>234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Roboto Condensed</vt:lpstr>
      <vt:lpstr>Calibri</vt:lpstr>
      <vt:lpstr>맑은 고딕</vt:lpstr>
      <vt:lpstr>Calibri Light</vt:lpstr>
      <vt:lpstr>Wingdings</vt:lpstr>
      <vt:lpstr>Times New Roman</vt:lpstr>
      <vt:lpstr>Tahoma</vt:lpstr>
      <vt:lpstr>Тема Office</vt:lpstr>
      <vt:lpstr>Порядок составления  и представления государственной статистической отчетности  по форме 1-ЖКХ (ЖИЛФОНД) «Отчет о жилищном фонде»</vt:lpstr>
      <vt:lpstr> Отчеты представляются посредством многофункционального  веб-портала Национального статистического комитета Республики Беларусь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Сысоева Татьяна Александровна</cp:lastModifiedBy>
  <cp:revision>454</cp:revision>
  <dcterms:created xsi:type="dcterms:W3CDTF">2024-01-02T12:50:44Z</dcterms:created>
  <dcterms:modified xsi:type="dcterms:W3CDTF">2025-12-01T10:01:07Z</dcterms:modified>
</cp:coreProperties>
</file>