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4" r:id="rId4"/>
    <p:sldId id="263" r:id="rId5"/>
    <p:sldId id="289" r:id="rId6"/>
    <p:sldId id="29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0" r:id="rId16"/>
    <p:sldId id="274" r:id="rId17"/>
    <p:sldId id="291" r:id="rId18"/>
    <p:sldId id="277" r:id="rId19"/>
    <p:sldId id="292" r:id="rId20"/>
    <p:sldId id="293" r:id="rId21"/>
    <p:sldId id="294" r:id="rId22"/>
    <p:sldId id="295" r:id="rId23"/>
    <p:sldId id="286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969"/>
    <a:srgbClr val="DEA900"/>
    <a:srgbClr val="FFDD9C"/>
    <a:srgbClr val="FFC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100" d="100"/>
          <a:sy n="100" d="100"/>
        </p:scale>
        <p:origin x="-81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0251-F779-45E1-8BA3-8AA6C523AE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AF9FE3C3-A542-4168-8E3D-79C284773C17}">
      <dgm:prSet phldrT="[Текст]" phldr="1"/>
      <dgm:spPr/>
      <dgm:t>
        <a:bodyPr/>
        <a:lstStyle/>
        <a:p>
          <a:endParaRPr lang="ru-RU"/>
        </a:p>
      </dgm:t>
    </dgm:pt>
    <dgm:pt modelId="{8ABCD9B5-67D2-4A8C-890F-962DD7D18065}" type="parTrans" cxnId="{E0AAE6BC-D0E8-4001-88B7-272AC5C9F431}">
      <dgm:prSet/>
      <dgm:spPr/>
      <dgm:t>
        <a:bodyPr/>
        <a:lstStyle/>
        <a:p>
          <a:endParaRPr lang="ru-RU"/>
        </a:p>
      </dgm:t>
    </dgm:pt>
    <dgm:pt modelId="{D8CA676E-5EFA-447F-A2D4-4F3DEE12CC0E}" type="sibTrans" cxnId="{E0AAE6BC-D0E8-4001-88B7-272AC5C9F431}">
      <dgm:prSet/>
      <dgm:spPr/>
      <dgm:t>
        <a:bodyPr/>
        <a:lstStyle/>
        <a:p>
          <a:endParaRPr lang="ru-RU"/>
        </a:p>
      </dgm:t>
    </dgm:pt>
    <dgm:pt modelId="{36C0375F-D188-405A-B5D3-DB788FE019C2}">
      <dgm:prSet phldrT="[Текст]" phldr="1"/>
      <dgm:spPr/>
      <dgm:t>
        <a:bodyPr/>
        <a:lstStyle/>
        <a:p>
          <a:endParaRPr lang="ru-RU"/>
        </a:p>
      </dgm:t>
    </dgm:pt>
    <dgm:pt modelId="{7BD621B9-C06B-4167-968A-EBF115D6C99F}" type="parTrans" cxnId="{1C093699-9D55-42EA-8C04-320295A339CB}">
      <dgm:prSet/>
      <dgm:spPr/>
      <dgm:t>
        <a:bodyPr/>
        <a:lstStyle/>
        <a:p>
          <a:endParaRPr lang="ru-RU"/>
        </a:p>
      </dgm:t>
    </dgm:pt>
    <dgm:pt modelId="{A0F6A1B5-6645-462F-A0E5-1434D28ED5B7}" type="sibTrans" cxnId="{1C093699-9D55-42EA-8C04-320295A339CB}">
      <dgm:prSet/>
      <dgm:spPr/>
      <dgm:t>
        <a:bodyPr/>
        <a:lstStyle/>
        <a:p>
          <a:endParaRPr lang="ru-RU"/>
        </a:p>
      </dgm:t>
    </dgm:pt>
    <dgm:pt modelId="{CAF993C7-B805-437E-81C0-371086B97082}">
      <dgm:prSet phldrT="[Текст]" phldr="1"/>
      <dgm:spPr/>
      <dgm:t>
        <a:bodyPr/>
        <a:lstStyle/>
        <a:p>
          <a:endParaRPr lang="ru-RU"/>
        </a:p>
      </dgm:t>
    </dgm:pt>
    <dgm:pt modelId="{49291B77-354D-42A0-97DA-2F6F4CBB67F9}" type="parTrans" cxnId="{F3550E99-AAD3-4E82-B0B9-AB81D909C008}">
      <dgm:prSet/>
      <dgm:spPr/>
      <dgm:t>
        <a:bodyPr/>
        <a:lstStyle/>
        <a:p>
          <a:endParaRPr lang="ru-RU"/>
        </a:p>
      </dgm:t>
    </dgm:pt>
    <dgm:pt modelId="{02EF6475-DF56-462F-85CE-0D5D6DE1C0F4}" type="sibTrans" cxnId="{F3550E99-AAD3-4E82-B0B9-AB81D909C008}">
      <dgm:prSet/>
      <dgm:spPr/>
      <dgm:t>
        <a:bodyPr/>
        <a:lstStyle/>
        <a:p>
          <a:endParaRPr lang="ru-RU"/>
        </a:p>
      </dgm:t>
    </dgm:pt>
    <dgm:pt modelId="{D32F245D-2CBA-4D52-B14A-8E1131772D13}" type="pres">
      <dgm:prSet presAssocID="{300F0251-F779-45E1-8BA3-8AA6C523AE5B}" presName="Name0" presStyleCnt="0">
        <dgm:presLayoutVars>
          <dgm:dir/>
          <dgm:animLvl val="lvl"/>
          <dgm:resizeHandles val="exact"/>
        </dgm:presLayoutVars>
      </dgm:prSet>
      <dgm:spPr/>
    </dgm:pt>
    <dgm:pt modelId="{A11D8244-4CE3-4A9A-8613-8D721FEFD7CD}" type="pres">
      <dgm:prSet presAssocID="{AF9FE3C3-A542-4168-8E3D-79C284773C1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EBC6-B7B8-4E41-9641-57BA02F69A2F}" type="pres">
      <dgm:prSet presAssocID="{D8CA676E-5EFA-447F-A2D4-4F3DEE12CC0E}" presName="parTxOnlySpace" presStyleCnt="0"/>
      <dgm:spPr/>
    </dgm:pt>
    <dgm:pt modelId="{D0865B70-DB2F-4F91-A93A-99862B59BD61}" type="pres">
      <dgm:prSet presAssocID="{36C0375F-D188-405A-B5D3-DB788FE019C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BC134-BB31-4553-9166-111D1652AA6D}" type="pres">
      <dgm:prSet presAssocID="{A0F6A1B5-6645-462F-A0E5-1434D28ED5B7}" presName="parTxOnlySpace" presStyleCnt="0"/>
      <dgm:spPr/>
    </dgm:pt>
    <dgm:pt modelId="{02E4A1F3-EB4C-43B7-932F-5F965E48EA13}" type="pres">
      <dgm:prSet presAssocID="{CAF993C7-B805-437E-81C0-371086B9708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93699-9D55-42EA-8C04-320295A339CB}" srcId="{300F0251-F779-45E1-8BA3-8AA6C523AE5B}" destId="{36C0375F-D188-405A-B5D3-DB788FE019C2}" srcOrd="1" destOrd="0" parTransId="{7BD621B9-C06B-4167-968A-EBF115D6C99F}" sibTransId="{A0F6A1B5-6645-462F-A0E5-1434D28ED5B7}"/>
    <dgm:cxn modelId="{9DE4F2C9-770A-4A0F-ABCF-B38F12EE95F1}" type="presOf" srcId="{300F0251-F779-45E1-8BA3-8AA6C523AE5B}" destId="{D32F245D-2CBA-4D52-B14A-8E1131772D13}" srcOrd="0" destOrd="0" presId="urn:microsoft.com/office/officeart/2005/8/layout/chevron1"/>
    <dgm:cxn modelId="{37F5A0D9-2A00-4279-BC46-29079CBEC95C}" type="presOf" srcId="{CAF993C7-B805-437E-81C0-371086B97082}" destId="{02E4A1F3-EB4C-43B7-932F-5F965E48EA13}" srcOrd="0" destOrd="0" presId="urn:microsoft.com/office/officeart/2005/8/layout/chevron1"/>
    <dgm:cxn modelId="{37BD594B-B648-4B74-AC08-929A4ED21A20}" type="presOf" srcId="{36C0375F-D188-405A-B5D3-DB788FE019C2}" destId="{D0865B70-DB2F-4F91-A93A-99862B59BD61}" srcOrd="0" destOrd="0" presId="urn:microsoft.com/office/officeart/2005/8/layout/chevron1"/>
    <dgm:cxn modelId="{F3550E99-AAD3-4E82-B0B9-AB81D909C008}" srcId="{300F0251-F779-45E1-8BA3-8AA6C523AE5B}" destId="{CAF993C7-B805-437E-81C0-371086B97082}" srcOrd="2" destOrd="0" parTransId="{49291B77-354D-42A0-97DA-2F6F4CBB67F9}" sibTransId="{02EF6475-DF56-462F-85CE-0D5D6DE1C0F4}"/>
    <dgm:cxn modelId="{E0AAE6BC-D0E8-4001-88B7-272AC5C9F431}" srcId="{300F0251-F779-45E1-8BA3-8AA6C523AE5B}" destId="{AF9FE3C3-A542-4168-8E3D-79C284773C17}" srcOrd="0" destOrd="0" parTransId="{8ABCD9B5-67D2-4A8C-890F-962DD7D18065}" sibTransId="{D8CA676E-5EFA-447F-A2D4-4F3DEE12CC0E}"/>
    <dgm:cxn modelId="{BB6E4728-6F63-43CD-B5C2-7BDBD99ABD02}" type="presOf" srcId="{AF9FE3C3-A542-4168-8E3D-79C284773C17}" destId="{A11D8244-4CE3-4A9A-8613-8D721FEFD7CD}" srcOrd="0" destOrd="0" presId="urn:microsoft.com/office/officeart/2005/8/layout/chevron1"/>
    <dgm:cxn modelId="{A23A7B66-6752-4E08-B14E-4F2D86AA6B69}" type="presParOf" srcId="{D32F245D-2CBA-4D52-B14A-8E1131772D13}" destId="{A11D8244-4CE3-4A9A-8613-8D721FEFD7CD}" srcOrd="0" destOrd="0" presId="urn:microsoft.com/office/officeart/2005/8/layout/chevron1"/>
    <dgm:cxn modelId="{C498A7E0-A26C-4831-A818-00317ED739D6}" type="presParOf" srcId="{D32F245D-2CBA-4D52-B14A-8E1131772D13}" destId="{557EEBC6-B7B8-4E41-9641-57BA02F69A2F}" srcOrd="1" destOrd="0" presId="urn:microsoft.com/office/officeart/2005/8/layout/chevron1"/>
    <dgm:cxn modelId="{68F41D5B-1EAC-4D6F-A369-56316237F84E}" type="presParOf" srcId="{D32F245D-2CBA-4D52-B14A-8E1131772D13}" destId="{D0865B70-DB2F-4F91-A93A-99862B59BD61}" srcOrd="2" destOrd="0" presId="urn:microsoft.com/office/officeart/2005/8/layout/chevron1"/>
    <dgm:cxn modelId="{71786D4E-172A-4003-B985-63241FFECFC5}" type="presParOf" srcId="{D32F245D-2CBA-4D52-B14A-8E1131772D13}" destId="{3DEBC134-BB31-4553-9166-111D1652AA6D}" srcOrd="3" destOrd="0" presId="urn:microsoft.com/office/officeart/2005/8/layout/chevron1"/>
    <dgm:cxn modelId="{6EF0B692-65F0-4F27-89BE-F9EBF96B4DB1}" type="presParOf" srcId="{D32F245D-2CBA-4D52-B14A-8E1131772D13}" destId="{02E4A1F3-EB4C-43B7-932F-5F965E48EA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14168-84B8-4B0D-A097-7CCD7830C531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D703A4-A97C-4DDB-8AEE-15D5039C0587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 smtClean="0">
              <a:latin typeface="+mn-lt"/>
              <a:ea typeface="Roboto Condensed" panose="020B0604020202020204" charset="0"/>
            </a:rPr>
            <a:t>3 тонны на расстояние 20 километров</a:t>
          </a:r>
          <a:endParaRPr lang="ru-RU" sz="1600" b="1" dirty="0">
            <a:latin typeface="+mn-lt"/>
          </a:endParaRPr>
        </a:p>
      </dgm:t>
    </dgm:pt>
    <dgm:pt modelId="{71B26E02-DBEA-46EA-BDB7-2ED454D19793}" type="parTrans" cxnId="{EDB801CC-2A0E-44B9-87A1-30B9254EB823}">
      <dgm:prSet/>
      <dgm:spPr/>
      <dgm:t>
        <a:bodyPr/>
        <a:lstStyle/>
        <a:p>
          <a:endParaRPr lang="ru-RU"/>
        </a:p>
      </dgm:t>
    </dgm:pt>
    <dgm:pt modelId="{9C972A08-35BD-4C45-A7C7-13C47451C654}" type="sibTrans" cxnId="{EDB801CC-2A0E-44B9-87A1-30B9254EB823}">
      <dgm:prSet/>
      <dgm:spPr/>
      <dgm:t>
        <a:bodyPr/>
        <a:lstStyle/>
        <a:p>
          <a:endParaRPr lang="ru-RU"/>
        </a:p>
      </dgm:t>
    </dgm:pt>
    <dgm:pt modelId="{82C812D0-36ED-4BA9-B46D-B75F0857142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+mn-lt"/>
              <a:ea typeface="Roboto Condensed" panose="020B0604020202020204" charset="0"/>
            </a:rPr>
            <a:t>4 тонны на расстояние 30 километров</a:t>
          </a:r>
          <a:endParaRPr lang="ru-RU" sz="1600" b="1" dirty="0">
            <a:latin typeface="+mn-lt"/>
          </a:endParaRPr>
        </a:p>
      </dgm:t>
    </dgm:pt>
    <dgm:pt modelId="{A02AB058-B747-45E3-9AD0-0F89FEB48F51}" type="parTrans" cxnId="{B33FA30B-B006-4AE8-BC63-3BC8F37ADC90}">
      <dgm:prSet/>
      <dgm:spPr/>
      <dgm:t>
        <a:bodyPr/>
        <a:lstStyle/>
        <a:p>
          <a:endParaRPr lang="ru-RU"/>
        </a:p>
      </dgm:t>
    </dgm:pt>
    <dgm:pt modelId="{B216D532-FDF4-4135-A8B1-267B586EEA25}" type="sibTrans" cxnId="{B33FA30B-B006-4AE8-BC63-3BC8F37ADC90}">
      <dgm:prSet/>
      <dgm:spPr/>
      <dgm:t>
        <a:bodyPr/>
        <a:lstStyle/>
        <a:p>
          <a:endParaRPr lang="ru-RU"/>
        </a:p>
      </dgm:t>
    </dgm:pt>
    <dgm:pt modelId="{C5394C54-8F51-4A05-B91B-64A5C31E0372}">
      <dgm:prSet phldrT="[Текст]" custT="1"/>
      <dgm:spPr>
        <a:solidFill>
          <a:srgbClr val="FFCD69"/>
        </a:solidFill>
      </dgm:spPr>
      <dgm:t>
        <a:bodyPr/>
        <a:lstStyle/>
        <a:p>
          <a:pPr algn="ctr"/>
          <a:r>
            <a:rPr lang="ru-RU" sz="1600" b="1" dirty="0" smtClean="0">
              <a:latin typeface="+mn-lt"/>
              <a:ea typeface="Roboto Condensed" panose="020B0604020202020204" charset="0"/>
            </a:rPr>
            <a:t>3 тонны на расстояние 10 километров</a:t>
          </a:r>
          <a:endParaRPr lang="ru-RU" sz="1600" b="1" dirty="0">
            <a:latin typeface="+mn-lt"/>
          </a:endParaRPr>
        </a:p>
      </dgm:t>
    </dgm:pt>
    <dgm:pt modelId="{59732A7C-48E4-4B21-A296-20977CFD094E}" type="parTrans" cxnId="{0FAB4AFE-4BF7-4E09-9B01-366974FFD0E5}">
      <dgm:prSet/>
      <dgm:spPr/>
      <dgm:t>
        <a:bodyPr/>
        <a:lstStyle/>
        <a:p>
          <a:endParaRPr lang="ru-RU"/>
        </a:p>
      </dgm:t>
    </dgm:pt>
    <dgm:pt modelId="{205C1011-5E4A-4130-BE20-6616AF447578}" type="sibTrans" cxnId="{0FAB4AFE-4BF7-4E09-9B01-366974FFD0E5}">
      <dgm:prSet/>
      <dgm:spPr/>
      <dgm:t>
        <a:bodyPr/>
        <a:lstStyle/>
        <a:p>
          <a:endParaRPr lang="ru-RU"/>
        </a:p>
      </dgm:t>
    </dgm:pt>
    <dgm:pt modelId="{3051A0DC-B3F4-44D5-893E-535ED953AB01}" type="pres">
      <dgm:prSet presAssocID="{57814168-84B8-4B0D-A097-7CCD7830C5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605F7-66CC-44C7-B91F-90AFB7018F57}" type="pres">
      <dgm:prSet presAssocID="{CDD703A4-A97C-4DDB-8AEE-15D5039C0587}" presName="comp" presStyleCnt="0"/>
      <dgm:spPr/>
      <dgm:t>
        <a:bodyPr/>
        <a:lstStyle/>
        <a:p>
          <a:endParaRPr lang="ru-RU"/>
        </a:p>
      </dgm:t>
    </dgm:pt>
    <dgm:pt modelId="{6A283EBE-8936-482A-943E-711E755DE2C4}" type="pres">
      <dgm:prSet presAssocID="{CDD703A4-A97C-4DDB-8AEE-15D5039C0587}" presName="box" presStyleLbl="node1" presStyleIdx="0" presStyleCnt="3"/>
      <dgm:spPr/>
      <dgm:t>
        <a:bodyPr/>
        <a:lstStyle/>
        <a:p>
          <a:endParaRPr lang="ru-RU"/>
        </a:p>
      </dgm:t>
    </dgm:pt>
    <dgm:pt modelId="{3A03EE61-3EEA-4A8E-9431-82992C2CEE05}" type="pres">
      <dgm:prSet presAssocID="{CDD703A4-A97C-4DDB-8AEE-15D5039C0587}" presName="img" presStyleLbl="fgImgPlace1" presStyleIdx="0" presStyleCnt="3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F8A769C-07AE-43B2-B5CE-93A0C2558514}" type="pres">
      <dgm:prSet presAssocID="{CDD703A4-A97C-4DDB-8AEE-15D5039C058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061A5-47FD-4AC3-8C78-E59D8E612D15}" type="pres">
      <dgm:prSet presAssocID="{9C972A08-35BD-4C45-A7C7-13C47451C654}" presName="spacer" presStyleCnt="0"/>
      <dgm:spPr/>
      <dgm:t>
        <a:bodyPr/>
        <a:lstStyle/>
        <a:p>
          <a:endParaRPr lang="ru-RU"/>
        </a:p>
      </dgm:t>
    </dgm:pt>
    <dgm:pt modelId="{E852DD69-EF7F-4467-B889-E00F1B918DA3}" type="pres">
      <dgm:prSet presAssocID="{82C812D0-36ED-4BA9-B46D-B75F08571425}" presName="comp" presStyleCnt="0"/>
      <dgm:spPr/>
      <dgm:t>
        <a:bodyPr/>
        <a:lstStyle/>
        <a:p>
          <a:endParaRPr lang="ru-RU"/>
        </a:p>
      </dgm:t>
    </dgm:pt>
    <dgm:pt modelId="{22FB01AE-34DE-4BC0-8805-BD25FF2190B5}" type="pres">
      <dgm:prSet presAssocID="{82C812D0-36ED-4BA9-B46D-B75F08571425}" presName="box" presStyleLbl="node1" presStyleIdx="1" presStyleCnt="3"/>
      <dgm:spPr/>
      <dgm:t>
        <a:bodyPr/>
        <a:lstStyle/>
        <a:p>
          <a:endParaRPr lang="ru-RU"/>
        </a:p>
      </dgm:t>
    </dgm:pt>
    <dgm:pt modelId="{C6A3C47E-EFC0-44A2-9BE5-667FD986748F}" type="pres">
      <dgm:prSet presAssocID="{82C812D0-36ED-4BA9-B46D-B75F08571425}" presName="img" presStyleLbl="fgImgPlace1" presStyleIdx="1" presStyleCnt="3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C8AC989-F706-431C-BD28-6062A3584AE3}" type="pres">
      <dgm:prSet presAssocID="{82C812D0-36ED-4BA9-B46D-B75F0857142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16D8A-2BC6-4908-81A7-AC0F0B9DA488}" type="pres">
      <dgm:prSet presAssocID="{B216D532-FDF4-4135-A8B1-267B586EEA25}" presName="spacer" presStyleCnt="0"/>
      <dgm:spPr/>
      <dgm:t>
        <a:bodyPr/>
        <a:lstStyle/>
        <a:p>
          <a:endParaRPr lang="ru-RU"/>
        </a:p>
      </dgm:t>
    </dgm:pt>
    <dgm:pt modelId="{B0E78057-FA70-4944-A610-55F29BCB42FF}" type="pres">
      <dgm:prSet presAssocID="{C5394C54-8F51-4A05-B91B-64A5C31E0372}" presName="comp" presStyleCnt="0"/>
      <dgm:spPr/>
      <dgm:t>
        <a:bodyPr/>
        <a:lstStyle/>
        <a:p>
          <a:endParaRPr lang="ru-RU"/>
        </a:p>
      </dgm:t>
    </dgm:pt>
    <dgm:pt modelId="{69CC1C23-77EA-4F22-8717-F79DD4B10CAD}" type="pres">
      <dgm:prSet presAssocID="{C5394C54-8F51-4A05-B91B-64A5C31E0372}" presName="box" presStyleLbl="node1" presStyleIdx="2" presStyleCnt="3"/>
      <dgm:spPr/>
      <dgm:t>
        <a:bodyPr/>
        <a:lstStyle/>
        <a:p>
          <a:endParaRPr lang="ru-RU"/>
        </a:p>
      </dgm:t>
    </dgm:pt>
    <dgm:pt modelId="{0B98226F-63D5-4698-9623-B27DB7F88092}" type="pres">
      <dgm:prSet presAssocID="{C5394C54-8F51-4A05-B91B-64A5C31E0372}" presName="img" presStyleLbl="fgImgPlace1" presStyleIdx="2" presStyleCnt="3"/>
      <dgm:spPr>
        <a:solidFill>
          <a:srgbClr val="FFDD9C"/>
        </a:solidFill>
      </dgm:spPr>
      <dgm:t>
        <a:bodyPr/>
        <a:lstStyle/>
        <a:p>
          <a:endParaRPr lang="ru-RU"/>
        </a:p>
      </dgm:t>
    </dgm:pt>
    <dgm:pt modelId="{754E606D-8088-4DC2-9F4A-17E8260B40CB}" type="pres">
      <dgm:prSet presAssocID="{C5394C54-8F51-4A05-B91B-64A5C31E03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014A9-8772-44E7-81C8-6EF784910605}" type="presOf" srcId="{C5394C54-8F51-4A05-B91B-64A5C31E0372}" destId="{754E606D-8088-4DC2-9F4A-17E8260B40CB}" srcOrd="1" destOrd="0" presId="urn:microsoft.com/office/officeart/2005/8/layout/vList4"/>
    <dgm:cxn modelId="{40093AA8-EF06-409D-B3E7-81E6591CC489}" type="presOf" srcId="{82C812D0-36ED-4BA9-B46D-B75F08571425}" destId="{2C8AC989-F706-431C-BD28-6062A3584AE3}" srcOrd="1" destOrd="0" presId="urn:microsoft.com/office/officeart/2005/8/layout/vList4"/>
    <dgm:cxn modelId="{B2B9DA5E-EEB6-4855-BE90-A10CF7C34824}" type="presOf" srcId="{CDD703A4-A97C-4DDB-8AEE-15D5039C0587}" destId="{6A283EBE-8936-482A-943E-711E755DE2C4}" srcOrd="0" destOrd="0" presId="urn:microsoft.com/office/officeart/2005/8/layout/vList4"/>
    <dgm:cxn modelId="{B33FA30B-B006-4AE8-BC63-3BC8F37ADC90}" srcId="{57814168-84B8-4B0D-A097-7CCD7830C531}" destId="{82C812D0-36ED-4BA9-B46D-B75F08571425}" srcOrd="1" destOrd="0" parTransId="{A02AB058-B747-45E3-9AD0-0F89FEB48F51}" sibTransId="{B216D532-FDF4-4135-A8B1-267B586EEA25}"/>
    <dgm:cxn modelId="{61519F06-696F-40F9-A86F-ECD8B149D382}" type="presOf" srcId="{82C812D0-36ED-4BA9-B46D-B75F08571425}" destId="{22FB01AE-34DE-4BC0-8805-BD25FF2190B5}" srcOrd="0" destOrd="0" presId="urn:microsoft.com/office/officeart/2005/8/layout/vList4"/>
    <dgm:cxn modelId="{34072910-117E-4D19-9607-6A635858090D}" type="presOf" srcId="{CDD703A4-A97C-4DDB-8AEE-15D5039C0587}" destId="{7F8A769C-07AE-43B2-B5CE-93A0C2558514}" srcOrd="1" destOrd="0" presId="urn:microsoft.com/office/officeart/2005/8/layout/vList4"/>
    <dgm:cxn modelId="{5C5E592D-449D-4262-AA66-16F6FF73D6FE}" type="presOf" srcId="{57814168-84B8-4B0D-A097-7CCD7830C531}" destId="{3051A0DC-B3F4-44D5-893E-535ED953AB01}" srcOrd="0" destOrd="0" presId="urn:microsoft.com/office/officeart/2005/8/layout/vList4"/>
    <dgm:cxn modelId="{0FAB4AFE-4BF7-4E09-9B01-366974FFD0E5}" srcId="{57814168-84B8-4B0D-A097-7CCD7830C531}" destId="{C5394C54-8F51-4A05-B91B-64A5C31E0372}" srcOrd="2" destOrd="0" parTransId="{59732A7C-48E4-4B21-A296-20977CFD094E}" sibTransId="{205C1011-5E4A-4130-BE20-6616AF447578}"/>
    <dgm:cxn modelId="{F2A3E22A-1963-47C8-BFEF-9B37F443F8AC}" type="presOf" srcId="{C5394C54-8F51-4A05-B91B-64A5C31E0372}" destId="{69CC1C23-77EA-4F22-8717-F79DD4B10CAD}" srcOrd="0" destOrd="0" presId="urn:microsoft.com/office/officeart/2005/8/layout/vList4"/>
    <dgm:cxn modelId="{EDB801CC-2A0E-44B9-87A1-30B9254EB823}" srcId="{57814168-84B8-4B0D-A097-7CCD7830C531}" destId="{CDD703A4-A97C-4DDB-8AEE-15D5039C0587}" srcOrd="0" destOrd="0" parTransId="{71B26E02-DBEA-46EA-BDB7-2ED454D19793}" sibTransId="{9C972A08-35BD-4C45-A7C7-13C47451C654}"/>
    <dgm:cxn modelId="{DCA2BA2E-2844-4993-BEEE-1DCCD5CAFBCB}" type="presParOf" srcId="{3051A0DC-B3F4-44D5-893E-535ED953AB01}" destId="{7BC605F7-66CC-44C7-B91F-90AFB7018F57}" srcOrd="0" destOrd="0" presId="urn:microsoft.com/office/officeart/2005/8/layout/vList4"/>
    <dgm:cxn modelId="{D05A7123-DD35-46F6-91CF-67FC646A9D92}" type="presParOf" srcId="{7BC605F7-66CC-44C7-B91F-90AFB7018F57}" destId="{6A283EBE-8936-482A-943E-711E755DE2C4}" srcOrd="0" destOrd="0" presId="urn:microsoft.com/office/officeart/2005/8/layout/vList4"/>
    <dgm:cxn modelId="{9B368F84-2A2A-4FE6-BCF3-6F201FA49350}" type="presParOf" srcId="{7BC605F7-66CC-44C7-B91F-90AFB7018F57}" destId="{3A03EE61-3EEA-4A8E-9431-82992C2CEE05}" srcOrd="1" destOrd="0" presId="urn:microsoft.com/office/officeart/2005/8/layout/vList4"/>
    <dgm:cxn modelId="{F85FEE30-389C-4ADE-842E-3238721FC7DB}" type="presParOf" srcId="{7BC605F7-66CC-44C7-B91F-90AFB7018F57}" destId="{7F8A769C-07AE-43B2-B5CE-93A0C2558514}" srcOrd="2" destOrd="0" presId="urn:microsoft.com/office/officeart/2005/8/layout/vList4"/>
    <dgm:cxn modelId="{E5530AE7-F7BD-4ACE-9C2E-1F9312F16592}" type="presParOf" srcId="{3051A0DC-B3F4-44D5-893E-535ED953AB01}" destId="{12F061A5-47FD-4AC3-8C78-E59D8E612D15}" srcOrd="1" destOrd="0" presId="urn:microsoft.com/office/officeart/2005/8/layout/vList4"/>
    <dgm:cxn modelId="{B0F5C3FB-D443-49FA-8630-12EA2D78CA67}" type="presParOf" srcId="{3051A0DC-B3F4-44D5-893E-535ED953AB01}" destId="{E852DD69-EF7F-4467-B889-E00F1B918DA3}" srcOrd="2" destOrd="0" presId="urn:microsoft.com/office/officeart/2005/8/layout/vList4"/>
    <dgm:cxn modelId="{1BDE6E25-5FD8-4C4B-AD4F-3B39C3CEF1B1}" type="presParOf" srcId="{E852DD69-EF7F-4467-B889-E00F1B918DA3}" destId="{22FB01AE-34DE-4BC0-8805-BD25FF2190B5}" srcOrd="0" destOrd="0" presId="urn:microsoft.com/office/officeart/2005/8/layout/vList4"/>
    <dgm:cxn modelId="{0F76B1B3-E57D-42E9-94C1-72EAECA28C2F}" type="presParOf" srcId="{E852DD69-EF7F-4467-B889-E00F1B918DA3}" destId="{C6A3C47E-EFC0-44A2-9BE5-667FD986748F}" srcOrd="1" destOrd="0" presId="urn:microsoft.com/office/officeart/2005/8/layout/vList4"/>
    <dgm:cxn modelId="{67F1E2E7-E7C5-492D-83BC-490B41608E52}" type="presParOf" srcId="{E852DD69-EF7F-4467-B889-E00F1B918DA3}" destId="{2C8AC989-F706-431C-BD28-6062A3584AE3}" srcOrd="2" destOrd="0" presId="urn:microsoft.com/office/officeart/2005/8/layout/vList4"/>
    <dgm:cxn modelId="{0D1CFEF3-C135-407C-AEDF-FDB2C74D7058}" type="presParOf" srcId="{3051A0DC-B3F4-44D5-893E-535ED953AB01}" destId="{A7D16D8A-2BC6-4908-81A7-AC0F0B9DA488}" srcOrd="3" destOrd="0" presId="urn:microsoft.com/office/officeart/2005/8/layout/vList4"/>
    <dgm:cxn modelId="{57C1FB1A-DC9C-4111-B588-92582A99C7F6}" type="presParOf" srcId="{3051A0DC-B3F4-44D5-893E-535ED953AB01}" destId="{B0E78057-FA70-4944-A610-55F29BCB42FF}" srcOrd="4" destOrd="0" presId="urn:microsoft.com/office/officeart/2005/8/layout/vList4"/>
    <dgm:cxn modelId="{251A05DF-8B40-4900-B2BE-5B1B4E33C320}" type="presParOf" srcId="{B0E78057-FA70-4944-A610-55F29BCB42FF}" destId="{69CC1C23-77EA-4F22-8717-F79DD4B10CAD}" srcOrd="0" destOrd="0" presId="urn:microsoft.com/office/officeart/2005/8/layout/vList4"/>
    <dgm:cxn modelId="{ADD8F4A5-E8A6-459C-B90A-AA9DF7AB9886}" type="presParOf" srcId="{B0E78057-FA70-4944-A610-55F29BCB42FF}" destId="{0B98226F-63D5-4698-9623-B27DB7F88092}" srcOrd="1" destOrd="0" presId="urn:microsoft.com/office/officeart/2005/8/layout/vList4"/>
    <dgm:cxn modelId="{6D0CA8C3-EB8F-4A78-A7A8-07813D2A0F52}" type="presParOf" srcId="{B0E78057-FA70-4944-A610-55F29BCB42FF}" destId="{754E606D-8088-4DC2-9F4A-17E8260B40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14168-84B8-4B0D-A097-7CCD7830C531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D703A4-A97C-4DDB-8AEE-15D5039C0587}">
      <dgm:prSet phldrT="[Текст]" custT="1"/>
      <dgm:spPr/>
      <dgm:t>
        <a:bodyPr/>
        <a:lstStyle/>
        <a:p>
          <a:pPr algn="ctr"/>
          <a:r>
            <a:rPr lang="ru-RU" sz="1600" b="1" dirty="0" smtClean="0"/>
            <a:t>40 тонн на расстояние 30 километров</a:t>
          </a:r>
          <a:endParaRPr lang="ru-RU" sz="1600" b="1" dirty="0">
            <a:latin typeface="+mn-lt"/>
          </a:endParaRPr>
        </a:p>
      </dgm:t>
    </dgm:pt>
    <dgm:pt modelId="{71B26E02-DBEA-46EA-BDB7-2ED454D19793}" type="parTrans" cxnId="{EDB801CC-2A0E-44B9-87A1-30B9254EB823}">
      <dgm:prSet/>
      <dgm:spPr/>
      <dgm:t>
        <a:bodyPr/>
        <a:lstStyle/>
        <a:p>
          <a:endParaRPr lang="ru-RU"/>
        </a:p>
      </dgm:t>
    </dgm:pt>
    <dgm:pt modelId="{9C972A08-35BD-4C45-A7C7-13C47451C654}" type="sibTrans" cxnId="{EDB801CC-2A0E-44B9-87A1-30B9254EB823}">
      <dgm:prSet/>
      <dgm:spPr/>
      <dgm:t>
        <a:bodyPr/>
        <a:lstStyle/>
        <a:p>
          <a:endParaRPr lang="ru-RU"/>
        </a:p>
      </dgm:t>
    </dgm:pt>
    <dgm:pt modelId="{82C812D0-36ED-4BA9-B46D-B75F0857142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/>
            <a:t>30 тонн (40 т - 10 т) на расстояние 50 километров</a:t>
          </a:r>
          <a:endParaRPr lang="ru-RU" sz="1600" b="1" dirty="0">
            <a:latin typeface="+mn-lt"/>
          </a:endParaRPr>
        </a:p>
      </dgm:t>
    </dgm:pt>
    <dgm:pt modelId="{A02AB058-B747-45E3-9AD0-0F89FEB48F51}" type="parTrans" cxnId="{B33FA30B-B006-4AE8-BC63-3BC8F37ADC90}">
      <dgm:prSet/>
      <dgm:spPr/>
      <dgm:t>
        <a:bodyPr/>
        <a:lstStyle/>
        <a:p>
          <a:endParaRPr lang="ru-RU"/>
        </a:p>
      </dgm:t>
    </dgm:pt>
    <dgm:pt modelId="{B216D532-FDF4-4135-A8B1-267B586EEA25}" type="sibTrans" cxnId="{B33FA30B-B006-4AE8-BC63-3BC8F37ADC90}">
      <dgm:prSet/>
      <dgm:spPr/>
      <dgm:t>
        <a:bodyPr/>
        <a:lstStyle/>
        <a:p>
          <a:endParaRPr lang="ru-RU"/>
        </a:p>
      </dgm:t>
    </dgm:pt>
    <dgm:pt modelId="{3051A0DC-B3F4-44D5-893E-535ED953AB01}" type="pres">
      <dgm:prSet presAssocID="{57814168-84B8-4B0D-A097-7CCD7830C5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605F7-66CC-44C7-B91F-90AFB7018F57}" type="pres">
      <dgm:prSet presAssocID="{CDD703A4-A97C-4DDB-8AEE-15D5039C0587}" presName="comp" presStyleCnt="0"/>
      <dgm:spPr/>
      <dgm:t>
        <a:bodyPr/>
        <a:lstStyle/>
        <a:p>
          <a:endParaRPr lang="ru-RU"/>
        </a:p>
      </dgm:t>
    </dgm:pt>
    <dgm:pt modelId="{6A283EBE-8936-482A-943E-711E755DE2C4}" type="pres">
      <dgm:prSet presAssocID="{CDD703A4-A97C-4DDB-8AEE-15D5039C0587}" presName="box" presStyleLbl="node1" presStyleIdx="0" presStyleCnt="2"/>
      <dgm:spPr/>
      <dgm:t>
        <a:bodyPr/>
        <a:lstStyle/>
        <a:p>
          <a:endParaRPr lang="ru-RU"/>
        </a:p>
      </dgm:t>
    </dgm:pt>
    <dgm:pt modelId="{3A03EE61-3EEA-4A8E-9431-82992C2CEE05}" type="pres">
      <dgm:prSet presAssocID="{CDD703A4-A97C-4DDB-8AEE-15D5039C0587}" presName="img" presStyleLbl="fgImgPlace1" presStyleIdx="0" presStyleCnt="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F8A769C-07AE-43B2-B5CE-93A0C2558514}" type="pres">
      <dgm:prSet presAssocID="{CDD703A4-A97C-4DDB-8AEE-15D5039C058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061A5-47FD-4AC3-8C78-E59D8E612D15}" type="pres">
      <dgm:prSet presAssocID="{9C972A08-35BD-4C45-A7C7-13C47451C654}" presName="spacer" presStyleCnt="0"/>
      <dgm:spPr/>
      <dgm:t>
        <a:bodyPr/>
        <a:lstStyle/>
        <a:p>
          <a:endParaRPr lang="ru-RU"/>
        </a:p>
      </dgm:t>
    </dgm:pt>
    <dgm:pt modelId="{E852DD69-EF7F-4467-B889-E00F1B918DA3}" type="pres">
      <dgm:prSet presAssocID="{82C812D0-36ED-4BA9-B46D-B75F08571425}" presName="comp" presStyleCnt="0"/>
      <dgm:spPr/>
      <dgm:t>
        <a:bodyPr/>
        <a:lstStyle/>
        <a:p>
          <a:endParaRPr lang="ru-RU"/>
        </a:p>
      </dgm:t>
    </dgm:pt>
    <dgm:pt modelId="{22FB01AE-34DE-4BC0-8805-BD25FF2190B5}" type="pres">
      <dgm:prSet presAssocID="{82C812D0-36ED-4BA9-B46D-B75F08571425}" presName="box" presStyleLbl="node1" presStyleIdx="1" presStyleCnt="2"/>
      <dgm:spPr/>
      <dgm:t>
        <a:bodyPr/>
        <a:lstStyle/>
        <a:p>
          <a:endParaRPr lang="ru-RU"/>
        </a:p>
      </dgm:t>
    </dgm:pt>
    <dgm:pt modelId="{C6A3C47E-EFC0-44A2-9BE5-667FD986748F}" type="pres">
      <dgm:prSet presAssocID="{82C812D0-36ED-4BA9-B46D-B75F08571425}" presName="img" presStyleLbl="fgImgPlace1" presStyleIdx="1" presStyleCnt="2"/>
      <dgm:spPr/>
      <dgm:t>
        <a:bodyPr/>
        <a:lstStyle/>
        <a:p>
          <a:endParaRPr lang="ru-RU"/>
        </a:p>
      </dgm:t>
    </dgm:pt>
    <dgm:pt modelId="{2C8AC989-F706-431C-BD28-6062A3584AE3}" type="pres">
      <dgm:prSet presAssocID="{82C812D0-36ED-4BA9-B46D-B75F0857142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FA30B-B006-4AE8-BC63-3BC8F37ADC90}" srcId="{57814168-84B8-4B0D-A097-7CCD7830C531}" destId="{82C812D0-36ED-4BA9-B46D-B75F08571425}" srcOrd="1" destOrd="0" parTransId="{A02AB058-B747-45E3-9AD0-0F89FEB48F51}" sibTransId="{B216D532-FDF4-4135-A8B1-267B586EEA25}"/>
    <dgm:cxn modelId="{21F1D499-0F74-4A36-A185-D5CE30DB43A8}" type="presOf" srcId="{82C812D0-36ED-4BA9-B46D-B75F08571425}" destId="{22FB01AE-34DE-4BC0-8805-BD25FF2190B5}" srcOrd="0" destOrd="0" presId="urn:microsoft.com/office/officeart/2005/8/layout/vList4"/>
    <dgm:cxn modelId="{73E4F410-F510-49AA-BD2B-09BC7A5CC7DB}" type="presOf" srcId="{82C812D0-36ED-4BA9-B46D-B75F08571425}" destId="{2C8AC989-F706-431C-BD28-6062A3584AE3}" srcOrd="1" destOrd="0" presId="urn:microsoft.com/office/officeart/2005/8/layout/vList4"/>
    <dgm:cxn modelId="{5D65A5FB-A5E9-48D4-B12B-A7DADA35C220}" type="presOf" srcId="{57814168-84B8-4B0D-A097-7CCD7830C531}" destId="{3051A0DC-B3F4-44D5-893E-535ED953AB01}" srcOrd="0" destOrd="0" presId="urn:microsoft.com/office/officeart/2005/8/layout/vList4"/>
    <dgm:cxn modelId="{E134466E-96D2-4724-BA25-FFF73FF48A9B}" type="presOf" srcId="{CDD703A4-A97C-4DDB-8AEE-15D5039C0587}" destId="{6A283EBE-8936-482A-943E-711E755DE2C4}" srcOrd="0" destOrd="0" presId="urn:microsoft.com/office/officeart/2005/8/layout/vList4"/>
    <dgm:cxn modelId="{FB529070-F2E3-400E-A232-7FCB0A1F8DD7}" type="presOf" srcId="{CDD703A4-A97C-4DDB-8AEE-15D5039C0587}" destId="{7F8A769C-07AE-43B2-B5CE-93A0C2558514}" srcOrd="1" destOrd="0" presId="urn:microsoft.com/office/officeart/2005/8/layout/vList4"/>
    <dgm:cxn modelId="{EDB801CC-2A0E-44B9-87A1-30B9254EB823}" srcId="{57814168-84B8-4B0D-A097-7CCD7830C531}" destId="{CDD703A4-A97C-4DDB-8AEE-15D5039C0587}" srcOrd="0" destOrd="0" parTransId="{71B26E02-DBEA-46EA-BDB7-2ED454D19793}" sibTransId="{9C972A08-35BD-4C45-A7C7-13C47451C654}"/>
    <dgm:cxn modelId="{2F60016C-CE23-4F88-8949-AFCA8D2FB44C}" type="presParOf" srcId="{3051A0DC-B3F4-44D5-893E-535ED953AB01}" destId="{7BC605F7-66CC-44C7-B91F-90AFB7018F57}" srcOrd="0" destOrd="0" presId="urn:microsoft.com/office/officeart/2005/8/layout/vList4"/>
    <dgm:cxn modelId="{A23E9CDD-DAF2-45AF-A4F7-B036010C4BAB}" type="presParOf" srcId="{7BC605F7-66CC-44C7-B91F-90AFB7018F57}" destId="{6A283EBE-8936-482A-943E-711E755DE2C4}" srcOrd="0" destOrd="0" presId="urn:microsoft.com/office/officeart/2005/8/layout/vList4"/>
    <dgm:cxn modelId="{29C3602B-BC5F-4449-B6FA-257EB328A3AB}" type="presParOf" srcId="{7BC605F7-66CC-44C7-B91F-90AFB7018F57}" destId="{3A03EE61-3EEA-4A8E-9431-82992C2CEE05}" srcOrd="1" destOrd="0" presId="urn:microsoft.com/office/officeart/2005/8/layout/vList4"/>
    <dgm:cxn modelId="{892C5578-9F10-498A-9742-F1F257E7703E}" type="presParOf" srcId="{7BC605F7-66CC-44C7-B91F-90AFB7018F57}" destId="{7F8A769C-07AE-43B2-B5CE-93A0C2558514}" srcOrd="2" destOrd="0" presId="urn:microsoft.com/office/officeart/2005/8/layout/vList4"/>
    <dgm:cxn modelId="{B5DF9BB5-F38D-4E8B-99B5-7416A4730283}" type="presParOf" srcId="{3051A0DC-B3F4-44D5-893E-535ED953AB01}" destId="{12F061A5-47FD-4AC3-8C78-E59D8E612D15}" srcOrd="1" destOrd="0" presId="urn:microsoft.com/office/officeart/2005/8/layout/vList4"/>
    <dgm:cxn modelId="{4BE648AD-0642-402A-B9CD-62FB57A93AF3}" type="presParOf" srcId="{3051A0DC-B3F4-44D5-893E-535ED953AB01}" destId="{E852DD69-EF7F-4467-B889-E00F1B918DA3}" srcOrd="2" destOrd="0" presId="urn:microsoft.com/office/officeart/2005/8/layout/vList4"/>
    <dgm:cxn modelId="{543F4D3B-5991-476E-B6F2-8F47C455523F}" type="presParOf" srcId="{E852DD69-EF7F-4467-B889-E00F1B918DA3}" destId="{22FB01AE-34DE-4BC0-8805-BD25FF2190B5}" srcOrd="0" destOrd="0" presId="urn:microsoft.com/office/officeart/2005/8/layout/vList4"/>
    <dgm:cxn modelId="{F7A2FE47-DD1B-4256-BACA-436B3621481F}" type="presParOf" srcId="{E852DD69-EF7F-4467-B889-E00F1B918DA3}" destId="{C6A3C47E-EFC0-44A2-9BE5-667FD986748F}" srcOrd="1" destOrd="0" presId="urn:microsoft.com/office/officeart/2005/8/layout/vList4"/>
    <dgm:cxn modelId="{D33609CF-AAFF-4BC6-A658-2D2DB3A79803}" type="presParOf" srcId="{E852DD69-EF7F-4467-B889-E00F1B918DA3}" destId="{2C8AC989-F706-431C-BD28-6062A3584A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8244-4CE3-4A9A-8613-8D721FEFD7CD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53754" y="1424994"/>
        <a:ext cx="2252022" cy="1501348"/>
      </dsp:txXfrm>
    </dsp:sp>
    <dsp:sp modelId="{D0865B70-DB2F-4F91-A93A-99862B59BD61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4131788" y="1424994"/>
        <a:ext cx="2252022" cy="1501348"/>
      </dsp:txXfrm>
    </dsp:sp>
    <dsp:sp modelId="{02E4A1F3-EB4C-43B7-932F-5F965E48EA13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509822" y="1424994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3EBE-8936-482A-943E-711E755DE2C4}">
      <dsp:nvSpPr>
        <dsp:cNvPr id="0" name=""/>
        <dsp:cNvSpPr/>
      </dsp:nvSpPr>
      <dsp:spPr>
        <a:xfrm>
          <a:off x="0" y="0"/>
          <a:ext cx="6161079" cy="30360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ea typeface="Roboto Condensed" panose="020B0604020202020204" charset="0"/>
            </a:rPr>
            <a:t>3 тонны на расстояние 20 километров</a:t>
          </a:r>
          <a:endParaRPr lang="ru-RU" sz="1600" b="1" kern="1200" dirty="0">
            <a:latin typeface="+mn-lt"/>
          </a:endParaRPr>
        </a:p>
      </dsp:txBody>
      <dsp:txXfrm>
        <a:off x="1262576" y="0"/>
        <a:ext cx="4898502" cy="303609"/>
      </dsp:txXfrm>
    </dsp:sp>
    <dsp:sp modelId="{3A03EE61-3EEA-4A8E-9431-82992C2CEE05}">
      <dsp:nvSpPr>
        <dsp:cNvPr id="0" name=""/>
        <dsp:cNvSpPr/>
      </dsp:nvSpPr>
      <dsp:spPr>
        <a:xfrm>
          <a:off x="30360" y="30360"/>
          <a:ext cx="1232215" cy="2428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B01AE-34DE-4BC0-8805-BD25FF2190B5}">
      <dsp:nvSpPr>
        <dsp:cNvPr id="0" name=""/>
        <dsp:cNvSpPr/>
      </dsp:nvSpPr>
      <dsp:spPr>
        <a:xfrm>
          <a:off x="0" y="333970"/>
          <a:ext cx="6161079" cy="3036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ea typeface="Roboto Condensed" panose="020B0604020202020204" charset="0"/>
            </a:rPr>
            <a:t>4 тонны на расстояние 30 километров</a:t>
          </a:r>
          <a:endParaRPr lang="ru-RU" sz="1600" b="1" kern="1200" dirty="0">
            <a:latin typeface="+mn-lt"/>
          </a:endParaRPr>
        </a:p>
      </dsp:txBody>
      <dsp:txXfrm>
        <a:off x="1262576" y="333970"/>
        <a:ext cx="4898502" cy="303609"/>
      </dsp:txXfrm>
    </dsp:sp>
    <dsp:sp modelId="{C6A3C47E-EFC0-44A2-9BE5-667FD986748F}">
      <dsp:nvSpPr>
        <dsp:cNvPr id="0" name=""/>
        <dsp:cNvSpPr/>
      </dsp:nvSpPr>
      <dsp:spPr>
        <a:xfrm>
          <a:off x="30360" y="364331"/>
          <a:ext cx="1232215" cy="24288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C1C23-77EA-4F22-8717-F79DD4B10CAD}">
      <dsp:nvSpPr>
        <dsp:cNvPr id="0" name=""/>
        <dsp:cNvSpPr/>
      </dsp:nvSpPr>
      <dsp:spPr>
        <a:xfrm>
          <a:off x="0" y="667940"/>
          <a:ext cx="6161079" cy="303609"/>
        </a:xfrm>
        <a:prstGeom prst="roundRect">
          <a:avLst>
            <a:gd name="adj" fmla="val 10000"/>
          </a:avLst>
        </a:prstGeom>
        <a:solidFill>
          <a:srgbClr val="FFCD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ea typeface="Roboto Condensed" panose="020B0604020202020204" charset="0"/>
            </a:rPr>
            <a:t>3 тонны на расстояние 10 километров</a:t>
          </a:r>
          <a:endParaRPr lang="ru-RU" sz="1600" b="1" kern="1200" dirty="0">
            <a:latin typeface="+mn-lt"/>
          </a:endParaRPr>
        </a:p>
      </dsp:txBody>
      <dsp:txXfrm>
        <a:off x="1262576" y="667940"/>
        <a:ext cx="4898502" cy="303609"/>
      </dsp:txXfrm>
    </dsp:sp>
    <dsp:sp modelId="{0B98226F-63D5-4698-9623-B27DB7F88092}">
      <dsp:nvSpPr>
        <dsp:cNvPr id="0" name=""/>
        <dsp:cNvSpPr/>
      </dsp:nvSpPr>
      <dsp:spPr>
        <a:xfrm>
          <a:off x="30360" y="698301"/>
          <a:ext cx="1232215" cy="242887"/>
        </a:xfrm>
        <a:prstGeom prst="roundRect">
          <a:avLst>
            <a:gd name="adj" fmla="val 10000"/>
          </a:avLst>
        </a:prstGeom>
        <a:solidFill>
          <a:srgbClr val="FFDD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3EBE-8936-482A-943E-711E755DE2C4}">
      <dsp:nvSpPr>
        <dsp:cNvPr id="0" name=""/>
        <dsp:cNvSpPr/>
      </dsp:nvSpPr>
      <dsp:spPr>
        <a:xfrm>
          <a:off x="0" y="0"/>
          <a:ext cx="6161079" cy="3673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40 тонн на расстояние 30 километров</a:t>
          </a:r>
          <a:endParaRPr lang="ru-RU" sz="1600" b="1" kern="1200" dirty="0">
            <a:latin typeface="+mn-lt"/>
          </a:endParaRPr>
        </a:p>
      </dsp:txBody>
      <dsp:txXfrm>
        <a:off x="1268946" y="0"/>
        <a:ext cx="4892132" cy="367303"/>
      </dsp:txXfrm>
    </dsp:sp>
    <dsp:sp modelId="{3A03EE61-3EEA-4A8E-9431-82992C2CEE05}">
      <dsp:nvSpPr>
        <dsp:cNvPr id="0" name=""/>
        <dsp:cNvSpPr/>
      </dsp:nvSpPr>
      <dsp:spPr>
        <a:xfrm>
          <a:off x="36730" y="36730"/>
          <a:ext cx="1232215" cy="29384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B01AE-34DE-4BC0-8805-BD25FF2190B5}">
      <dsp:nvSpPr>
        <dsp:cNvPr id="0" name=""/>
        <dsp:cNvSpPr/>
      </dsp:nvSpPr>
      <dsp:spPr>
        <a:xfrm>
          <a:off x="0" y="404034"/>
          <a:ext cx="6161079" cy="36730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30 тонн (40 т - 10 т) на расстояние 50 километров</a:t>
          </a:r>
          <a:endParaRPr lang="ru-RU" sz="1600" b="1" kern="1200" dirty="0">
            <a:latin typeface="+mn-lt"/>
          </a:endParaRPr>
        </a:p>
      </dsp:txBody>
      <dsp:txXfrm>
        <a:off x="1268946" y="404034"/>
        <a:ext cx="4892132" cy="367303"/>
      </dsp:txXfrm>
    </dsp:sp>
    <dsp:sp modelId="{C6A3C47E-EFC0-44A2-9BE5-667FD986748F}">
      <dsp:nvSpPr>
        <dsp:cNvPr id="0" name=""/>
        <dsp:cNvSpPr/>
      </dsp:nvSpPr>
      <dsp:spPr>
        <a:xfrm>
          <a:off x="36730" y="440764"/>
          <a:ext cx="1232215" cy="29384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88969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microsoft.com/office/2007/relationships/hdphoto" Target="../media/hdphoto5.wdp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lstat.gov.b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-respondent.belstat.gov.b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033" y="3665278"/>
            <a:ext cx="7948352" cy="1338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О </a:t>
            </a: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порядке составления </a:t>
            </a:r>
            <a: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</a:b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и представления государственной статистической отчетности </a:t>
            </a:r>
            <a: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</a:b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по форме 4-тр (</a:t>
            </a:r>
            <a:r>
              <a:rPr lang="ru-RU" sz="3200" b="1" spc="-20" dirty="0" err="1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автотранс</a:t>
            </a: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) </a:t>
            </a:r>
            <a: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</a:br>
            <a:r>
              <a:rPr lang="ru-RU" sz="3200" b="1" spc="-20" dirty="0" smtClean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«</a:t>
            </a: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О</a:t>
            </a:r>
            <a:r>
              <a:rPr lang="ru-RU" sz="3200" b="1" spc="-20" dirty="0" smtClean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тчет </a:t>
            </a: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об использовании автомобильного транспорта»</a:t>
            </a:r>
            <a:endParaRPr lang="ru-RU" sz="3200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66959" y="786586"/>
            <a:ext cx="639414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9551" y="824403"/>
            <a:ext cx="10870666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+mn-lt"/>
                <a:ea typeface="Roboto Condensed" panose="02000000000000000000" pitchFamily="2" charset="0"/>
              </a:rPr>
              <a:t>Отчет заполняется за квартал !</a:t>
            </a:r>
            <a:endParaRPr lang="ru-RU" sz="3200" b="1" dirty="0">
              <a:solidFill>
                <a:srgbClr val="CC0000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51" y="1372969"/>
            <a:ext cx="1112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При заполнении отчета используются данные первичных учетных и иных документов, содержащих информацию о работе автомобильного транспорта, в которых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отмечены (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п. 9 Указаний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)</a:t>
            </a:r>
            <a:r>
              <a:rPr lang="en-US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: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6969"/>
                </a:solidFill>
              </a:rPr>
              <a:t>дата выезда на линию и дата возвращения с линии – с первого по последнее (включительно) число отчетного квартала;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6969"/>
                </a:solidFill>
              </a:rPr>
              <a:t>дата выезда на линию – в квартале, предшествующем отчетному, а дата возвращения с линии – в отчетном </a:t>
            </a:r>
            <a:r>
              <a:rPr lang="ru-RU" sz="1400" b="1" dirty="0" smtClean="0">
                <a:solidFill>
                  <a:srgbClr val="006969"/>
                </a:solidFill>
              </a:rPr>
              <a:t>квартале.</a:t>
            </a:r>
            <a:endParaRPr lang="ru-RU" sz="14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5" y="4112697"/>
            <a:ext cx="2111156" cy="199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20" y="4112696"/>
            <a:ext cx="2111156" cy="199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02" y="4112697"/>
            <a:ext cx="2063492" cy="199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352" y="2389148"/>
            <a:ext cx="4680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u="sng" dirty="0" smtClean="0">
                <a:solidFill>
                  <a:srgbClr val="DEA900"/>
                </a:solidFill>
                <a:ea typeface="Roboto Condensed" panose="020B0604020202020204" charset="0"/>
              </a:rPr>
              <a:t>Пример 1.</a:t>
            </a:r>
            <a:r>
              <a:rPr lang="ru-RU" sz="1600" i="1" u="sng" dirty="0" smtClean="0">
                <a:latin typeface="Roboto Condensed"/>
              </a:rPr>
              <a:t/>
            </a:r>
            <a:br>
              <a:rPr lang="ru-RU" sz="1600" i="1" u="sng" dirty="0" smtClean="0">
                <a:latin typeface="Roboto Condensed"/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Дата выезда на линию (</a:t>
            </a:r>
            <a:r>
              <a:rPr lang="ru-RU" sz="1600" b="1" dirty="0" smtClean="0">
                <a:solidFill>
                  <a:srgbClr val="DEA900"/>
                </a:solidFill>
              </a:rPr>
              <a:t>25.03</a:t>
            </a:r>
            <a:r>
              <a:rPr lang="ru-RU" sz="1600" b="1" dirty="0" smtClean="0">
                <a:solidFill>
                  <a:srgbClr val="006969"/>
                </a:solidFill>
              </a:rPr>
              <a:t>) и возвращения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 с линии (</a:t>
            </a:r>
            <a:r>
              <a:rPr lang="ru-RU" sz="1600" b="1" dirty="0" smtClean="0">
                <a:solidFill>
                  <a:srgbClr val="DEA900"/>
                </a:solidFill>
              </a:rPr>
              <a:t>31.03</a:t>
            </a:r>
            <a:r>
              <a:rPr lang="ru-RU" sz="1600" b="1" dirty="0" smtClean="0">
                <a:solidFill>
                  <a:srgbClr val="006969"/>
                </a:solidFill>
              </a:rPr>
              <a:t>) приходятся на 1 квартал, 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данные включаются в отчет </a:t>
            </a:r>
            <a:r>
              <a:rPr lang="ru-RU" sz="1600" dirty="0" smtClean="0">
                <a:latin typeface="Roboto Condensed"/>
              </a:rPr>
              <a:t/>
            </a:r>
            <a:br>
              <a:rPr lang="ru-RU" sz="1600" dirty="0" smtClean="0">
                <a:latin typeface="Roboto Condensed"/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за </a:t>
            </a:r>
            <a:r>
              <a:rPr lang="ru-RU" sz="2000" b="1" dirty="0" smtClean="0">
                <a:solidFill>
                  <a:srgbClr val="DEA900"/>
                </a:solidFill>
              </a:rPr>
              <a:t>1 квартал.</a:t>
            </a:r>
            <a:r>
              <a:rPr lang="ru-RU" b="1" dirty="0" smtClean="0">
                <a:solidFill>
                  <a:srgbClr val="DEA900"/>
                </a:solidFill>
              </a:rPr>
              <a:t/>
            </a:r>
            <a:br>
              <a:rPr lang="ru-RU" b="1" dirty="0" smtClean="0">
                <a:solidFill>
                  <a:srgbClr val="DEA900"/>
                </a:solidFill>
              </a:rPr>
            </a:br>
            <a:endParaRPr lang="ru-RU" b="1" dirty="0">
              <a:solidFill>
                <a:srgbClr val="DEA900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2870225" y="4932802"/>
            <a:ext cx="462221" cy="426175"/>
          </a:xfrm>
          <a:prstGeom prst="mathEqual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9609" y="4761168"/>
            <a:ext cx="1156283" cy="769441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>
                  <a:noFill/>
                </a:ln>
                <a:solidFill>
                  <a:srgbClr val="DEA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Condensed" panose="020B0604020202020204" charset="0"/>
              </a:rPr>
              <a:t>1кв</a:t>
            </a:r>
            <a:endParaRPr lang="ru-RU" sz="4400" b="1" dirty="0">
              <a:ln w="1905">
                <a:noFill/>
              </a:ln>
              <a:solidFill>
                <a:srgbClr val="DEA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Roboto Condensed" panose="020B0604020202020204" charset="0"/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9690894" y="4957935"/>
            <a:ext cx="462220" cy="426174"/>
          </a:xfrm>
          <a:prstGeom prst="mathEqual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A9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31142" y="4724746"/>
            <a:ext cx="189815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>
                  <a:noFill/>
                </a:ln>
                <a:solidFill>
                  <a:srgbClr val="DEA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Condensed" panose="020B0604020202020204" charset="0"/>
              </a:rPr>
              <a:t>2</a:t>
            </a:r>
            <a:r>
              <a:rPr lang="en-US" sz="4400" b="1" dirty="0" smtClean="0">
                <a:ln w="1905">
                  <a:noFill/>
                </a:ln>
                <a:solidFill>
                  <a:srgbClr val="DEA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Condensed" panose="020B0604020202020204" charset="0"/>
              </a:rPr>
              <a:t> </a:t>
            </a:r>
            <a:r>
              <a:rPr lang="ru-RU" sz="4400" b="1" dirty="0" err="1" smtClean="0">
                <a:ln w="1905">
                  <a:noFill/>
                </a:ln>
                <a:solidFill>
                  <a:srgbClr val="DEA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Condensed" panose="020B0604020202020204" charset="0"/>
              </a:rPr>
              <a:t>кв</a:t>
            </a:r>
            <a:endParaRPr lang="ru-RU" sz="4400" b="1" dirty="0">
              <a:ln w="1905">
                <a:noFill/>
              </a:ln>
              <a:solidFill>
                <a:srgbClr val="DEA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Roboto Condensed" panose="020B060402020202020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86951" y="4361996"/>
            <a:ext cx="555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44003" y="4361996"/>
            <a:ext cx="555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05510" y="4361996"/>
            <a:ext cx="555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69719" y="2408714"/>
            <a:ext cx="4660105" cy="169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DEA900"/>
                </a:solidFill>
                <a:ea typeface="Roboto Condensed" panose="020B0604020202020204" charset="0"/>
              </a:rPr>
              <a:t>Пример 2.</a:t>
            </a:r>
            <a:r>
              <a:rPr lang="ru-RU" sz="1600" i="1" u="sng" dirty="0" smtClean="0">
                <a:latin typeface="Roboto Condensed"/>
              </a:rPr>
              <a:t/>
            </a:r>
            <a:br>
              <a:rPr lang="ru-RU" sz="1600" i="1" u="sng" dirty="0" smtClean="0">
                <a:latin typeface="Roboto Condensed"/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Дата выезда на линию (</a:t>
            </a:r>
            <a:r>
              <a:rPr lang="ru-RU" sz="1600" b="1" dirty="0" smtClean="0">
                <a:solidFill>
                  <a:srgbClr val="DEA900"/>
                </a:solidFill>
              </a:rPr>
              <a:t>25.03</a:t>
            </a:r>
            <a:r>
              <a:rPr lang="ru-RU" sz="1600" b="1" dirty="0" smtClean="0">
                <a:solidFill>
                  <a:srgbClr val="006969"/>
                </a:solidFill>
              </a:rPr>
              <a:t>) 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приходится на 1 квартал, а дата возвращения 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с линии (</a:t>
            </a:r>
            <a:r>
              <a:rPr lang="ru-RU" sz="1600" b="1" dirty="0" smtClean="0">
                <a:solidFill>
                  <a:srgbClr val="DEA900"/>
                </a:solidFill>
              </a:rPr>
              <a:t>03.04</a:t>
            </a:r>
            <a:r>
              <a:rPr lang="ru-RU" sz="1600" b="1" dirty="0" smtClean="0">
                <a:solidFill>
                  <a:srgbClr val="006969"/>
                </a:solidFill>
              </a:rPr>
              <a:t>) - на 2 квартал, 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данные включаются в отчет 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за </a:t>
            </a:r>
            <a:r>
              <a:rPr lang="ru-RU" sz="2030" b="1" dirty="0" smtClean="0">
                <a:solidFill>
                  <a:srgbClr val="DEA900"/>
                </a:solidFill>
              </a:rPr>
              <a:t>2 квартал.</a:t>
            </a:r>
            <a:endParaRPr lang="ru-RU" sz="2030" b="1" dirty="0">
              <a:solidFill>
                <a:srgbClr val="DEA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352" y="6125915"/>
            <a:ext cx="11125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Данные отчета в тысячах тонн, тысячах тонно-километров, тысячах километров, тысячах человек, </a:t>
            </a: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тысячах </a:t>
            </a:r>
            <a:r>
              <a:rPr lang="ru-RU" b="1" dirty="0" err="1">
                <a:solidFill>
                  <a:srgbClr val="CC0000"/>
                </a:solidFill>
              </a:rPr>
              <a:t>пассажиро</a:t>
            </a:r>
            <a:r>
              <a:rPr lang="ru-RU" b="1" dirty="0">
                <a:solidFill>
                  <a:srgbClr val="CC0000"/>
                </a:solidFill>
              </a:rPr>
              <a:t>-километров отражаются с одним знаком после запятой.</a:t>
            </a:r>
          </a:p>
        </p:txBody>
      </p:sp>
      <p:sp>
        <p:nvSpPr>
          <p:cNvPr id="3" name="Блок-схема: узел 2"/>
          <p:cNvSpPr/>
          <p:nvPr/>
        </p:nvSpPr>
        <p:spPr>
          <a:xfrm>
            <a:off x="786951" y="5584936"/>
            <a:ext cx="252000" cy="252000"/>
          </a:xfrm>
          <a:prstGeom prst="flowChartConnector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2483706" y="5584936"/>
            <a:ext cx="252000" cy="252000"/>
          </a:xfrm>
          <a:prstGeom prst="flowChartConnector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5443951" y="5584936"/>
            <a:ext cx="252000" cy="252000"/>
          </a:xfrm>
          <a:prstGeom prst="flowChartConnector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8261349" y="4598746"/>
            <a:ext cx="252000" cy="252000"/>
          </a:xfrm>
          <a:prstGeom prst="flowChartConnector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42900" y="939788"/>
            <a:ext cx="6108700" cy="93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Порядок заполнения таблицы 1</a:t>
            </a:r>
            <a:br>
              <a:rPr lang="ru-RU" sz="24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24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«Работа и использование грузовых транспортных средств»</a:t>
            </a:r>
            <a:endParaRPr lang="ru-RU" sz="24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6" y="4403938"/>
            <a:ext cx="5176907" cy="179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24" y="1964839"/>
            <a:ext cx="629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По строкам 01 и 02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в графах 1 и 2 отражаются объем перевезенного (доставленного) груза, грузооборот грузовых транспортных средств, работа которых учтена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натуральном выражении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(в тоннах и тонно-километрах),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и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расчетные данные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 работе грузовых транспортных средств, по которым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невозможен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учет объемов перевозок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грузов и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грузооборота в натуральном выражении путем замера,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взвешивания.</a:t>
            </a:r>
            <a:endParaRPr lang="ru-RU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917903" y="1312785"/>
            <a:ext cx="2088000" cy="720000"/>
          </a:xfrm>
          <a:prstGeom prst="homePlat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9898134" y="1286901"/>
            <a:ext cx="2088000" cy="720000"/>
          </a:xfrm>
          <a:prstGeom prst="homePlat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1701" y="1426563"/>
            <a:ext cx="1581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Объем перевозок грузов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0774" y="1311592"/>
            <a:ext cx="17594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Фактический вес</a:t>
            </a:r>
            <a:b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перевезенных грузов (согласно ТТН)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7542" y="917569"/>
            <a:ext cx="18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Roboto Condensed" panose="020B0604020202020204" charset="0"/>
              </a:rPr>
              <a:t>Строка 01</a:t>
            </a:r>
            <a:endParaRPr lang="ru-RU" sz="2000" b="1" dirty="0">
              <a:solidFill>
                <a:schemeClr val="bg1"/>
              </a:solidFill>
              <a:ea typeface="Roboto Condensed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574" y="2284666"/>
            <a:ext cx="18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Roboto Condensed" panose="020B0604020202020204" charset="0"/>
              </a:rPr>
              <a:t>Строка 02</a:t>
            </a:r>
            <a:endParaRPr lang="ru-RU" sz="2000" b="1" dirty="0">
              <a:solidFill>
                <a:schemeClr val="bg1"/>
              </a:solidFill>
              <a:ea typeface="Roboto Condensed" panose="020B060402020202020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905212" y="2759002"/>
            <a:ext cx="1332000" cy="720000"/>
          </a:xfrm>
          <a:prstGeom prst="flowChartProcess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819241" y="2972808"/>
            <a:ext cx="14985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Грузооборот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8593038" y="2761814"/>
            <a:ext cx="1440000" cy="720000"/>
          </a:xfrm>
          <a:prstGeom prst="homePlat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87542" y="2813981"/>
            <a:ext cx="1410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300" b="1" dirty="0">
                <a:solidFill>
                  <a:srgbClr val="006969"/>
                </a:solidFill>
                <a:ea typeface="Roboto Condensed" panose="020B0604020202020204" charset="0"/>
              </a:rPr>
              <a:t>Фактический </a:t>
            </a:r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вес</a:t>
            </a:r>
            <a:r>
              <a:rPr lang="ru-RU" sz="1300" b="1" dirty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300" b="1" dirty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перевезенного </a:t>
            </a:r>
            <a:b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груза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3" name="Умножение 22"/>
          <p:cNvSpPr/>
          <p:nvPr/>
        </p:nvSpPr>
        <p:spPr>
          <a:xfrm>
            <a:off x="10085675" y="2957819"/>
            <a:ext cx="385252" cy="385252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10453281" y="2761814"/>
            <a:ext cx="1440000" cy="720000"/>
          </a:xfrm>
          <a:prstGeom prst="homePlat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711918" y="2772753"/>
            <a:ext cx="1181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Расстояние перевозки </a:t>
            </a:r>
            <a:b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с грузом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67331" y="4474333"/>
            <a:ext cx="18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Roboto Condensed" panose="020B0604020202020204" charset="0"/>
              </a:rPr>
              <a:t>Строка 03</a:t>
            </a:r>
            <a:endParaRPr lang="ru-RU" sz="2000" b="1" dirty="0">
              <a:solidFill>
                <a:schemeClr val="bg1"/>
              </a:solidFill>
              <a:ea typeface="Roboto Condensed" panose="020B060402020202020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6880692" y="4921397"/>
            <a:ext cx="1332000" cy="720000"/>
          </a:xfrm>
          <a:prstGeom prst="flowChartProcess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905210" y="5097826"/>
            <a:ext cx="12702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Общий пробег 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9" name="Равно 28"/>
          <p:cNvSpPr/>
          <p:nvPr/>
        </p:nvSpPr>
        <p:spPr>
          <a:xfrm>
            <a:off x="8263987" y="5128158"/>
            <a:ext cx="320989" cy="325256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8612952" y="4932191"/>
            <a:ext cx="1440000" cy="720000"/>
          </a:xfrm>
          <a:prstGeom prst="homePlat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2952" y="5054108"/>
            <a:ext cx="1216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Пробег</a:t>
            </a:r>
          </a:p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 с грузом 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10085675" y="5097826"/>
            <a:ext cx="385918" cy="385918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 flipH="1">
            <a:off x="10473158" y="4910083"/>
            <a:ext cx="1440000" cy="720000"/>
          </a:xfrm>
          <a:prstGeom prst="homePlat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735426" y="4926302"/>
            <a:ext cx="11343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Порожний </a:t>
            </a:r>
          </a:p>
          <a:p>
            <a:pPr algn="ctr"/>
            <a:r>
              <a:rPr lang="ru-RU" sz="1300" b="1" dirty="0" smtClean="0">
                <a:solidFill>
                  <a:srgbClr val="006969"/>
                </a:solidFill>
                <a:ea typeface="Roboto Condensed" panose="020B0604020202020204" charset="0"/>
              </a:rPr>
              <a:t>и нулевой пробег</a:t>
            </a:r>
            <a:endParaRPr lang="ru-RU" sz="13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5" name="Равно 34"/>
          <p:cNvSpPr/>
          <p:nvPr/>
        </p:nvSpPr>
        <p:spPr>
          <a:xfrm>
            <a:off x="8263988" y="2957779"/>
            <a:ext cx="320989" cy="325256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Равно 35"/>
          <p:cNvSpPr/>
          <p:nvPr/>
        </p:nvSpPr>
        <p:spPr>
          <a:xfrm>
            <a:off x="9214679" y="1510157"/>
            <a:ext cx="468000" cy="325256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Двойные круглые скобки 36"/>
          <p:cNvSpPr/>
          <p:nvPr/>
        </p:nvSpPr>
        <p:spPr>
          <a:xfrm>
            <a:off x="2847974" y="5630082"/>
            <a:ext cx="390527" cy="14320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ые круглые скобки 37"/>
          <p:cNvSpPr/>
          <p:nvPr/>
        </p:nvSpPr>
        <p:spPr>
          <a:xfrm>
            <a:off x="2847975" y="5773286"/>
            <a:ext cx="390526" cy="20977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ые круглые скобки 38"/>
          <p:cNvSpPr/>
          <p:nvPr/>
        </p:nvSpPr>
        <p:spPr>
          <a:xfrm>
            <a:off x="2847974" y="5983057"/>
            <a:ext cx="390527" cy="169164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905212" y="3609308"/>
            <a:ext cx="508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Roboto Condensed" panose="020B0604020202020204" charset="0"/>
              </a:rPr>
              <a:t>Данные о грузообороте определяются </a:t>
            </a:r>
            <a:br>
              <a:rPr lang="ru-RU" sz="2000" b="1" dirty="0" smtClean="0">
                <a:solidFill>
                  <a:schemeClr val="bg1"/>
                </a:solidFill>
                <a:ea typeface="Roboto Condensed" panose="020B0604020202020204" charset="0"/>
              </a:rPr>
            </a:br>
            <a:r>
              <a:rPr lang="ru-RU" sz="2000" b="1" dirty="0" smtClean="0">
                <a:solidFill>
                  <a:schemeClr val="bg1"/>
                </a:solidFill>
                <a:ea typeface="Roboto Condensed" panose="020B0604020202020204" charset="0"/>
              </a:rPr>
              <a:t>по каждой  ездке!</a:t>
            </a:r>
            <a:endParaRPr lang="ru-RU" sz="2000" b="1" dirty="0">
              <a:solidFill>
                <a:schemeClr val="bg1"/>
              </a:solidFill>
              <a:ea typeface="Roboto Condensed" panose="020B060402020202020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697204" y="6433254"/>
            <a:ext cx="5638800" cy="17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1600" b="1" dirty="0" smtClean="0">
                <a:solidFill>
                  <a:srgbClr val="CC0000"/>
                </a:solidFill>
                <a:latin typeface="+mn-lt"/>
                <a:ea typeface="Roboto Condensed" panose="02000000000000000000" pitchFamily="2" charset="0"/>
              </a:rPr>
              <a:t>Обратить внимание на единицы измерения!</a:t>
            </a:r>
            <a:endParaRPr lang="ru-RU" sz="1600" b="1" dirty="0">
              <a:solidFill>
                <a:srgbClr val="CC0000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" name="Выноска со стрелкой влево 2"/>
          <p:cNvSpPr/>
          <p:nvPr/>
        </p:nvSpPr>
        <p:spPr>
          <a:xfrm rot="5400000">
            <a:off x="3270841" y="3613854"/>
            <a:ext cx="492154" cy="5638800"/>
          </a:xfrm>
          <a:prstGeom prst="leftArrowCallout">
            <a:avLst/>
          </a:prstGeom>
          <a:noFill/>
          <a:ln w="2540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91729" y="6152221"/>
            <a:ext cx="366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EA900"/>
                </a:solidFill>
                <a:ea typeface="Roboto Condensed" panose="020B0604020202020204" charset="0"/>
              </a:rPr>
              <a:t>(п. 12, 13, 17 Указаний)</a:t>
            </a:r>
            <a:endParaRPr lang="ru-RU" sz="2000" b="1" dirty="0">
              <a:solidFill>
                <a:srgbClr val="DEA900"/>
              </a:solidFill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34752" y="793101"/>
            <a:ext cx="9144000" cy="41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Примеры расчета:</a:t>
            </a:r>
            <a:endParaRPr lang="ru-RU" sz="28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13" y="1212591"/>
            <a:ext cx="1101976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DEA900"/>
                </a:solidFill>
                <a:ea typeface="Roboto Condensed" panose="020B0604020202020204" charset="0"/>
              </a:rPr>
              <a:t>Пример расчета 1.</a:t>
            </a:r>
            <a:r>
              <a:rPr lang="ru-RU" b="1" i="1" dirty="0" smtClean="0">
                <a:solidFill>
                  <a:srgbClr val="DEA900"/>
                </a:solidFill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За день было выполнено 3 ездки одним грузовым транспортным средством.</a:t>
            </a:r>
          </a:p>
          <a:p>
            <a:endParaRPr lang="ru-RU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ru-RU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ru-RU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Roboto Condensed" panose="020B0604020202020204" charset="0"/>
              </a:rPr>
              <a:t>Объем перевозок грузов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за день составит: 3+4+3=10 тонн.</a:t>
            </a:r>
          </a:p>
          <a:p>
            <a:pPr algn="ctr"/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Грузооборот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составит:</a:t>
            </a:r>
            <a:r>
              <a:rPr lang="ru-RU" b="1" dirty="0" smtClean="0">
                <a:solidFill>
                  <a:srgbClr val="FFC000"/>
                </a:solidFill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(3 т х 20 км) + (4 т х 30 км) + (3 т х 10 км) = 210 тонно-километров.</a:t>
            </a:r>
          </a:p>
          <a:p>
            <a:endParaRPr lang="ru-RU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b="1" i="1" u="sng" dirty="0">
                <a:solidFill>
                  <a:srgbClr val="DEA900"/>
                </a:solidFill>
                <a:ea typeface="Roboto Condensed" panose="020B0604020202020204" charset="0"/>
              </a:rPr>
              <a:t>Пример расчета 2.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Организацией из пункта А в пункт В было перевезено 40 тонн груза на расстояние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30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километров, где было отгружено 10 тонн груза, остальной груз перевезен в пункт С на расстояние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50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километров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</a:p>
          <a:p>
            <a:pPr algn="just"/>
            <a:endParaRPr lang="ru-RU" b="1" dirty="0">
              <a:ea typeface="Roboto Condensed" panose="020B0604020202020204" charset="0"/>
            </a:endParaRPr>
          </a:p>
          <a:p>
            <a:pPr algn="just"/>
            <a:endParaRPr lang="ru-RU" b="1" dirty="0" smtClean="0">
              <a:ea typeface="Roboto Condensed" panose="020B0604020202020204" charset="0"/>
            </a:endParaRPr>
          </a:p>
          <a:p>
            <a:pPr algn="just"/>
            <a:endParaRPr lang="ru-RU" b="1" dirty="0" smtClean="0">
              <a:ea typeface="Roboto Condensed" panose="020B0604020202020204" charset="0"/>
            </a:endParaRPr>
          </a:p>
          <a:p>
            <a:pPr algn="just"/>
            <a:endParaRPr lang="ru-RU" b="1" dirty="0" smtClean="0">
              <a:ea typeface="Roboto Condensed" panose="020B060402020202020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Roboto Condensed" panose="020B0604020202020204" charset="0"/>
              </a:rPr>
              <a:t>Объем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Roboto Condensed" panose="020B0604020202020204" charset="0"/>
              </a:rPr>
              <a:t>перевозок грузов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за день составит 40 тонн.</a:t>
            </a:r>
          </a:p>
          <a:p>
            <a:pPr algn="ctr"/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Грузооборот</a:t>
            </a:r>
            <a:r>
              <a:rPr lang="ru-RU" b="1" dirty="0">
                <a:ea typeface="Roboto Condensed" panose="020B0604020202020204" charset="0"/>
              </a:rPr>
              <a:t>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составит: (40 т х 30 км) + (30 т х 50 км) = 2700 тонно-километров.</a:t>
            </a:r>
          </a:p>
          <a:p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976" y1="75578" x2="17976" y2="75578"/>
                        <a14:foregroundMark x1="12857" y1="73265" x2="12857" y2="73265"/>
                        <a14:foregroundMark x1="29048" y1="75578" x2="29048" y2="75578"/>
                        <a14:foregroundMark x1="77857" y1="49357" x2="77857" y2="49357"/>
                        <a14:foregroundMark x1="91190" y1="75578" x2="91190" y2="75578"/>
                        <a14:foregroundMark x1="84881" y1="75578" x2="84881" y2="75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" y="1692728"/>
            <a:ext cx="1620000" cy="75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685103"/>
              </p:ext>
            </p:extLst>
          </p:nvPr>
        </p:nvGraphicFramePr>
        <p:xfrm>
          <a:off x="2623573" y="1647826"/>
          <a:ext cx="6161079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8900" y="3857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28901" y="1617049"/>
            <a:ext cx="122872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969"/>
                </a:solidFill>
              </a:rPr>
              <a:t>1 ездка</a:t>
            </a:r>
            <a:endParaRPr lang="ru-RU" b="1" dirty="0">
              <a:solidFill>
                <a:srgbClr val="006969"/>
              </a:solidFill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8900" y="1930877"/>
            <a:ext cx="122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969"/>
                </a:solidFill>
              </a:rPr>
              <a:t>2 ездка</a:t>
            </a:r>
            <a:endParaRPr lang="ru-RU" b="1" dirty="0">
              <a:solidFill>
                <a:srgbClr val="00696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8901" y="2282012"/>
            <a:ext cx="122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969"/>
                </a:solidFill>
              </a:rPr>
              <a:t>3</a:t>
            </a:r>
            <a:r>
              <a:rPr lang="ru-RU" b="1" dirty="0" smtClean="0">
                <a:solidFill>
                  <a:srgbClr val="006969"/>
                </a:solidFill>
              </a:rPr>
              <a:t> ездка</a:t>
            </a:r>
            <a:endParaRPr lang="ru-RU" b="1" dirty="0">
              <a:solidFill>
                <a:srgbClr val="006969"/>
              </a:solidFill>
            </a:endParaRPr>
          </a:p>
        </p:txBody>
      </p:sp>
      <p:graphicFrame>
        <p:nvGraphicFramePr>
          <p:cNvPr id="1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775004"/>
              </p:ext>
            </p:extLst>
          </p:nvPr>
        </p:nvGraphicFramePr>
        <p:xfrm>
          <a:off x="2623573" y="4589819"/>
          <a:ext cx="6161079" cy="77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41176" y="4586285"/>
            <a:ext cx="122872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969"/>
                </a:solidFill>
              </a:rPr>
              <a:t>1 ездка</a:t>
            </a:r>
            <a:endParaRPr lang="ru-RU" b="1" dirty="0">
              <a:solidFill>
                <a:srgbClr val="00696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1176" y="4975582"/>
            <a:ext cx="122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969"/>
                </a:solidFill>
              </a:rPr>
              <a:t>2 ездка</a:t>
            </a:r>
            <a:endParaRPr lang="ru-RU" b="1" dirty="0">
              <a:solidFill>
                <a:srgbClr val="006969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976" y1="75578" x2="17976" y2="75578"/>
                        <a14:foregroundMark x1="12857" y1="73265" x2="12857" y2="73265"/>
                        <a14:foregroundMark x1="29048" y1="75578" x2="29048" y2="75578"/>
                        <a14:foregroundMark x1="77857" y1="49357" x2="77857" y2="49357"/>
                        <a14:foregroundMark x1="91190" y1="75578" x2="91190" y2="75578"/>
                        <a14:foregroundMark x1="84881" y1="75578" x2="84881" y2="75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" y="4564857"/>
            <a:ext cx="1620000" cy="75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7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5600" y="799061"/>
            <a:ext cx="10820400" cy="1010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  <a:t>Порядок заполнения таблицы 1 </a:t>
            </a:r>
            <a:br>
              <a:rPr lang="ru-RU" sz="2400" b="1" dirty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</a:br>
            <a:r>
              <a:rPr lang="ru-RU" sz="2400" b="1" dirty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  <a:t>«Работа и использование грузовых транспортных средств»</a:t>
            </a:r>
            <a:br>
              <a:rPr lang="ru-RU" sz="2400" b="1" dirty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</a:br>
            <a:r>
              <a:rPr lang="ru-RU" sz="1800" b="1" spc="-90" dirty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  <a:t>(если невозможен учет объемов </a:t>
            </a:r>
            <a:r>
              <a:rPr lang="ru-RU" sz="1800" b="1" spc="-90" dirty="0" smtClean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  <a:t>перевозок </a:t>
            </a:r>
            <a:r>
              <a:rPr lang="ru-RU" sz="1800" b="1" spc="-90" dirty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  <a:t>грузов и </a:t>
            </a:r>
            <a:r>
              <a:rPr lang="ru-RU" sz="1800" b="1" spc="-90" dirty="0" smtClean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  <a:t>грузооборота в натуральном выражении; </a:t>
            </a:r>
            <a:r>
              <a:rPr lang="ru-RU" sz="1800" b="1" spc="-90" dirty="0" smtClean="0">
                <a:solidFill>
                  <a:srgbClr val="DEA900"/>
                </a:solidFill>
                <a:latin typeface="+mn-lt"/>
                <a:ea typeface="Roboto Condensed" panose="020B0604020202020204" charset="0"/>
              </a:rPr>
              <a:t>п. 14 Указаний</a:t>
            </a:r>
            <a:r>
              <a:rPr lang="ru-RU" sz="1800" b="1" spc="-90" dirty="0" smtClean="0">
                <a:solidFill>
                  <a:srgbClr val="006969"/>
                </a:solidFill>
                <a:latin typeface="+mn-lt"/>
                <a:ea typeface="Roboto Condensed" panose="020B0604020202020204" charset="0"/>
              </a:rPr>
              <a:t>)</a:t>
            </a:r>
            <a:endParaRPr lang="ru-RU" sz="1800" b="1" spc="-90" dirty="0">
              <a:solidFill>
                <a:srgbClr val="006969"/>
              </a:solidFill>
              <a:latin typeface="+mn-lt"/>
              <a:ea typeface="Roboto Condensed" panose="020B060402020202020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86950" y="2271366"/>
            <a:ext cx="2268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0345" y="2286157"/>
            <a:ext cx="220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Объем перевозок грузов</a:t>
            </a:r>
            <a:b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(в тоннах)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3058419" y="2557743"/>
            <a:ext cx="570705" cy="361950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628281" y="2286157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6461711" y="2262424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Умножение 15"/>
          <p:cNvSpPr/>
          <p:nvPr/>
        </p:nvSpPr>
        <p:spPr>
          <a:xfrm>
            <a:off x="5942638" y="2461158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8854657" y="2453046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435682" y="2284703"/>
            <a:ext cx="189815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>
                  <a:noFill/>
                </a:ln>
                <a:solidFill>
                  <a:srgbClr val="DEA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Roboto Condensed" panose="020B0604020202020204" charset="0"/>
              </a:rPr>
              <a:t>0,49*</a:t>
            </a:r>
            <a:endParaRPr lang="ru-RU" sz="4400" b="1" dirty="0">
              <a:ln w="1905">
                <a:noFill/>
              </a:ln>
              <a:solidFill>
                <a:srgbClr val="DEA9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Roboto Condensed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345" y="3429000"/>
            <a:ext cx="1008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969"/>
                </a:solidFill>
              </a:rPr>
              <a:t>*Нормативная </a:t>
            </a:r>
            <a:r>
              <a:rPr lang="ru-RU" sz="1400" b="1" dirty="0">
                <a:solidFill>
                  <a:srgbClr val="006969"/>
                </a:solidFill>
              </a:rPr>
              <a:t>производительность одной тонны грузоподъемности за один час </a:t>
            </a:r>
            <a:r>
              <a:rPr lang="ru-RU" sz="1400" b="1" dirty="0" smtClean="0">
                <a:solidFill>
                  <a:srgbClr val="006969"/>
                </a:solidFill>
              </a:rPr>
              <a:t>работы.</a:t>
            </a:r>
            <a:endParaRPr lang="ru-RU" sz="1400" b="1" dirty="0">
              <a:solidFill>
                <a:srgbClr val="00696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0068" y="2446329"/>
            <a:ext cx="179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Автомобиле-часы в наряде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2910" y="2446331"/>
            <a:ext cx="2041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Грузоподъемность автомобиля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4065" y="1772184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  <a:ea typeface="Roboto Condensed" panose="020B0604020202020204" charset="0"/>
              </a:rPr>
              <a:t>Строка 01</a:t>
            </a:r>
            <a:endParaRPr lang="ru-RU" sz="24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9306" y="3714621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  <a:ea typeface="Roboto Condensed" panose="020B0604020202020204" charset="0"/>
              </a:rPr>
              <a:t>Строка 02</a:t>
            </a:r>
            <a:endParaRPr lang="ru-RU" sz="24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957398" y="4206318"/>
            <a:ext cx="2304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 24"/>
          <p:cNvSpPr/>
          <p:nvPr/>
        </p:nvSpPr>
        <p:spPr>
          <a:xfrm>
            <a:off x="4353358" y="4469120"/>
            <a:ext cx="570705" cy="361950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989306" y="4200096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Умножение 26"/>
          <p:cNvSpPr/>
          <p:nvPr/>
        </p:nvSpPr>
        <p:spPr>
          <a:xfrm>
            <a:off x="7334642" y="4388158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820417" y="4242525"/>
            <a:ext cx="1898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>
                  <a:noFill/>
                </a:ln>
                <a:solidFill>
                  <a:srgbClr val="DEA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Roboto Condensed" panose="020B0604020202020204" charset="0"/>
              </a:rPr>
              <a:t>25**</a:t>
            </a:r>
            <a:endParaRPr lang="ru-RU" sz="4400" b="1" dirty="0">
              <a:ln w="1905">
                <a:noFill/>
              </a:ln>
              <a:solidFill>
                <a:srgbClr val="DEA9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Roboto Condensed" panose="020B06040202020202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043" y="5232658"/>
            <a:ext cx="1008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969"/>
                </a:solidFill>
              </a:rPr>
              <a:t>**Нормативное расстояние перевозки.</a:t>
            </a:r>
            <a:endParaRPr lang="ru-RU" sz="1400" b="1" dirty="0">
              <a:solidFill>
                <a:srgbClr val="00696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0793" y="4357709"/>
            <a:ext cx="215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Грузооборот</a:t>
            </a:r>
            <a:b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(в тонно-километрах)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9464" y="4242525"/>
            <a:ext cx="189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Объем перевозок грузов</a:t>
            </a:r>
            <a:b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(в тоннах)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5613927"/>
            <a:ext cx="11048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969"/>
                </a:solidFill>
              </a:rPr>
              <a:t>Объем перевозок грузов в тоннах и грузооборот в тонно-километрах </a:t>
            </a:r>
            <a:r>
              <a:rPr lang="ru-RU" sz="2000" b="1" dirty="0" smtClean="0">
                <a:solidFill>
                  <a:srgbClr val="006969"/>
                </a:solidFill>
              </a:rPr>
              <a:t/>
            </a:r>
            <a:br>
              <a:rPr lang="ru-RU" sz="2000" b="1" dirty="0" smtClean="0">
                <a:solidFill>
                  <a:srgbClr val="006969"/>
                </a:solidFill>
              </a:rPr>
            </a:br>
            <a:r>
              <a:rPr lang="ru-RU" sz="2000" b="1" dirty="0" smtClean="0">
                <a:solidFill>
                  <a:srgbClr val="006969"/>
                </a:solidFill>
              </a:rPr>
              <a:t>грузовых </a:t>
            </a:r>
            <a:r>
              <a:rPr lang="ru-RU" sz="2000" b="1" dirty="0">
                <a:solidFill>
                  <a:srgbClr val="006969"/>
                </a:solidFill>
              </a:rPr>
              <a:t>транспортных средств по респонденту в целом определяются </a:t>
            </a:r>
            <a:r>
              <a:rPr lang="ru-RU" sz="2000" b="1" dirty="0" smtClean="0">
                <a:solidFill>
                  <a:srgbClr val="006969"/>
                </a:solidFill>
              </a:rPr>
              <a:t/>
            </a:r>
            <a:br>
              <a:rPr lang="ru-RU" sz="2000" b="1" dirty="0" smtClean="0">
                <a:solidFill>
                  <a:srgbClr val="006969"/>
                </a:solidFill>
              </a:rPr>
            </a:br>
            <a:r>
              <a:rPr lang="ru-RU" sz="2000" b="1" i="1" u="sng" dirty="0" smtClean="0">
                <a:solidFill>
                  <a:srgbClr val="DEA900"/>
                </a:solidFill>
              </a:rPr>
              <a:t>как </a:t>
            </a:r>
            <a:r>
              <a:rPr lang="ru-RU" sz="2000" b="1" i="1" u="sng" dirty="0">
                <a:solidFill>
                  <a:srgbClr val="DEA900"/>
                </a:solidFill>
              </a:rPr>
              <a:t>сумма соответствующих показателей </a:t>
            </a:r>
            <a:r>
              <a:rPr lang="ru-RU" sz="2000" b="1" i="1" u="sng" dirty="0" smtClean="0">
                <a:solidFill>
                  <a:srgbClr val="DEA900"/>
                </a:solidFill>
              </a:rPr>
              <a:t>по </a:t>
            </a:r>
            <a:r>
              <a:rPr lang="ru-RU" sz="2000" b="1" i="1" u="sng" dirty="0">
                <a:solidFill>
                  <a:srgbClr val="DEA900"/>
                </a:solidFill>
              </a:rPr>
              <a:t>каждому грузовому транспортному средству</a:t>
            </a:r>
          </a:p>
        </p:txBody>
      </p:sp>
    </p:spTree>
    <p:extLst>
      <p:ext uri="{BB962C8B-B14F-4D97-AF65-F5344CB8AC3E}">
        <p14:creationId xmlns:p14="http://schemas.microsoft.com/office/powerpoint/2010/main" val="6777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34752" y="793101"/>
            <a:ext cx="9144000" cy="68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Порядок заполнения таблицы 2</a:t>
            </a:r>
          </a:p>
          <a:p>
            <a:pPr algn="ctr"/>
            <a:r>
              <a:rPr lang="ru-RU" sz="24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«Работа автобусов»</a:t>
            </a:r>
            <a:endParaRPr lang="ru-RU" sz="2400" b="1" dirty="0">
              <a:solidFill>
                <a:srgbClr val="006969"/>
              </a:solidFill>
              <a:latin typeface="+mn-lt"/>
              <a:ea typeface="Roboto Condensed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798" y="3543300"/>
            <a:ext cx="1117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DEA900"/>
                </a:solidFill>
                <a:ea typeface="Roboto Condensed" panose="020B0604020202020204" charset="0"/>
              </a:rPr>
              <a:t>По строке 05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 графах 1 и 2 отражается </a:t>
            </a:r>
            <a:r>
              <a:rPr lang="ru-RU" sz="1600" b="1" i="1" u="sng" dirty="0">
                <a:solidFill>
                  <a:srgbClr val="DEA900"/>
                </a:solidFill>
                <a:ea typeface="Roboto Condensed" panose="020B0604020202020204" charset="0"/>
              </a:rPr>
              <a:t>объем перевозок пассажиров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 целом по респонденту, который определяется как 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сумма </a:t>
            </a:r>
            <a:r>
              <a:rPr lang="ru-RU" sz="1600" b="1" dirty="0">
                <a:solidFill>
                  <a:srgbClr val="DEA900"/>
                </a:solidFill>
                <a:ea typeface="Roboto Condensed" panose="020B0604020202020204" charset="0"/>
              </a:rPr>
              <a:t>объемов перевозок пассажиров всеми автобусами, выполняющими автомобильные перевозки 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/>
            </a:r>
            <a:b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как в </a:t>
            </a:r>
            <a:r>
              <a:rPr lang="ru-RU" sz="1600" b="1" dirty="0">
                <a:solidFill>
                  <a:srgbClr val="DEA900"/>
                </a:solidFill>
                <a:ea typeface="Roboto Condensed" panose="020B0604020202020204" charset="0"/>
              </a:rPr>
              <a:t>регулярном, 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так и </a:t>
            </a:r>
            <a:r>
              <a:rPr lang="ru-RU" sz="1600" b="1" dirty="0">
                <a:solidFill>
                  <a:srgbClr val="DEA900"/>
                </a:solidFill>
                <a:ea typeface="Roboto Condensed" panose="020B0604020202020204" charset="0"/>
              </a:rPr>
              <a:t>нерегулярном сообщении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 отчетном квартале и соответствующем квартале предыдущего года.</a:t>
            </a:r>
          </a:p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Объем перевозок пассажиров автобусами, выполняющими автомобильные перевозки в регулярном сообщении, определяется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по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количеству реализованных билетов при городских, пригородных, междугородных и международных перевозках.</a:t>
            </a:r>
          </a:p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Объем перевозок пассажиров автобусами (в том числе грузопассажирскими и специальными автомобилями «Социальная служба»), выполняющими автомобильные перевозки в нерегулярном сообщении, принимается равным количеству пассажиров,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указанному </a:t>
            </a:r>
            <a:r>
              <a:rPr lang="ru-RU" sz="1600" b="1" dirty="0">
                <a:solidFill>
                  <a:srgbClr val="DEA900"/>
                </a:solidFill>
                <a:ea typeface="Roboto Condensed" panose="020B0604020202020204" charset="0"/>
              </a:rPr>
              <a:t>в формуляре поездки, списке пассажиров или другом первичном учетном и ином документе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, содержащем информацию о работе автомобильного транспорта, но не более числа мест для перевозки пассажиров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(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мест для сидения и мест для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пассажиров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 колясках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) 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(п. 5 Указаний).</a:t>
            </a:r>
            <a:endParaRPr lang="ru-RU" sz="1600" b="1" dirty="0">
              <a:solidFill>
                <a:srgbClr val="DEA900"/>
              </a:solidFill>
              <a:ea typeface="Roboto Condensed" panose="020B060402020202020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04" y="1476375"/>
            <a:ext cx="550545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Двойные круглые скобки 16"/>
          <p:cNvSpPr/>
          <p:nvPr/>
        </p:nvSpPr>
        <p:spPr>
          <a:xfrm>
            <a:off x="4871154" y="2695575"/>
            <a:ext cx="468000" cy="17145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ые круглые скобки 17"/>
          <p:cNvSpPr/>
          <p:nvPr/>
        </p:nvSpPr>
        <p:spPr>
          <a:xfrm>
            <a:off x="4871154" y="2494382"/>
            <a:ext cx="468000" cy="17145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14" name="Выноска со стрелкой влево 13"/>
          <p:cNvSpPr/>
          <p:nvPr/>
        </p:nvSpPr>
        <p:spPr>
          <a:xfrm rot="5400000">
            <a:off x="5450845" y="454594"/>
            <a:ext cx="514408" cy="5434405"/>
          </a:xfrm>
          <a:prstGeom prst="leftArrowCallout">
            <a:avLst>
              <a:gd name="adj1" fmla="val 29872"/>
              <a:gd name="adj2" fmla="val 25000"/>
              <a:gd name="adj3" fmla="val 25000"/>
              <a:gd name="adj4" fmla="val 64977"/>
            </a:avLst>
          </a:prstGeom>
          <a:noFill/>
          <a:ln w="2540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86910" y="3105616"/>
            <a:ext cx="5434405" cy="323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1400" b="1" dirty="0" smtClean="0">
                <a:solidFill>
                  <a:srgbClr val="CC0000"/>
                </a:solidFill>
                <a:latin typeface="+mn-lt"/>
                <a:ea typeface="Roboto Condensed" panose="02000000000000000000" pitchFamily="2" charset="0"/>
              </a:rPr>
              <a:t>Обратить внимание на единицы измерения!</a:t>
            </a:r>
            <a:endParaRPr lang="ru-RU" sz="1400" b="1" dirty="0">
              <a:solidFill>
                <a:srgbClr val="CC0000"/>
              </a:solidFill>
              <a:latin typeface="+mn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600021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90361" y="2986331"/>
            <a:ext cx="2268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594" y="3279845"/>
            <a:ext cx="212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Пассажирооборот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2583464" y="3270016"/>
            <a:ext cx="523875" cy="409575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011" y="2404520"/>
            <a:ext cx="807226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Городские автомобильные перевозки в регулярном сообщении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при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реализации билетов на одну поездку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154503" y="3009676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6055461" y="2972165"/>
            <a:ext cx="2268000" cy="905121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Умножение 17"/>
          <p:cNvSpPr/>
          <p:nvPr/>
        </p:nvSpPr>
        <p:spPr>
          <a:xfrm>
            <a:off x="5506336" y="3212867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95649" y="4485115"/>
            <a:ext cx="2304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 20"/>
          <p:cNvSpPr/>
          <p:nvPr/>
        </p:nvSpPr>
        <p:spPr>
          <a:xfrm>
            <a:off x="2583465" y="4758355"/>
            <a:ext cx="523875" cy="409575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3154503" y="4479994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6094823" y="4453942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Умножение 26"/>
          <p:cNvSpPr/>
          <p:nvPr/>
        </p:nvSpPr>
        <p:spPr>
          <a:xfrm>
            <a:off x="5503512" y="4661911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233825" y="3190709"/>
            <a:ext cx="183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Объем перевозок пассажиров</a:t>
            </a:r>
            <a:endParaRPr lang="ru-RU" sz="14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8866" y="3014745"/>
            <a:ext cx="1828799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С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реднее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расстояние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поездки*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одного пассажира по данному городу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4425" y="3005444"/>
            <a:ext cx="25453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00" b="1" dirty="0" smtClean="0">
                <a:solidFill>
                  <a:srgbClr val="006969"/>
                </a:solidFill>
                <a:ea typeface="Roboto Condensed" panose="020B0604020202020204" charset="0"/>
              </a:rPr>
              <a:t>*Среднее </a:t>
            </a:r>
            <a:r>
              <a:rPr lang="ru-RU" sz="1000" b="1" dirty="0">
                <a:solidFill>
                  <a:srgbClr val="006969"/>
                </a:solidFill>
                <a:ea typeface="Roboto Condensed" panose="020B0604020202020204" charset="0"/>
              </a:rPr>
              <a:t>расстояние поездки принимается равным среднему расстоянию, фактически сложившемуся по </a:t>
            </a:r>
            <a:r>
              <a:rPr lang="ru-RU" sz="1000" b="1" dirty="0" smtClean="0">
                <a:solidFill>
                  <a:srgbClr val="006969"/>
                </a:solidFill>
                <a:ea typeface="Roboto Condensed" panose="020B0604020202020204" charset="0"/>
              </a:rPr>
              <a:t>респонденту </a:t>
            </a:r>
            <a:r>
              <a:rPr lang="ru-RU" sz="1000" b="1" spc="-50" dirty="0" smtClean="0">
                <a:solidFill>
                  <a:srgbClr val="006969"/>
                </a:solidFill>
                <a:ea typeface="Roboto Condensed" panose="020B0604020202020204" charset="0"/>
              </a:rPr>
              <a:t>за </a:t>
            </a:r>
            <a:r>
              <a:rPr lang="ru-RU" sz="1000" b="1" spc="-50" dirty="0">
                <a:solidFill>
                  <a:srgbClr val="006969"/>
                </a:solidFill>
                <a:ea typeface="Roboto Condensed" panose="020B0604020202020204" charset="0"/>
              </a:rPr>
              <a:t>год, предшествующий </a:t>
            </a:r>
            <a:r>
              <a:rPr lang="ru-RU" sz="1000" b="1" spc="-50" dirty="0" smtClean="0">
                <a:solidFill>
                  <a:srgbClr val="006969"/>
                </a:solidFill>
                <a:ea typeface="Roboto Condensed" panose="020B0604020202020204" charset="0"/>
              </a:rPr>
              <a:t>текущему.</a:t>
            </a:r>
            <a:endParaRPr lang="ru-RU" sz="1000" b="1" spc="-50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3067" y="4565783"/>
            <a:ext cx="162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К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оличество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перевезенных пассажиров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0759" y="4496778"/>
            <a:ext cx="1621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оловина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протяженности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маршрута**</a:t>
            </a:r>
            <a:endParaRPr lang="ru-RU" sz="14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34426" y="4252883"/>
            <a:ext cx="2545364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ru-RU" sz="1200" b="1" dirty="0" smtClean="0">
                <a:solidFill>
                  <a:srgbClr val="006969"/>
                </a:solidFill>
                <a:ea typeface="Roboto Condensed" panose="020B0604020202020204" charset="0"/>
              </a:rPr>
              <a:t>Объем </a:t>
            </a:r>
            <a:r>
              <a:rPr lang="ru-RU" sz="1200" b="1" dirty="0">
                <a:solidFill>
                  <a:srgbClr val="006969"/>
                </a:solidFill>
                <a:ea typeface="Roboto Condensed" panose="020B0604020202020204" charset="0"/>
              </a:rPr>
              <a:t>пассажирооборота рассчитывается по каждому маршруту </a:t>
            </a:r>
            <a:r>
              <a:rPr lang="ru-RU" sz="1200" b="1" dirty="0" smtClean="0">
                <a:solidFill>
                  <a:srgbClr val="006969"/>
                </a:solidFill>
                <a:ea typeface="Roboto Condensed" panose="020B0604020202020204" charset="0"/>
              </a:rPr>
              <a:t>отдельно</a:t>
            </a:r>
            <a:r>
              <a:rPr lang="en-US" sz="1200" b="1" dirty="0" smtClean="0">
                <a:solidFill>
                  <a:srgbClr val="006969"/>
                </a:solidFill>
                <a:ea typeface="Roboto Condensed" panose="020B0604020202020204" charset="0"/>
              </a:rPr>
              <a:t>. </a:t>
            </a:r>
            <a:endParaRPr lang="ru-RU" sz="12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algn="just">
              <a:lnSpc>
                <a:spcPts val="1300"/>
              </a:lnSpc>
            </a:pPr>
            <a:endParaRPr lang="ru-RU" sz="1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algn="just">
              <a:lnSpc>
                <a:spcPts val="1300"/>
              </a:lnSpc>
            </a:pPr>
            <a:r>
              <a:rPr lang="ru-RU" sz="1000" b="1" dirty="0" smtClean="0">
                <a:solidFill>
                  <a:srgbClr val="006969"/>
                </a:solidFill>
                <a:ea typeface="Roboto Condensed" panose="020B0604020202020204" charset="0"/>
              </a:rPr>
              <a:t>**Протяженность маршрута определяется на основании паспорта маршрута.</a:t>
            </a:r>
            <a:endParaRPr lang="ru-RU" sz="1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234752" y="793101"/>
            <a:ext cx="9144000" cy="68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Порядок заполнения таблицы 2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«Работа автобусов</a:t>
            </a:r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(объем пассажирооборота,</a:t>
            </a:r>
            <a:r>
              <a:rPr lang="ru-RU" sz="1600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 п.6 Указаний</a:t>
            </a:r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)</a:t>
            </a:r>
            <a:endParaRPr lang="ru-RU" sz="1600" b="1" i="1" dirty="0">
              <a:solidFill>
                <a:srgbClr val="006969"/>
              </a:solidFill>
              <a:latin typeface="+mn-lt"/>
              <a:ea typeface="Roboto Condensed" panose="020B060402020202020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278" y="4083606"/>
            <a:ext cx="8031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Городские автомобильные перевозки в регулярном сообщении маршрутными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такси</a:t>
            </a:r>
            <a:endParaRPr lang="ru-RU" sz="1600" b="1" i="1" dirty="0">
              <a:solidFill>
                <a:srgbClr val="0069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011" y="1479888"/>
            <a:ext cx="11066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По строке 06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отражается </a:t>
            </a:r>
            <a:r>
              <a:rPr lang="ru-RU" b="1" i="1" u="sng" dirty="0">
                <a:solidFill>
                  <a:srgbClr val="DEA900"/>
                </a:solidFill>
                <a:ea typeface="Roboto Condensed" panose="020B0604020202020204" charset="0"/>
              </a:rPr>
              <a:t>объем пассажирооборота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в целом по респонденту, который определяется как сумма объемов пассажирооборота,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выполненного каждым автобусом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, как в регулярном (городские, пригородные,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междугородные и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международные перевозки), так и в нерегулярном сообщении.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55" y="5468345"/>
            <a:ext cx="111255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solidFill>
                  <a:srgbClr val="DEA900"/>
                </a:solidFill>
              </a:rPr>
              <a:t>Пример расчета 3. </a:t>
            </a:r>
            <a:r>
              <a:rPr lang="ru-RU" sz="1400" b="1" i="1" dirty="0">
                <a:solidFill>
                  <a:srgbClr val="006969"/>
                </a:solidFill>
              </a:rPr>
              <a:t>Организацией выполнялись городские автомобильные перевозки в регулярном сообщении маршрутными такси. </a:t>
            </a:r>
          </a:p>
          <a:p>
            <a:pPr algn="just"/>
            <a:r>
              <a:rPr lang="ru-RU" sz="1400" b="1" i="1" dirty="0">
                <a:solidFill>
                  <a:srgbClr val="006969"/>
                </a:solidFill>
              </a:rPr>
              <a:t>Количество перевезенных пассажиров за отчетный квартал – </a:t>
            </a:r>
            <a:r>
              <a:rPr lang="ru-RU" sz="1400" b="1" i="1" dirty="0" smtClean="0">
                <a:solidFill>
                  <a:srgbClr val="006969"/>
                </a:solidFill>
              </a:rPr>
              <a:t>1800 </a:t>
            </a:r>
            <a:r>
              <a:rPr lang="ru-RU" sz="1400" b="1" i="1" dirty="0">
                <a:solidFill>
                  <a:srgbClr val="006969"/>
                </a:solidFill>
              </a:rPr>
              <a:t>человек. Общая протяженность маршрута – 15 км. Протяженность рейса маршрута  в прямом направлении – 7,3 км, в обратном – 7,7 км. </a:t>
            </a:r>
          </a:p>
          <a:p>
            <a:pPr algn="ctr"/>
            <a:r>
              <a:rPr lang="ru-RU" sz="1400" b="1" dirty="0">
                <a:solidFill>
                  <a:srgbClr val="DEA900"/>
                </a:solidFill>
              </a:rPr>
              <a:t>Объем пассажирооборота: </a:t>
            </a:r>
            <a:endParaRPr lang="ru-RU" sz="1400" b="1" dirty="0" smtClean="0">
              <a:solidFill>
                <a:srgbClr val="DEA9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6969"/>
                </a:solidFill>
              </a:rPr>
              <a:t>1800 </a:t>
            </a:r>
            <a:r>
              <a:rPr lang="ru-RU" sz="1400" b="1" dirty="0">
                <a:solidFill>
                  <a:srgbClr val="006969"/>
                </a:solidFill>
              </a:rPr>
              <a:t>пасс. х ((7,3 км + 7,7 км) / 2) = </a:t>
            </a:r>
            <a:r>
              <a:rPr lang="ru-RU" sz="1400" b="1" dirty="0" smtClean="0">
                <a:solidFill>
                  <a:srgbClr val="006969"/>
                </a:solidFill>
              </a:rPr>
              <a:t>13500 </a:t>
            </a:r>
            <a:r>
              <a:rPr lang="ru-RU" sz="1400" b="1" dirty="0" err="1">
                <a:solidFill>
                  <a:srgbClr val="006969"/>
                </a:solidFill>
              </a:rPr>
              <a:t>пасс.км</a:t>
            </a:r>
            <a:r>
              <a:rPr lang="ru-RU" sz="1400" b="1" dirty="0">
                <a:solidFill>
                  <a:srgbClr val="006969"/>
                </a:solidFill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517" y="4758355"/>
            <a:ext cx="223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Пассажирооборот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38" y="6162602"/>
            <a:ext cx="1249929" cy="4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403952" y="4212681"/>
            <a:ext cx="293692" cy="68327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02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0" name="Блок-схема: процесс 19"/>
          <p:cNvSpPr/>
          <p:nvPr/>
        </p:nvSpPr>
        <p:spPr>
          <a:xfrm>
            <a:off x="266830" y="2183645"/>
            <a:ext cx="2268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593567" y="2432560"/>
            <a:ext cx="523875" cy="409575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117443" y="2197110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ятиугольник 25"/>
          <p:cNvSpPr/>
          <p:nvPr/>
        </p:nvSpPr>
        <p:spPr>
          <a:xfrm flipH="1">
            <a:off x="5934542" y="2187348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829" y="2471219"/>
            <a:ext cx="2261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80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Пассажирооборот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7443" y="2258051"/>
            <a:ext cx="2199497" cy="76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spc="-80" dirty="0">
                <a:solidFill>
                  <a:srgbClr val="006969"/>
                </a:solidFill>
                <a:ea typeface="Roboto Condensed" panose="020B0604020202020204" charset="0"/>
              </a:rPr>
              <a:t>Сумма выручки </a:t>
            </a:r>
            <a:r>
              <a:rPr lang="ru-RU" sz="1400" b="1" spc="-80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400" b="1" spc="-80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400" b="1" spc="-80" dirty="0" smtClean="0">
                <a:solidFill>
                  <a:srgbClr val="006969"/>
                </a:solidFill>
                <a:ea typeface="Roboto Condensed" panose="020B0604020202020204" charset="0"/>
              </a:rPr>
              <a:t>от </a:t>
            </a:r>
            <a:r>
              <a:rPr lang="ru-RU" sz="1400" b="1" spc="-80" dirty="0">
                <a:solidFill>
                  <a:srgbClr val="006969"/>
                </a:solidFill>
                <a:ea typeface="Roboto Condensed" panose="020B0604020202020204" charset="0"/>
              </a:rPr>
              <a:t>перевозок  пассажиров </a:t>
            </a:r>
            <a:br>
              <a:rPr lang="ru-RU" sz="1400" b="1" spc="-80" dirty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400" b="1" spc="-80" dirty="0">
                <a:solidFill>
                  <a:srgbClr val="006969"/>
                </a:solidFill>
                <a:ea typeface="Roboto Condensed" panose="020B0604020202020204" charset="0"/>
              </a:rPr>
              <a:t>(за минусом </a:t>
            </a:r>
            <a:r>
              <a:rPr lang="ru-RU" sz="1400" b="1" spc="-80" dirty="0" smtClean="0">
                <a:solidFill>
                  <a:srgbClr val="006969"/>
                </a:solidFill>
                <a:ea typeface="Roboto Condensed" panose="020B0604020202020204" charset="0"/>
              </a:rPr>
              <a:t>суммы выручки </a:t>
            </a:r>
            <a:r>
              <a:rPr lang="ru-RU" sz="1400" b="1" spc="-80" dirty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400" b="1" spc="-80" dirty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400" b="1" spc="-80" dirty="0">
                <a:solidFill>
                  <a:srgbClr val="006969"/>
                </a:solidFill>
                <a:ea typeface="Roboto Condensed" panose="020B0604020202020204" charset="0"/>
              </a:rPr>
              <a:t>от провоза багажа</a:t>
            </a:r>
            <a:r>
              <a:rPr lang="ru-RU" sz="1400" b="1" spc="-80" dirty="0" smtClean="0">
                <a:solidFill>
                  <a:srgbClr val="006969"/>
                </a:solidFill>
                <a:ea typeface="Roboto Condensed" panose="020B0604020202020204" charset="0"/>
              </a:rPr>
              <a:t>)</a:t>
            </a:r>
            <a:endParaRPr lang="ru-RU" sz="1400" b="1" spc="-80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94123" y="2369920"/>
            <a:ext cx="1793025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Действующий тариф за один </a:t>
            </a:r>
            <a:r>
              <a:rPr lang="ru-RU" sz="1400" b="1" dirty="0" err="1" smtClean="0">
                <a:solidFill>
                  <a:srgbClr val="006969"/>
                </a:solidFill>
                <a:ea typeface="Roboto Condensed" panose="020B0604020202020204" charset="0"/>
              </a:rPr>
              <a:t>пассажиро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-километр*</a:t>
            </a:r>
            <a:endParaRPr lang="ru-RU" sz="14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80340" y="2161176"/>
            <a:ext cx="26125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00" b="1" dirty="0" smtClean="0">
                <a:solidFill>
                  <a:srgbClr val="006969"/>
                </a:solidFill>
                <a:ea typeface="Roboto Condensed" panose="020B0604020202020204" charset="0"/>
              </a:rPr>
              <a:t>* Если </a:t>
            </a:r>
            <a:r>
              <a:rPr lang="ru-RU" sz="1000" b="1" dirty="0">
                <a:solidFill>
                  <a:srgbClr val="006969"/>
                </a:solidFill>
                <a:ea typeface="Roboto Condensed" panose="020B0604020202020204" charset="0"/>
              </a:rPr>
              <a:t>тариф на </a:t>
            </a:r>
            <a:r>
              <a:rPr lang="ru-RU" sz="1000" b="1" dirty="0" smtClean="0">
                <a:solidFill>
                  <a:srgbClr val="006969"/>
                </a:solidFill>
                <a:ea typeface="Roboto Condensed" panose="020B0604020202020204" charset="0"/>
              </a:rPr>
              <a:t>один </a:t>
            </a:r>
            <a:r>
              <a:rPr lang="ru-RU" sz="1000" b="1" dirty="0" err="1">
                <a:solidFill>
                  <a:srgbClr val="006969"/>
                </a:solidFill>
                <a:ea typeface="Roboto Condensed" panose="020B0604020202020204" charset="0"/>
              </a:rPr>
              <a:t>пассажиро</a:t>
            </a:r>
            <a:r>
              <a:rPr lang="ru-RU" sz="1000" b="1" dirty="0">
                <a:solidFill>
                  <a:srgbClr val="006969"/>
                </a:solidFill>
                <a:ea typeface="Roboto Condensed" panose="020B0604020202020204" charset="0"/>
              </a:rPr>
              <a:t>-километр при международных перевозках не установлен, то его определяют путем деления стоимости билета на протяженность маршрута в прямом или обратном </a:t>
            </a:r>
            <a:r>
              <a:rPr lang="ru-RU" sz="1000" b="1" dirty="0" smtClean="0">
                <a:solidFill>
                  <a:srgbClr val="006969"/>
                </a:solidFill>
                <a:ea typeface="Roboto Condensed" panose="020B0604020202020204" charset="0"/>
              </a:rPr>
              <a:t>направлении.</a:t>
            </a:r>
            <a:endParaRPr lang="ru-RU" sz="1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6150" y="1609344"/>
            <a:ext cx="7942081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Пригородные, междугородные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и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международные автомобильные перевозки </a:t>
            </a:r>
            <a:b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регулярном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сообщении</a:t>
            </a:r>
            <a:endParaRPr lang="ru-RU" sz="1600" b="1" i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40" name="Деление 39"/>
          <p:cNvSpPr/>
          <p:nvPr/>
        </p:nvSpPr>
        <p:spPr>
          <a:xfrm>
            <a:off x="5420192" y="2405045"/>
            <a:ext cx="485775" cy="484130"/>
          </a:xfrm>
          <a:prstGeom prst="mathDivide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830" y="3157425"/>
            <a:ext cx="7971712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По автобусам, сданным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по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договорам аренды транспортного средства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с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экипажем, выполняющим пригородные и междугородные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автомобильные перевозки 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в регулярном сообщении</a:t>
            </a: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260264" y="3903224"/>
            <a:ext cx="2268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66829" y="4183947"/>
            <a:ext cx="2261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80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Пассажирооборот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45" name="Равно 44"/>
          <p:cNvSpPr/>
          <p:nvPr/>
        </p:nvSpPr>
        <p:spPr>
          <a:xfrm>
            <a:off x="2593566" y="4148436"/>
            <a:ext cx="523875" cy="409575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3152191" y="3898444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Пятиугольник 46"/>
          <p:cNvSpPr/>
          <p:nvPr/>
        </p:nvSpPr>
        <p:spPr>
          <a:xfrm flipH="1">
            <a:off x="5934542" y="3898444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8029" y="4005219"/>
            <a:ext cx="1723545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Количество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перевезенных пассажиров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20231" y="3856965"/>
            <a:ext cx="2561758" cy="9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С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реднее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расстояние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поездки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одного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пассажира </a:t>
            </a:r>
            <a:b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на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автомобильном транспорте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общего пользования**</a:t>
            </a:r>
            <a:endParaRPr lang="ru-RU" sz="14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8985" y="3816816"/>
            <a:ext cx="3135233" cy="2017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1000" b="1" dirty="0" smtClean="0">
                <a:solidFill>
                  <a:srgbClr val="006969"/>
                </a:solidFill>
              </a:rPr>
              <a:t>** Среднее </a:t>
            </a:r>
            <a:r>
              <a:rPr lang="ru-RU" sz="1000" b="1" dirty="0">
                <a:solidFill>
                  <a:srgbClr val="006969"/>
                </a:solidFill>
              </a:rPr>
              <a:t>расстояние поездки одного пассажира на автомобильном транспорте общего пользования при осуществлении пригородных и междугородных </a:t>
            </a:r>
            <a:r>
              <a:rPr lang="ru-RU" sz="1000" b="1" dirty="0" smtClean="0">
                <a:solidFill>
                  <a:srgbClr val="006969"/>
                </a:solidFill>
              </a:rPr>
              <a:t>перевозок принимается равным расстоянию, </a:t>
            </a:r>
            <a:r>
              <a:rPr lang="ru-RU" sz="1000" b="1" dirty="0">
                <a:solidFill>
                  <a:srgbClr val="006969"/>
                </a:solidFill>
              </a:rPr>
              <a:t>фактически </a:t>
            </a:r>
            <a:r>
              <a:rPr lang="ru-RU" sz="1000" b="1" dirty="0" smtClean="0">
                <a:solidFill>
                  <a:srgbClr val="006969"/>
                </a:solidFill>
              </a:rPr>
              <a:t>сложившемуся </a:t>
            </a:r>
            <a:r>
              <a:rPr lang="ru-RU" sz="1000" b="1" dirty="0">
                <a:solidFill>
                  <a:srgbClr val="006969"/>
                </a:solidFill>
              </a:rPr>
              <a:t>по области за второй месяц отчетного квартала. Официальная статистическая информация о среднем расстоянии поездки размещается на официальном сайте Национального статистического комитета в глобальной компьютерной сети Интернет </a:t>
            </a:r>
            <a:r>
              <a:rPr lang="ru-RU" sz="1000" b="1" dirty="0">
                <a:solidFill>
                  <a:srgbClr val="006969"/>
                </a:solidFill>
                <a:hlinkClick r:id="rId4"/>
              </a:rPr>
              <a:t>http://www.belstat.gov.by</a:t>
            </a:r>
            <a:r>
              <a:rPr lang="ru-RU" sz="1000" b="1" dirty="0">
                <a:solidFill>
                  <a:srgbClr val="006969"/>
                </a:solidFill>
              </a:rPr>
              <a:t> в рубрике «Респондентам» разделе «Государственные статистические наблюдения» подразделе «Бланки форм государственной статистической отчетности, указания по их заполнению, постановления</a:t>
            </a:r>
            <a:r>
              <a:rPr lang="ru-RU" sz="1000" b="1" dirty="0" smtClean="0">
                <a:solidFill>
                  <a:srgbClr val="006969"/>
                </a:solidFill>
              </a:rPr>
              <a:t>».</a:t>
            </a:r>
            <a:endParaRPr lang="ru-RU" sz="1000" b="1" dirty="0">
              <a:solidFill>
                <a:srgbClr val="00696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150" y="4973217"/>
            <a:ext cx="7992392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По автобусам, сданным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по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договорам аренды транспортного средства с экипажем, выполняющим международные автомобильные перевозки в регулярном сообщении</a:t>
            </a:r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260264" y="5646299"/>
            <a:ext cx="2268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79376" y="5927022"/>
            <a:ext cx="2261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80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Пассажирооборот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53" name="Равно 52"/>
          <p:cNvSpPr/>
          <p:nvPr/>
        </p:nvSpPr>
        <p:spPr>
          <a:xfrm>
            <a:off x="2593568" y="5891511"/>
            <a:ext cx="523875" cy="409575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3180767" y="5629721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58029" y="5762999"/>
            <a:ext cx="1723545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Количество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перевезенных пассажиров</a:t>
            </a:r>
          </a:p>
        </p:txBody>
      </p:sp>
      <p:sp>
        <p:nvSpPr>
          <p:cNvPr id="56" name="Пятиугольник 55"/>
          <p:cNvSpPr/>
          <p:nvPr/>
        </p:nvSpPr>
        <p:spPr>
          <a:xfrm flipH="1">
            <a:off x="5934542" y="5601445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94123" y="5734723"/>
            <a:ext cx="1894109" cy="63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Пробег автобуса </a:t>
            </a:r>
            <a:b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с пассажирами </a:t>
            </a:r>
            <a:b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по каждой поездке</a:t>
            </a:r>
          </a:p>
        </p:txBody>
      </p:sp>
      <p:sp>
        <p:nvSpPr>
          <p:cNvPr id="59" name="Умножение 58"/>
          <p:cNvSpPr/>
          <p:nvPr/>
        </p:nvSpPr>
        <p:spPr>
          <a:xfrm>
            <a:off x="5420191" y="4091285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множение 59"/>
          <p:cNvSpPr/>
          <p:nvPr/>
        </p:nvSpPr>
        <p:spPr>
          <a:xfrm>
            <a:off x="5448767" y="5811327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234752" y="793101"/>
            <a:ext cx="9144000" cy="68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Порядок заполнения таблицы 2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«Работа автобусов</a:t>
            </a:r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(объем пассажирооборота,</a:t>
            </a:r>
            <a:r>
              <a:rPr lang="ru-RU" sz="1600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 п.6 Указаний</a:t>
            </a:r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)</a:t>
            </a:r>
            <a:endParaRPr lang="ru-RU" sz="1600" b="1" i="1" dirty="0">
              <a:solidFill>
                <a:srgbClr val="006969"/>
              </a:solidFill>
              <a:latin typeface="+mn-lt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677797" y="2125915"/>
            <a:ext cx="1898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>
                  <a:noFill/>
                </a:ln>
                <a:solidFill>
                  <a:srgbClr val="DEA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Roboto Condensed" panose="020B0604020202020204" charset="0"/>
              </a:rPr>
              <a:t>0,65*</a:t>
            </a:r>
            <a:endParaRPr lang="ru-RU" sz="4400" b="1" dirty="0">
              <a:ln w="1905">
                <a:noFill/>
              </a:ln>
              <a:solidFill>
                <a:srgbClr val="DEA9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Roboto Condensed" panose="020B060402020202020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509" y="3149383"/>
            <a:ext cx="10804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6969"/>
                </a:solidFill>
                <a:ea typeface="Roboto Condensed" panose="020B0604020202020204" charset="0"/>
              </a:rPr>
              <a:t>*Произведение коэффициента </a:t>
            </a:r>
            <a:r>
              <a:rPr lang="ru-RU" sz="1200" b="1" dirty="0">
                <a:solidFill>
                  <a:srgbClr val="006969"/>
                </a:solidFill>
                <a:ea typeface="Roboto Condensed" panose="020B0604020202020204" charset="0"/>
              </a:rPr>
              <a:t>использования пробега и коэффициента использования </a:t>
            </a:r>
            <a:r>
              <a:rPr lang="ru-RU" sz="1200" b="1" dirty="0" smtClean="0">
                <a:solidFill>
                  <a:srgbClr val="006969"/>
                </a:solidFill>
                <a:ea typeface="Roboto Condensed" panose="020B0604020202020204" charset="0"/>
              </a:rPr>
              <a:t>вместимости.</a:t>
            </a:r>
            <a:endParaRPr lang="en-US" sz="12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algn="just"/>
            <a:endParaRPr lang="ru-RU" sz="12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algn="just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Средняя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вместимость автобусов, выполняющих городские </a:t>
            </a:r>
            <a:r>
              <a:rPr lang="ru-RU" sz="1600" b="1" spc="-90" dirty="0" smtClean="0">
                <a:solidFill>
                  <a:srgbClr val="006969"/>
                </a:solidFill>
                <a:ea typeface="Roboto Condensed" panose="020B0604020202020204" charset="0"/>
              </a:rPr>
              <a:t>и пригородные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автомобильные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перевозки в нерегулярном сообщении,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определяется как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отношение мест для сидения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во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всех автобусах к количеству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автобусов.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2954" y="1627266"/>
            <a:ext cx="7948023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defRPr/>
            </a:pP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По автобусам, выполняющим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городские и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пригородные автомобильные перевозки </a:t>
            </a:r>
            <a:endParaRPr lang="ru-RU" sz="1600" b="1" i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lvl="0" algn="ctr">
              <a:lnSpc>
                <a:spcPts val="1600"/>
              </a:lnSpc>
              <a:defRPr/>
            </a:pP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(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кроме туристско-экскурсионных) </a:t>
            </a:r>
            <a:r>
              <a:rPr lang="ru-RU" sz="1600" b="1" i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sz="1600" b="1" i="1" dirty="0">
                <a:solidFill>
                  <a:srgbClr val="006969"/>
                </a:solidFill>
                <a:ea typeface="Roboto Condensed" panose="020B0604020202020204" charset="0"/>
              </a:rPr>
              <a:t>нерегулярном сообщении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315464" y="2146854"/>
            <a:ext cx="2268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85817" y="2362298"/>
            <a:ext cx="212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Пассажирооборот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56" name="Равно 55"/>
          <p:cNvSpPr/>
          <p:nvPr/>
        </p:nvSpPr>
        <p:spPr>
          <a:xfrm>
            <a:off x="2583464" y="2375119"/>
            <a:ext cx="523875" cy="409575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3107339" y="2138238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Пятиугольник 57"/>
          <p:cNvSpPr/>
          <p:nvPr/>
        </p:nvSpPr>
        <p:spPr>
          <a:xfrm flipH="1">
            <a:off x="5846384" y="2132789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90335" y="2290728"/>
            <a:ext cx="15197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Общий пробег автобуса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317623" y="2290728"/>
            <a:ext cx="178335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Средняя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вместимость</a:t>
            </a:r>
          </a:p>
        </p:txBody>
      </p:sp>
      <p:sp>
        <p:nvSpPr>
          <p:cNvPr id="60" name="Умножение 59"/>
          <p:cNvSpPr/>
          <p:nvPr/>
        </p:nvSpPr>
        <p:spPr>
          <a:xfrm>
            <a:off x="5375339" y="2320851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множение 60"/>
          <p:cNvSpPr/>
          <p:nvPr/>
        </p:nvSpPr>
        <p:spPr>
          <a:xfrm>
            <a:off x="8192023" y="2248699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7448" y="4269939"/>
            <a:ext cx="108399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i="1" u="sng" dirty="0">
                <a:solidFill>
                  <a:srgbClr val="DEA900"/>
                </a:solidFill>
              </a:rPr>
              <a:t>Пример расчета 4. </a:t>
            </a:r>
            <a:r>
              <a:rPr lang="ru-RU" b="1" i="1" dirty="0">
                <a:solidFill>
                  <a:srgbClr val="006969"/>
                </a:solidFill>
              </a:rPr>
              <a:t>Организацией выполнялись городские (пригородные) автомобильные перевозки пассажиров в нерегулярном сообщении.</a:t>
            </a:r>
          </a:p>
          <a:p>
            <a:pPr algn="just"/>
            <a:r>
              <a:rPr lang="ru-RU" b="1" dirty="0" smtClean="0">
                <a:solidFill>
                  <a:srgbClr val="006969"/>
                </a:solidFill>
              </a:rPr>
              <a:t>Общий </a:t>
            </a:r>
            <a:r>
              <a:rPr lang="ru-RU" b="1" dirty="0">
                <a:solidFill>
                  <a:srgbClr val="006969"/>
                </a:solidFill>
              </a:rPr>
              <a:t>пробег автобусов, выполняющих городские (пригородные) автомобильные перевозки </a:t>
            </a:r>
            <a:r>
              <a:rPr lang="ru-RU" b="1" dirty="0" smtClean="0">
                <a:solidFill>
                  <a:srgbClr val="006969"/>
                </a:solidFill>
              </a:rPr>
              <a:t/>
            </a:r>
            <a:br>
              <a:rPr lang="ru-RU" b="1" dirty="0" smtClean="0">
                <a:solidFill>
                  <a:srgbClr val="006969"/>
                </a:solidFill>
              </a:rPr>
            </a:br>
            <a:r>
              <a:rPr lang="ru-RU" b="1" dirty="0" smtClean="0">
                <a:solidFill>
                  <a:srgbClr val="006969"/>
                </a:solidFill>
              </a:rPr>
              <a:t>в </a:t>
            </a:r>
            <a:r>
              <a:rPr lang="ru-RU" b="1" dirty="0">
                <a:solidFill>
                  <a:srgbClr val="006969"/>
                </a:solidFill>
              </a:rPr>
              <a:t>нерегулярном сообщении, составил 960 км. Средняя вместимость автобусов 46 пассажиров.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DEA900"/>
                </a:solidFill>
              </a:rPr>
              <a:t>Объем </a:t>
            </a:r>
            <a:r>
              <a:rPr lang="ru-RU" b="1" dirty="0">
                <a:solidFill>
                  <a:srgbClr val="DEA900"/>
                </a:solidFill>
              </a:rPr>
              <a:t>пассажирооборота: </a:t>
            </a:r>
            <a:endParaRPr lang="ru-RU" b="1" dirty="0" smtClean="0">
              <a:solidFill>
                <a:srgbClr val="DEA900"/>
              </a:solidFill>
            </a:endParaRPr>
          </a:p>
          <a:p>
            <a:pPr algn="ctr"/>
            <a:r>
              <a:rPr lang="ru-RU" b="1" dirty="0" smtClean="0">
                <a:solidFill>
                  <a:srgbClr val="006969"/>
                </a:solidFill>
              </a:rPr>
              <a:t>(</a:t>
            </a:r>
            <a:r>
              <a:rPr lang="ru-RU" b="1" dirty="0">
                <a:solidFill>
                  <a:srgbClr val="006969"/>
                </a:solidFill>
              </a:rPr>
              <a:t>960 км х 46 пасс. х 0,65) / 1000 = 28,7 тыс. </a:t>
            </a:r>
            <a:r>
              <a:rPr lang="ru-RU" b="1" dirty="0" err="1">
                <a:solidFill>
                  <a:srgbClr val="006969"/>
                </a:solidFill>
              </a:rPr>
              <a:t>пасс.км</a:t>
            </a:r>
            <a:r>
              <a:rPr lang="ru-RU" b="1" dirty="0" smtClean="0">
                <a:solidFill>
                  <a:srgbClr val="006969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6969"/>
              </a:solidFill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64" y="5596892"/>
            <a:ext cx="1249929" cy="4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34752" y="793101"/>
            <a:ext cx="9144000" cy="68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Порядок заполнения таблицы 2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«Работа автобусов</a:t>
            </a:r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(объем пассажирооборота,</a:t>
            </a:r>
            <a:r>
              <a:rPr lang="ru-RU" sz="1600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 п.6 Указаний</a:t>
            </a:r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)</a:t>
            </a:r>
            <a:endParaRPr lang="ru-RU" sz="1600" b="1" i="1" dirty="0">
              <a:solidFill>
                <a:srgbClr val="006969"/>
              </a:solidFill>
              <a:latin typeface="+mn-lt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8191"/>
            <a:ext cx="12268199" cy="6906189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0121" y="4787529"/>
            <a:ext cx="5848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*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Количество перевезенных пассажиров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,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 указанное </a:t>
            </a:r>
            <a:b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формуляре поездки, списке пассажиров или в другом первичном учетном и ином документе, содержащем информацию о работе автомобильного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транспорта.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1485429" y="3476790"/>
            <a:ext cx="2268000" cy="900000"/>
          </a:xfrm>
          <a:prstGeom prst="flowChart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57373" y="3768355"/>
            <a:ext cx="212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Пассажирооборот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56" name="Равно 55"/>
          <p:cNvSpPr/>
          <p:nvPr/>
        </p:nvSpPr>
        <p:spPr>
          <a:xfrm>
            <a:off x="3888054" y="3732845"/>
            <a:ext cx="523875" cy="409575"/>
          </a:xfrm>
          <a:prstGeom prst="mathEqual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4509805" y="3490661"/>
            <a:ext cx="2268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Пятиугольник 57"/>
          <p:cNvSpPr/>
          <p:nvPr/>
        </p:nvSpPr>
        <p:spPr>
          <a:xfrm flipH="1">
            <a:off x="7496418" y="3456496"/>
            <a:ext cx="2304000" cy="900000"/>
          </a:xfrm>
          <a:prstGeom prst="homePlat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Умножение 59"/>
          <p:cNvSpPr/>
          <p:nvPr/>
        </p:nvSpPr>
        <p:spPr>
          <a:xfrm>
            <a:off x="6907211" y="3664853"/>
            <a:ext cx="485775" cy="523875"/>
          </a:xfrm>
          <a:prstGeom prst="mathMultiply">
            <a:avLst/>
          </a:prstGeom>
          <a:solidFill>
            <a:srgbClr val="09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47618" y="1952536"/>
            <a:ext cx="7878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80" dirty="0">
                <a:solidFill>
                  <a:srgbClr val="006969"/>
                </a:solidFill>
                <a:ea typeface="Roboto Condensed" panose="020B0604020202020204" charset="0"/>
              </a:rPr>
              <a:t>По автобусам, выполняющим междугородные и международные автомобильные перевозки в нерегулярном сообщении, а также по автобусам, выполняющим туристско-экскурсионные перевозки во всех видах сообщения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6139" y="3511291"/>
            <a:ext cx="1678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Количество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перевезенных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пассажиров*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95175" y="3476790"/>
            <a:ext cx="182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П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робег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автобуса </a:t>
            </a:r>
            <a:endParaRPr lang="ru-RU" sz="16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algn="ctr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с пассажирами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по каждой поездке</a:t>
            </a: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34752" y="793101"/>
            <a:ext cx="9144000" cy="873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Порядок заполнения таблицы 2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«Работа автобусов</a:t>
            </a:r>
            <a:r>
              <a:rPr lang="ru-RU" sz="2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(объем пассажирооборота,</a:t>
            </a:r>
            <a:r>
              <a:rPr lang="ru-RU" sz="1600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 п.6 Указаний</a:t>
            </a:r>
            <a:r>
              <a:rPr lang="ru-RU" sz="1600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)</a:t>
            </a:r>
            <a:endParaRPr lang="ru-RU" sz="1600" b="1" i="1" dirty="0">
              <a:solidFill>
                <a:srgbClr val="006969"/>
              </a:solidFill>
              <a:latin typeface="+mn-lt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C94B9E-9009-45AF-89B1-44C98C66036B}"/>
              </a:ext>
            </a:extLst>
          </p:cNvPr>
          <p:cNvSpPr txBox="1"/>
          <p:nvPr/>
        </p:nvSpPr>
        <p:spPr>
          <a:xfrm>
            <a:off x="510805" y="781037"/>
            <a:ext cx="10850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</a:t>
            </a:r>
            <a:r>
              <a:rPr lang="ru-RU" sz="2400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)</a:t>
            </a:r>
          </a:p>
          <a:p>
            <a:pPr algn="ctr">
              <a:lnSpc>
                <a:spcPts val="2400"/>
              </a:lnSpc>
            </a:pPr>
            <a:r>
              <a:rPr lang="ru-RU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  <a:endParaRPr lang="ru-RU" i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1" y="2649634"/>
            <a:ext cx="11268075" cy="407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 Органы государственной статистики имеют право:</a:t>
            </a:r>
            <a:endParaRPr lang="ru-RU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организовывать </a:t>
            </a:r>
            <a:r>
              <a:rPr lang="ru-RU" b="1" dirty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 проводить государственные статистические наблюдения;</a:t>
            </a:r>
            <a:endParaRPr lang="ru-RU" b="1" i="0" dirty="0">
              <a:solidFill>
                <a:srgbClr val="006969"/>
              </a:solidFill>
              <a:effectLst/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1.6 </a:t>
            </a:r>
            <a:r>
              <a:rPr lang="ru-RU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получать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на безвозмездной основе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если иное не установлено законодательством, от респондентов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данные,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в том числе информацию, распространение и (или) предоставление которой ограничено,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в объеме и сроки, указанные в формах государственных статистических наблюдений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 </a:t>
            </a:r>
            <a:endParaRPr lang="ru-RU" altLang="ru-RU" b="1" dirty="0">
              <a:solidFill>
                <a:srgbClr val="DEA900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1.8 </a:t>
            </a:r>
            <a:r>
              <a:rPr lang="ru-RU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проверять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достоверность первичных статистических данных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путем сопоставления их с данными первичных учетных и иных документов, посещать с этой целью территорию и помещения (кроме жилых) государственных органов, иных организаций (за исключением организаций, которые в соответствии с международными договорами Республики Беларусь пользуются дипломатическим иммунитетом), их обособленных подразделений, а также индивидуальных предпринимателей, получать сведения из баз (банков) данных проверяемых субъектов</a:t>
            </a: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1.9 </a:t>
            </a:r>
            <a:r>
              <a:rPr lang="ru-RU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требовать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 получать </a:t>
            </a:r>
            <a:r>
              <a:rPr lang="ru-RU" b="1" i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от респондента необходимые разъяснения,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документы (их копии) и иные материалы</a:t>
            </a:r>
            <a:r>
              <a:rPr lang="ru-RU" b="1" i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при организации и проведении государственных статистических наблюдений, формировании официальной статистической информации и (или) в случае выявления искажений в данных государственной статистической </a:t>
            </a:r>
            <a:r>
              <a:rPr lang="ru-RU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отчетности.</a:t>
            </a:r>
            <a:endParaRPr lang="ru-RU" b="1" i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FF0000"/>
              </a:buClr>
            </a:pP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93378" y="2249524"/>
            <a:ext cx="1121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10. Права и обязанности органов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государственной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статистики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600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CAD1C98E-CF30-4FF0-8354-A0D26D92381D}"/>
              </a:ext>
            </a:extLst>
          </p:cNvPr>
          <p:cNvSpPr txBox="1">
            <a:spLocks/>
          </p:cNvSpPr>
          <p:nvPr/>
        </p:nvSpPr>
        <p:spPr>
          <a:xfrm>
            <a:off x="46910" y="856543"/>
            <a:ext cx="4960519" cy="25724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Отчет представляется посредством многофункционального </a:t>
            </a:r>
            <a:b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веб-портала Национального статистического комитета Республики Беларусь</a:t>
            </a:r>
            <a:endParaRPr lang="ru-RU" sz="2600" b="1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Roboto Condensed" panose="020B0604020202020204" charset="0"/>
              <a:cs typeface="Calibri" pitchFamily="34" charset="0"/>
            </a:endParaRP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0C4E21D7-B6DA-4157-9536-8C0521004F03}"/>
              </a:ext>
            </a:extLst>
          </p:cNvPr>
          <p:cNvSpPr txBox="1">
            <a:spLocks/>
          </p:cNvSpPr>
          <p:nvPr/>
        </p:nvSpPr>
        <p:spPr>
          <a:xfrm>
            <a:off x="5440439" y="3759200"/>
            <a:ext cx="6047173" cy="3011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Единый номер телефона  технической поддержки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(0212) </a:t>
            </a:r>
            <a:r>
              <a:rPr lang="ru-RU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25 </a:t>
            </a: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00 </a:t>
            </a: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10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000" b="1" kern="0" dirty="0" err="1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Avest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 8 (017) 388 03 19</a:t>
            </a:r>
            <a:r>
              <a:rPr lang="en-US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8 (029) 646 03 </a:t>
            </a:r>
            <a:r>
              <a:rPr lang="ru-RU" altLang="ru-RU" sz="20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19</a:t>
            </a:r>
            <a:endParaRPr lang="en-US" altLang="ru-RU" sz="2000" b="1" kern="0" dirty="0" smtClean="0">
              <a:solidFill>
                <a:srgbClr val="006969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Техническая поддержка осуществляется в соответствии 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с режимом работы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Главного статистического управления Витебской области и государственного предприятия </a:t>
            </a:r>
            <a:b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«ЦИТ </a:t>
            </a:r>
            <a:r>
              <a:rPr lang="ru-RU" altLang="ru-RU" sz="1800" b="1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». </a:t>
            </a: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В случае невозможности решения технологических проблем 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на первом уровне технической поддержки необходимо обращаться к специалистам </a:t>
            </a:r>
            <a:r>
              <a:rPr lang="ru-RU" altLang="ru-RU" sz="1600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на электронный адрес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e-respondent@belstat.gov.by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с изложением сути обращения, снимков экрана, отражающих проблему, и контактных данных для обратной связи.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altLang="ru-RU" sz="1800" b="1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800" kern="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1843" b="5109"/>
          <a:stretch/>
        </p:blipFill>
        <p:spPr bwMode="auto">
          <a:xfrm>
            <a:off x="5440439" y="786060"/>
            <a:ext cx="5967790" cy="29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>
            <a:extLst>
              <a:ext uri="{FF2B5EF4-FFF2-40B4-BE49-F238E27FC236}">
                <a16:creationId xmlns:a16="http://schemas.microsoft.com/office/drawing/2014/main" xmlns="" id="{9CA9C2F8-4939-4C6C-9096-BB8D2FDCD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759200"/>
            <a:ext cx="5179181" cy="274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549" y="3297535"/>
            <a:ext cx="465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http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://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e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-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respondent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 err="1">
                <a:solidFill>
                  <a:srgbClr val="7030A0"/>
                </a:solidFill>
                <a:hlinkClick r:id="rId6"/>
              </a:rPr>
              <a:t>belstat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 err="1">
                <a:solidFill>
                  <a:srgbClr val="7030A0"/>
                </a:solidFill>
                <a:hlinkClick r:id="rId6"/>
              </a:rPr>
              <a:t>gov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by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326" y="849392"/>
            <a:ext cx="10810337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238-3)</a:t>
            </a:r>
          </a:p>
          <a:p>
            <a:pPr algn="ctr">
              <a:lnSpc>
                <a:spcPts val="2400"/>
              </a:lnSpc>
            </a:pPr>
            <a:r>
              <a:rPr lang="ru-RU" i="1" dirty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178042" y="2434874"/>
            <a:ext cx="1112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12. Права и обязанности респондентов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1" y="2834984"/>
            <a:ext cx="11268075" cy="387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 Респонденты обязаны: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2.1 представлять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при проведении государственных статистических наблюдений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на безвозмездной основе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, если иное не установлено законодательством, первичные статистические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данные </a:t>
            </a: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порядке, установленном </a:t>
            </a:r>
            <a:r>
              <a:rPr 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2.2 представлять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достоверные</a:t>
            </a:r>
            <a:r>
              <a:rPr lang="ru-RU" altLang="ru-RU" b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первичные статистические данные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объеме, сроки и адреса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, указанные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формах государственных статистических наблюдений,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за подписями лиц, ответственных за составление </a:t>
            </a: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и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представление этих данных</a:t>
            </a:r>
            <a:r>
              <a:rPr lang="ru-RU" altLang="ru-RU" b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если подписание предусмотрено формой государственного статистического наблюдения;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2.3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вносить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порядке, установленном </a:t>
            </a:r>
            <a:r>
              <a:rPr 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исправления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данные государственной статистической отчетности в случаях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их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искажения;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2.4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выполнять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решения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органов государственной статистики и государственных организаций, уполномоченных на ведение государственной статистики, принятые в пределах их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компетенции.</a:t>
            </a:r>
            <a:endParaRPr lang="ru-RU" altLang="ru-RU" b="1" spc="-10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ru-RU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464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3657" y="856097"/>
            <a:ext cx="860697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Кодекс Республики Беларусь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об административных правонарушениях </a:t>
            </a:r>
          </a:p>
          <a:p>
            <a:pPr algn="ctr"/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(от 6 января 2021 г. № 91-З)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D90CAD-DC59-46BF-8273-9A88AE92A5AC}"/>
              </a:ext>
            </a:extLst>
          </p:cNvPr>
          <p:cNvSpPr txBox="1"/>
          <p:nvPr/>
        </p:nvSpPr>
        <p:spPr>
          <a:xfrm>
            <a:off x="155816" y="2068737"/>
            <a:ext cx="1117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Статья 24.12. Нарушение порядка представления данных государственной статистической отчетности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A17BBB8-FE9E-4133-B095-94BC8279A685}"/>
              </a:ext>
            </a:extLst>
          </p:cNvPr>
          <p:cNvSpPr/>
          <p:nvPr/>
        </p:nvSpPr>
        <p:spPr>
          <a:xfrm>
            <a:off x="93378" y="3137419"/>
            <a:ext cx="112985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1. Представление </a:t>
            </a:r>
            <a:r>
              <a:rPr lang="ru-RU" sz="2000" b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должностным лицом и (или) иным уполномоченным лицом</a:t>
            </a:r>
            <a:r>
              <a:rPr lang="ru-RU" sz="2000" b="1" dirty="0">
                <a:solidFill>
                  <a:srgbClr val="DEA900"/>
                </a:solidFill>
                <a:ea typeface="Roboto Condensed" panose="02000000000000000000" pitchFamily="2" charset="0"/>
              </a:rPr>
              <a:t>,</a:t>
            </a:r>
            <a:r>
              <a:rPr lang="ru-RU" sz="2000" b="1" dirty="0">
                <a:solidFill>
                  <a:srgbClr val="FFC000"/>
                </a:solidFill>
                <a:ea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ответственным за составление и представление данных государственной статистической отчетности, либо индивидуальным предпринимателем </a:t>
            </a:r>
            <a:r>
              <a:rPr lang="ru-RU" sz="2000" b="1" i="1" dirty="0">
                <a:solidFill>
                  <a:srgbClr val="006969"/>
                </a:solidFill>
                <a:ea typeface="Roboto Condensed" panose="02000000000000000000" pitchFamily="2" charset="0"/>
              </a:rPr>
              <a:t>искаженных данных государственной статистической отчетности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, </a:t>
            </a:r>
            <a:r>
              <a:rPr lang="ru-RU" sz="2000" b="1" i="1" dirty="0">
                <a:solidFill>
                  <a:srgbClr val="006969"/>
                </a:solidFill>
                <a:ea typeface="Roboto Condensed" panose="02000000000000000000" pitchFamily="2" charset="0"/>
              </a:rPr>
              <a:t>несвоевременное представление или непредставление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 такой отчетности </a:t>
            </a:r>
            <a:r>
              <a:rPr lang="ru-RU" sz="2000" b="1" u="sng" dirty="0">
                <a:solidFill>
                  <a:srgbClr val="006969"/>
                </a:solidFill>
                <a:ea typeface="Roboto Condensed" panose="02000000000000000000" pitchFamily="2" charset="0"/>
              </a:rPr>
              <a:t>органам государственной статистики 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– влекут наложение штрафа в размере </a:t>
            </a:r>
            <a:r>
              <a:rPr lang="ru-RU" sz="2000" b="1" i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от десяти до тридцати базовых величин</a:t>
            </a:r>
            <a:r>
              <a:rPr lang="ru-RU" sz="2000" b="1" dirty="0">
                <a:solidFill>
                  <a:srgbClr val="DEA900"/>
                </a:solidFill>
                <a:ea typeface="Roboto Condensed" panose="02000000000000000000" pitchFamily="2" charset="0"/>
              </a:rPr>
              <a:t>.</a:t>
            </a:r>
          </a:p>
          <a:p>
            <a:pPr algn="just"/>
            <a:endParaRPr lang="ru-RU" sz="2000" b="1" dirty="0">
              <a:ea typeface="Roboto Condensed" panose="02000000000000000000" pitchFamily="2" charset="0"/>
            </a:endParaRPr>
          </a:p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2. Те же деяния, совершенные </a:t>
            </a:r>
            <a:r>
              <a:rPr lang="ru-RU" sz="2000" b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повторно в течение одного года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после наложения административного взыскания за такие же нарушения, – влекут наложение штрафа в размере </a:t>
            </a:r>
            <a:r>
              <a:rPr lang="ru-RU" sz="2000" b="1" i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от тридцати до пятидесяти базовых величин</a:t>
            </a:r>
            <a:r>
              <a:rPr lang="ru-RU" sz="2000" b="1" dirty="0">
                <a:solidFill>
                  <a:srgbClr val="DEA900"/>
                </a:solidFill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379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545F52-811D-47B9-875C-4C76C3A5B39B}"/>
              </a:ext>
            </a:extLst>
          </p:cNvPr>
          <p:cNvSpPr txBox="1"/>
          <p:nvPr/>
        </p:nvSpPr>
        <p:spPr>
          <a:xfrm>
            <a:off x="0" y="893216"/>
            <a:ext cx="114876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Приказ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Национального статистического комитета Республики Беларусь</a:t>
            </a:r>
            <a:b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</a:b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«Об утверждении критериев оценки степени риска для отбора проверяемых субъектов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проведении выборочной проверки»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15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февраля 2018 г. №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39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E5B6A9BD-CE98-48E7-8EAA-677AC40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44" y="2063029"/>
            <a:ext cx="9584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rgbClr val="7030A0"/>
                </a:solidFill>
              </a:rPr>
              <a:t>https://www.belstat.gov.by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1239" t="17428" r="2990" b="3319"/>
          <a:stretch/>
        </p:blipFill>
        <p:spPr bwMode="auto">
          <a:xfrm>
            <a:off x="970545" y="2550520"/>
            <a:ext cx="9584155" cy="391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: скругленные углы 17">
            <a:extLst>
              <a:ext uri="{FF2B5EF4-FFF2-40B4-BE49-F238E27FC236}">
                <a16:creationId xmlns="" xmlns:a16="http://schemas.microsoft.com/office/drawing/2014/main" id="{FC2EC47F-17CC-4821-A1D9-5BD185347C9A}"/>
              </a:ext>
            </a:extLst>
          </p:cNvPr>
          <p:cNvSpPr/>
          <p:nvPr/>
        </p:nvSpPr>
        <p:spPr>
          <a:xfrm>
            <a:off x="2757714" y="4036500"/>
            <a:ext cx="1973944" cy="18853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741AF3B-3CE1-48FB-ADDC-2D0612CEAD7B}"/>
              </a:ext>
            </a:extLst>
          </p:cNvPr>
          <p:cNvSpPr/>
          <p:nvPr/>
        </p:nvSpPr>
        <p:spPr>
          <a:xfrm>
            <a:off x="5958646" y="3368746"/>
            <a:ext cx="1483820" cy="397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586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305201"/>
              </p:ext>
            </p:extLst>
          </p:nvPr>
        </p:nvGraphicFramePr>
        <p:xfrm>
          <a:off x="1274443" y="1972939"/>
          <a:ext cx="9271635" cy="245632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3230"/>
                <a:gridCol w="8018145"/>
                <a:gridCol w="810260"/>
              </a:tblGrid>
              <a:tr h="341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5545" algn="l"/>
                        </a:tabLs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Критерии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11070" algn="l"/>
                        </a:tabLs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Оценка </a:t>
                      </a:r>
                      <a:r>
                        <a:rPr lang="ru-RU" sz="1100" dirty="0" smtClean="0">
                          <a:solidFill>
                            <a:srgbClr val="006969"/>
                          </a:solidFill>
                          <a:effectLst/>
                        </a:rPr>
                        <a:t/>
                      </a:r>
                      <a:br>
                        <a:rPr lang="ru-RU" sz="1100" dirty="0" smtClean="0">
                          <a:solidFill>
                            <a:srgbClr val="006969"/>
                          </a:solidFill>
                          <a:effectLst/>
                        </a:rPr>
                      </a:br>
                      <a:r>
                        <a:rPr lang="ru-RU" sz="1100" dirty="0" smtClean="0">
                          <a:solidFill>
                            <a:srgbClr val="006969"/>
                          </a:solidFill>
                          <a:effectLst/>
                        </a:rPr>
                        <a:t>в </a:t>
                      </a: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баллах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7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rgbClr val="006969"/>
                          </a:solidFill>
                          <a:effectLst/>
                        </a:rPr>
                        <a:t>1.1.</a:t>
                      </a:r>
                      <a:endParaRPr lang="ru-RU" sz="11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189730" algn="l"/>
                        </a:tabLs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представление государственной статистической отчетности с исправленными первичными статистическими данными после установленной даты ее представления, но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3225" indent="-4032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1*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rgbClr val="006969"/>
                          </a:solidFill>
                          <a:effectLst/>
                        </a:rPr>
                        <a:t>1.2.</a:t>
                      </a:r>
                      <a:endParaRPr lang="ru-RU" sz="11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представление государственной статистической отчетности с исправленными первичными статистическими данными 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rgbClr val="006969"/>
                          </a:solidFill>
                          <a:effectLst/>
                        </a:rPr>
                        <a:t>3*</a:t>
                      </a:r>
                      <a:endParaRPr lang="ru-RU" sz="11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rgbClr val="006969"/>
                          </a:solidFill>
                          <a:effectLst/>
                        </a:rPr>
                        <a:t>1.3.</a:t>
                      </a:r>
                      <a:endParaRPr lang="ru-RU" sz="11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несвоевременное представление государственной статистической отчетности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rgbClr val="006969"/>
                          </a:solidFill>
                          <a:effectLst/>
                        </a:rPr>
                        <a:t>1**</a:t>
                      </a:r>
                      <a:endParaRPr lang="ru-RU" sz="11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rgbClr val="006969"/>
                          </a:solidFill>
                          <a:effectLst/>
                        </a:rPr>
                        <a:t>1.4.</a:t>
                      </a:r>
                      <a:endParaRPr lang="ru-RU" sz="11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943985" algn="l"/>
                        </a:tabLs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несвоевременное представление государственной статистической отчетности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3**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8724" y="824163"/>
            <a:ext cx="9363075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Критерии оценки степени риска для отбора проверяемых субъектов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при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проведении выборочной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проверки</a:t>
            </a:r>
            <a:endParaRPr lang="ru-RU" sz="2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1063" y="1388164"/>
            <a:ext cx="10706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969"/>
                </a:solidFill>
                <a:effectLst/>
                <a:ea typeface="Calibri" pitchFamily="34" charset="0"/>
                <a:cs typeface="Times New Roman" pitchFamily="18" charset="0"/>
              </a:rPr>
              <a:t>1. Общие для всех форм государственной статистической отчетности критерии оценки степени риска для отбора проверяемых субъектов при проведении выборочной проверки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969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07494"/>
              </p:ext>
            </p:extLst>
          </p:nvPr>
        </p:nvGraphicFramePr>
        <p:xfrm>
          <a:off x="1270633" y="5504339"/>
          <a:ext cx="9279255" cy="91592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30555"/>
                <a:gridCol w="7924800"/>
                <a:gridCol w="72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2.16.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4-тр (</a:t>
                      </a:r>
                      <a:r>
                        <a:rPr lang="ru-RU" sz="1200" dirty="0" err="1">
                          <a:solidFill>
                            <a:srgbClr val="006969"/>
                          </a:solidFill>
                          <a:effectLst/>
                        </a:rPr>
                        <a:t>автотранс</a:t>
                      </a: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) «Отчет об использовании автомобильного транспорта»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2.16.1.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несоответствие первичных статистических данных, содержащихся в графе «За соответствующий квартал предыдущего года», в текущем отчетном периоде первичным статистическим данным, содержащимся в графе «За отчетный квартал», представленным за аналогичный отчетный период предыдущего года, на 30 и более процентов 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2.16.2.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среднее расстояние перевозки грузов за отчетный период 4000 километров и </a:t>
                      </a:r>
                      <a:r>
                        <a:rPr lang="ru-RU" sz="1200" dirty="0" smtClean="0">
                          <a:solidFill>
                            <a:srgbClr val="006969"/>
                          </a:solidFill>
                          <a:effectLst/>
                        </a:rPr>
                        <a:t>более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8762" y="4523184"/>
            <a:ext cx="1070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969"/>
                </a:solidFill>
              </a:rPr>
              <a:t>2. Критерии </a:t>
            </a:r>
            <a:r>
              <a:rPr lang="ru-RU" sz="1600" b="1" dirty="0">
                <a:solidFill>
                  <a:srgbClr val="006969"/>
                </a:solidFill>
              </a:rPr>
              <a:t>оценки степени риска для отбора проверяемых субъектов при проведении выборочной проверки </a:t>
            </a:r>
            <a:r>
              <a:rPr lang="ru-RU" sz="1600" b="1" dirty="0" smtClean="0">
                <a:solidFill>
                  <a:srgbClr val="006969"/>
                </a:solidFill>
              </a:rPr>
              <a:t/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по </a:t>
            </a:r>
            <a:r>
              <a:rPr lang="ru-RU" sz="1600" b="1" dirty="0">
                <a:solidFill>
                  <a:srgbClr val="006969"/>
                </a:solidFill>
              </a:rPr>
              <a:t>конкретным формам государственной статистической отчетности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07677"/>
              </p:ext>
            </p:extLst>
          </p:nvPr>
        </p:nvGraphicFramePr>
        <p:xfrm>
          <a:off x="1274443" y="5107959"/>
          <a:ext cx="9271635" cy="38557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21032"/>
                <a:gridCol w="7924800"/>
                <a:gridCol w="725803"/>
              </a:tblGrid>
              <a:tr h="341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5545" algn="l"/>
                        </a:tabLs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Критерии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11070" algn="l"/>
                        </a:tabLst>
                      </a:pP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Оценка </a:t>
                      </a:r>
                      <a:r>
                        <a:rPr lang="ru-RU" sz="1100" dirty="0" smtClean="0">
                          <a:solidFill>
                            <a:srgbClr val="006969"/>
                          </a:solidFill>
                          <a:effectLst/>
                        </a:rPr>
                        <a:t/>
                      </a:r>
                      <a:br>
                        <a:rPr lang="ru-RU" sz="1100" dirty="0" smtClean="0">
                          <a:solidFill>
                            <a:srgbClr val="006969"/>
                          </a:solidFill>
                          <a:effectLst/>
                        </a:rPr>
                      </a:br>
                      <a:r>
                        <a:rPr lang="ru-RU" sz="1100" dirty="0" smtClean="0">
                          <a:solidFill>
                            <a:srgbClr val="006969"/>
                          </a:solidFill>
                          <a:effectLst/>
                        </a:rPr>
                        <a:t>в </a:t>
                      </a:r>
                      <a:r>
                        <a:rPr lang="ru-RU" sz="1100" dirty="0">
                          <a:solidFill>
                            <a:srgbClr val="006969"/>
                          </a:solidFill>
                          <a:effectLst/>
                        </a:rPr>
                        <a:t>баллах</a:t>
                      </a:r>
                      <a:endParaRPr lang="ru-RU" sz="11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10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6" y="0"/>
            <a:ext cx="12197136" cy="42291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311433" y="4331427"/>
            <a:ext cx="5838723" cy="471055"/>
            <a:chOff x="3317811" y="4369527"/>
            <a:chExt cx="5838723" cy="471055"/>
          </a:xfrm>
        </p:grpSpPr>
        <p:sp>
          <p:nvSpPr>
            <p:cNvPr id="7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Roboto Condensed" panose="020B0604020202020204" charset="0"/>
                </a:rPr>
                <a:t>Главное статистическое управление Витебской области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9" name="Заголовок 4"/>
          <p:cNvSpPr txBox="1">
            <a:spLocks/>
          </p:cNvSpPr>
          <p:nvPr/>
        </p:nvSpPr>
        <p:spPr>
          <a:xfrm>
            <a:off x="3149673" y="5237915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2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1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0</a:t>
            </a:r>
            <a:r>
              <a:rPr lang="en-US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015</a:t>
            </a:r>
            <a:r>
              <a:rPr lang="ru-RU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Витебск, ул. Ленина, 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082998" y="5693415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212 23 60 80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149673" y="606825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011243-C351-4F59-9920-F57BF214E4F2}"/>
              </a:ext>
            </a:extLst>
          </p:cNvPr>
          <p:cNvSpPr/>
          <p:nvPr/>
        </p:nvSpPr>
        <p:spPr>
          <a:xfrm>
            <a:off x="438151" y="393231"/>
            <a:ext cx="113823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вопросам заполнения формы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4-тр (</a:t>
            </a:r>
            <a:r>
              <a:rPr lang="ru-RU" sz="2800" b="1" dirty="0" err="1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автотранс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можно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обращаться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отдел статистики ТЭК и услуг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Главного статистического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управления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телефонам:</a:t>
            </a:r>
            <a:endParaRPr lang="ru-RU" sz="2800" b="1" dirty="0">
              <a:solidFill>
                <a:schemeClr val="bg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25 00 63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(0212) 43 69 74</a:t>
            </a:r>
            <a:endParaRPr lang="ru-RU" sz="2800" b="1" dirty="0">
              <a:solidFill>
                <a:schemeClr val="accent5"/>
              </a:solidFill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r="1855" b="5198"/>
          <a:stretch/>
        </p:blipFill>
        <p:spPr bwMode="auto">
          <a:xfrm>
            <a:off x="4248151" y="793101"/>
            <a:ext cx="6848100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2" r="1082" b="40594"/>
          <a:stretch/>
        </p:blipFill>
        <p:spPr bwMode="auto">
          <a:xfrm>
            <a:off x="4248151" y="5305425"/>
            <a:ext cx="6848099" cy="12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1" r="1082" b="50000"/>
          <a:stretch/>
        </p:blipFill>
        <p:spPr bwMode="auto">
          <a:xfrm>
            <a:off x="4248151" y="4032511"/>
            <a:ext cx="6848099" cy="127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8267700" y="2185942"/>
            <a:ext cx="1577594" cy="388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Прямоугольник 16"/>
          <p:cNvSpPr/>
          <p:nvPr/>
        </p:nvSpPr>
        <p:spPr>
          <a:xfrm>
            <a:off x="372838" y="815735"/>
            <a:ext cx="3875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БЛАНКИ И УКАЗАНИЯ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0806" y="2459504"/>
            <a:ext cx="3334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Официальный сайт Национального </a:t>
            </a:r>
            <a:r>
              <a:rPr lang="ru-RU" sz="2200" b="1" kern="0" dirty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статистического комитета </a:t>
            </a: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Республики Беларусь</a:t>
            </a:r>
            <a:r>
              <a:rPr 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http</a:t>
            </a:r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//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www.belstat.gov.by</a:t>
            </a:r>
            <a:endParaRPr lang="en-US" sz="2200" b="1" u="sng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8152" y="793101"/>
            <a:ext cx="6848098" cy="5797524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8879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1234752" y="933060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  <a:ea typeface="Roboto Condensed" panose="02000000000000000000" pitchFamily="2" charset="0"/>
              </a:rPr>
              <a:t>Вниманию респондента</a:t>
            </a:r>
            <a:endParaRPr lang="ru-RU" sz="3200" b="1" dirty="0">
              <a:solidFill>
                <a:srgbClr val="C00000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80435" y="5329732"/>
            <a:ext cx="3668404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Отчет представляется ежеквартально 6-го числа после отчетного периода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3" t="15580" r="20778" b="23040"/>
          <a:stretch/>
        </p:blipFill>
        <p:spPr bwMode="auto">
          <a:xfrm>
            <a:off x="619125" y="1713235"/>
            <a:ext cx="4600575" cy="343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1" t="14829" r="20711" b="11788"/>
          <a:stretch/>
        </p:blipFill>
        <p:spPr bwMode="auto">
          <a:xfrm>
            <a:off x="5675538" y="1713234"/>
            <a:ext cx="4608000" cy="436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5782276" y="4734646"/>
            <a:ext cx="4394523" cy="5950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7">
            <a:extLst>
              <a:ext uri="{FF2B5EF4-FFF2-40B4-BE49-F238E27FC236}">
                <a16:creationId xmlns="" xmlns:a16="http://schemas.microsoft.com/office/drawing/2014/main" id="{2A070D2E-5F65-467E-81E3-96A70790631E}"/>
              </a:ext>
            </a:extLst>
          </p:cNvPr>
          <p:cNvSpPr/>
          <p:nvPr/>
        </p:nvSpPr>
        <p:spPr>
          <a:xfrm>
            <a:off x="6972299" y="2124075"/>
            <a:ext cx="3790951" cy="2221822"/>
          </a:xfrm>
          <a:prstGeom prst="wedgeRoundRectCallout">
            <a:avLst>
              <a:gd name="adj1" fmla="val -1095"/>
              <a:gd name="adj2" fmla="val 87642"/>
              <a:gd name="adj3" fmla="val 16667"/>
            </a:avLst>
          </a:prstGeom>
          <a:solidFill>
            <a:srgbClr val="FDF1C7"/>
          </a:solidFill>
          <a:ln w="9525"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100"/>
              </a:lnSpc>
            </a:pPr>
            <a:r>
              <a:rPr lang="ru-RU" sz="1150" b="1" i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Респонденты представляют первичные статистические данные в объеме, сроки и адреса, указанные в формах государственной статистической </a:t>
            </a:r>
            <a:r>
              <a:rPr lang="ru-RU" sz="1150" b="1" i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отчетности, </a:t>
            </a:r>
            <a:r>
              <a:rPr lang="ru-RU" sz="1150" b="1" i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за </a:t>
            </a:r>
            <a:r>
              <a:rPr lang="ru-RU" sz="1150" b="1" i="1" u="sng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подписями </a:t>
            </a:r>
            <a:r>
              <a:rPr lang="ru-RU" sz="1150" b="1" i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/>
            </a:r>
            <a:br>
              <a:rPr lang="ru-RU" sz="1150" b="1" i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</a:br>
            <a:r>
              <a:rPr lang="ru-RU" sz="1150" b="1" i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лиц</a:t>
            </a:r>
            <a:r>
              <a:rPr lang="ru-RU" sz="1150" b="1" i="1" u="sng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, ответственных за составление </a:t>
            </a:r>
            <a:r>
              <a:rPr lang="ru-RU" sz="1150" b="1" i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и </a:t>
            </a:r>
            <a:r>
              <a:rPr lang="ru-RU" sz="1150" b="1" i="1" u="sng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представление </a:t>
            </a:r>
            <a:r>
              <a:rPr lang="ru-RU" sz="1150" b="1" i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 </a:t>
            </a:r>
            <a:r>
              <a:rPr lang="ru-RU" sz="1150" b="1" i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первичных </a:t>
            </a:r>
            <a:r>
              <a:rPr lang="ru-RU" sz="1150" b="1" i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статистических данных</a:t>
            </a:r>
            <a:r>
              <a:rPr lang="ru-RU" sz="1150" b="1" i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. Первичные статистические данные считаются непредставленными в случае отсутствия подписи лица, ответственного </a:t>
            </a:r>
            <a:br>
              <a:rPr lang="ru-RU" sz="1150" b="1" i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</a:br>
            <a:r>
              <a:rPr lang="ru-RU" sz="1150" b="1" i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за их составление и представление. </a:t>
            </a:r>
            <a:br>
              <a:rPr lang="ru-RU" sz="1150" b="1" i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</a:br>
            <a:r>
              <a:rPr lang="ru-RU" sz="1150" b="1" i="1" dirty="0" smtClean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П.9 </a:t>
            </a:r>
            <a:r>
              <a:rPr lang="ru-RU" sz="1150" b="1" i="1" dirty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Инструкции о порядке представления первичных статистических </a:t>
            </a:r>
            <a:r>
              <a:rPr lang="ru-RU" sz="1150" b="1" i="1" dirty="0" smtClean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данных,  утвержденной постановлением Национального статистического комитета Республики Беларусь 28.08.2015 </a:t>
            </a:r>
            <a:r>
              <a:rPr lang="ru-RU" sz="1150" b="1" i="1" dirty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№ </a:t>
            </a:r>
            <a:r>
              <a:rPr lang="ru-RU" sz="1150" b="1" i="1" dirty="0" smtClean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100.</a:t>
            </a:r>
            <a:endParaRPr lang="ru-RU" sz="1150" b="1" i="1" dirty="0">
              <a:solidFill>
                <a:srgbClr val="C00000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52775" y="3750811"/>
            <a:ext cx="1000125" cy="5950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91225" y="793101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Форму 4</a:t>
            </a:r>
            <a:r>
              <a:rPr lang="en-US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-</a:t>
            </a:r>
            <a:r>
              <a:rPr lang="ru-RU" sz="3200" b="1" dirty="0" err="1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тр</a:t>
            </a:r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(автотранс) представляют респонденты:</a:t>
            </a:r>
            <a:endParaRPr lang="ru-RU" sz="32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074" y="1460438"/>
            <a:ext cx="110883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969"/>
                </a:solidFill>
              </a:rPr>
              <a:t>1. второстепенными </a:t>
            </a:r>
            <a:r>
              <a:rPr lang="ru-RU" sz="1600" b="1" dirty="0">
                <a:solidFill>
                  <a:srgbClr val="006969"/>
                </a:solidFill>
              </a:rPr>
              <a:t>видами экономической деятельности которых являются прочие перевозки </a:t>
            </a:r>
            <a:r>
              <a:rPr lang="ru-RU" sz="1600" b="1" dirty="0" smtClean="0">
                <a:solidFill>
                  <a:srgbClr val="006969"/>
                </a:solidFill>
              </a:rPr>
              <a:t>пассажиров автомобильным </a:t>
            </a:r>
            <a:r>
              <a:rPr lang="ru-RU" sz="1600" b="1" dirty="0">
                <a:solidFill>
                  <a:srgbClr val="006969"/>
                </a:solidFill>
              </a:rPr>
              <a:t>транспортом в нерегулярном сообщении, деятельность грузового автомобильного транспорта </a:t>
            </a:r>
            <a:r>
              <a:rPr lang="ru-RU" sz="1600" b="1" dirty="0" smtClean="0">
                <a:solidFill>
                  <a:srgbClr val="006969"/>
                </a:solidFill>
              </a:rPr>
              <a:t/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и </a:t>
            </a:r>
            <a:r>
              <a:rPr lang="ru-RU" sz="1600" b="1" dirty="0">
                <a:solidFill>
                  <a:srgbClr val="006969"/>
                </a:solidFill>
              </a:rPr>
              <a:t>предоставление услуг по переезду (перемещению</a:t>
            </a:r>
            <a:r>
              <a:rPr lang="ru-RU" sz="1600" b="1" dirty="0" smtClean="0">
                <a:solidFill>
                  <a:srgbClr val="006969"/>
                </a:solidFill>
              </a:rPr>
              <a:t>):</a:t>
            </a:r>
          </a:p>
          <a:p>
            <a:pPr algn="just"/>
            <a:endParaRPr lang="ru-RU" sz="1600" b="1" dirty="0" smtClean="0">
              <a:solidFill>
                <a:srgbClr val="006969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DEA900"/>
                </a:solidFill>
              </a:rPr>
              <a:t>1.1. юридические </a:t>
            </a:r>
            <a:r>
              <a:rPr lang="ru-RU" sz="1600" b="1" dirty="0">
                <a:solidFill>
                  <a:srgbClr val="DEA900"/>
                </a:solidFill>
              </a:rPr>
              <a:t>лица:</a:t>
            </a:r>
          </a:p>
          <a:p>
            <a:pPr algn="just"/>
            <a:r>
              <a:rPr lang="ru-RU" sz="1600" b="1" dirty="0" smtClean="0">
                <a:solidFill>
                  <a:srgbClr val="006969"/>
                </a:solidFill>
              </a:rPr>
              <a:t>- подчиненные </a:t>
            </a:r>
            <a:r>
              <a:rPr lang="ru-RU" sz="1600" b="1" dirty="0">
                <a:solidFill>
                  <a:srgbClr val="006969"/>
                </a:solidFill>
              </a:rPr>
              <a:t>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(организациям);</a:t>
            </a:r>
          </a:p>
          <a:p>
            <a:pPr algn="just"/>
            <a:r>
              <a:rPr lang="ru-RU" sz="1600" b="1" dirty="0" smtClean="0">
                <a:solidFill>
                  <a:srgbClr val="006969"/>
                </a:solidFill>
              </a:rPr>
              <a:t>- являющиеся </a:t>
            </a:r>
            <a:r>
              <a:rPr lang="ru-RU" sz="1600" b="1" dirty="0">
                <a:solidFill>
                  <a:srgbClr val="006969"/>
                </a:solidFill>
              </a:rPr>
              <a:t>участниками холдингов;</a:t>
            </a:r>
          </a:p>
          <a:p>
            <a:pPr algn="just"/>
            <a:r>
              <a:rPr lang="ru-RU" sz="1600" b="1" dirty="0" smtClean="0">
                <a:solidFill>
                  <a:srgbClr val="006969"/>
                </a:solidFill>
              </a:rPr>
              <a:t>- без </a:t>
            </a:r>
            <a:r>
              <a:rPr lang="ru-RU" sz="1600" b="1" dirty="0">
                <a:solidFill>
                  <a:srgbClr val="006969"/>
                </a:solidFill>
              </a:rPr>
              <a:t>ведомственной подчиненности со средней численностью работников за предыдущий год 101 человек и более</a:t>
            </a:r>
            <a:r>
              <a:rPr lang="ru-RU" sz="1600" b="1" dirty="0" smtClean="0">
                <a:solidFill>
                  <a:srgbClr val="006969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006969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DEA900"/>
                </a:solidFill>
              </a:rPr>
              <a:t>1.2. обособленные </a:t>
            </a:r>
            <a:r>
              <a:rPr lang="ru-RU" sz="1600" b="1" dirty="0">
                <a:solidFill>
                  <a:srgbClr val="DEA900"/>
                </a:solidFill>
              </a:rPr>
              <a:t>подразделения юридических лиц, перечисленных выше</a:t>
            </a:r>
            <a:r>
              <a:rPr lang="ru-RU" sz="1600" b="1" dirty="0" smtClean="0">
                <a:solidFill>
                  <a:srgbClr val="DEA900"/>
                </a:solidFill>
              </a:rPr>
              <a:t>.</a:t>
            </a:r>
          </a:p>
          <a:p>
            <a:pPr algn="just"/>
            <a:endParaRPr lang="ru-RU" sz="1600" b="1" dirty="0">
              <a:solidFill>
                <a:srgbClr val="DEA9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6969"/>
                </a:solidFill>
              </a:rPr>
              <a:t>2. коммерческие </a:t>
            </a:r>
            <a:r>
              <a:rPr lang="ru-RU" sz="1600" b="1" dirty="0">
                <a:solidFill>
                  <a:srgbClr val="006969"/>
                </a:solidFill>
              </a:rPr>
              <a:t>организации без ведомственной подчиненности со средней численностью работников за предыдущий </a:t>
            </a:r>
            <a:r>
              <a:rPr lang="ru-RU" sz="1600" b="1" dirty="0" smtClean="0">
                <a:solidFill>
                  <a:srgbClr val="006969"/>
                </a:solidFill>
              </a:rPr>
              <a:t>год </a:t>
            </a:r>
            <a:r>
              <a:rPr lang="ru-RU" sz="1600" b="1" dirty="0">
                <a:solidFill>
                  <a:srgbClr val="006969"/>
                </a:solidFill>
              </a:rPr>
              <a:t>до 100 человек включительно, осуществляющие городские и пригородные перевозки автобусами в </a:t>
            </a:r>
            <a:r>
              <a:rPr lang="ru-RU" sz="1600" b="1" dirty="0" smtClean="0">
                <a:solidFill>
                  <a:srgbClr val="006969"/>
                </a:solidFill>
              </a:rPr>
              <a:t>регулярном </a:t>
            </a:r>
            <a:r>
              <a:rPr lang="ru-RU" sz="1600" b="1" dirty="0">
                <a:solidFill>
                  <a:srgbClr val="006969"/>
                </a:solidFill>
              </a:rPr>
              <a:t>сообщении, перевозки электробусами, перевозки автобусами в регулярном сообщении, кроме </a:t>
            </a:r>
            <a:r>
              <a:rPr lang="ru-RU" sz="1600" b="1" dirty="0" smtClean="0">
                <a:solidFill>
                  <a:srgbClr val="006969"/>
                </a:solidFill>
              </a:rPr>
              <a:t>городских </a:t>
            </a:r>
            <a:r>
              <a:rPr lang="ru-RU" sz="1600" b="1" dirty="0">
                <a:solidFill>
                  <a:srgbClr val="006969"/>
                </a:solidFill>
              </a:rPr>
              <a:t>и пригородных, прочие перевозки пассажиров автомобильным транспортом </a:t>
            </a:r>
            <a:r>
              <a:rPr lang="ru-RU" sz="1600" b="1" dirty="0" smtClean="0">
                <a:solidFill>
                  <a:srgbClr val="006969"/>
                </a:solidFill>
              </a:rPr>
              <a:t>в </a:t>
            </a:r>
            <a:r>
              <a:rPr lang="ru-RU" sz="1600" b="1" dirty="0">
                <a:solidFill>
                  <a:srgbClr val="006969"/>
                </a:solidFill>
              </a:rPr>
              <a:t>нерегулярном </a:t>
            </a:r>
            <a:r>
              <a:rPr lang="ru-RU" sz="1600" b="1" dirty="0" smtClean="0">
                <a:solidFill>
                  <a:srgbClr val="006969"/>
                </a:solidFill>
              </a:rPr>
              <a:t>сообщении</a:t>
            </a:r>
            <a:r>
              <a:rPr lang="ru-RU" sz="1600" b="1" dirty="0">
                <a:solidFill>
                  <a:srgbClr val="006969"/>
                </a:solidFill>
              </a:rPr>
              <a:t>, деятельность грузового автомобильного транспорта и предоставление услуг по переезду </a:t>
            </a:r>
            <a:r>
              <a:rPr lang="ru-RU" sz="1600" b="1" dirty="0" smtClean="0">
                <a:solidFill>
                  <a:srgbClr val="006969"/>
                </a:solidFill>
              </a:rPr>
              <a:t>(</a:t>
            </a:r>
            <a:r>
              <a:rPr lang="ru-RU" sz="1600" b="1" dirty="0">
                <a:solidFill>
                  <a:srgbClr val="006969"/>
                </a:solidFill>
              </a:rPr>
              <a:t>перемещению).</a:t>
            </a:r>
          </a:p>
          <a:p>
            <a:pPr algn="just"/>
            <a:endParaRPr lang="ru-RU" sz="1600" b="1" dirty="0" smtClean="0">
              <a:solidFill>
                <a:srgbClr val="006969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88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073" y="993713"/>
            <a:ext cx="110883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6969"/>
                </a:solidFill>
              </a:rPr>
              <a:t>Государственное статистическое наблюдение об использовании автомобильного транспорта проводится на основании</a:t>
            </a:r>
            <a:r>
              <a:rPr lang="ru-RU" b="1" dirty="0">
                <a:solidFill>
                  <a:srgbClr val="DEA900"/>
                </a:solidFill>
              </a:rPr>
              <a:t> комбинированного метода</a:t>
            </a:r>
            <a:r>
              <a:rPr lang="ru-RU" b="1" dirty="0">
                <a:solidFill>
                  <a:srgbClr val="006969"/>
                </a:solidFill>
              </a:rPr>
              <a:t> наблюдения: сочетание </a:t>
            </a:r>
            <a:r>
              <a:rPr lang="ru-RU" b="1" dirty="0">
                <a:solidFill>
                  <a:srgbClr val="DEA900"/>
                </a:solidFill>
              </a:rPr>
              <a:t>сплошного </a:t>
            </a:r>
            <a:r>
              <a:rPr lang="ru-RU" b="1" dirty="0">
                <a:solidFill>
                  <a:srgbClr val="006969"/>
                </a:solidFill>
              </a:rPr>
              <a:t>и</a:t>
            </a:r>
            <a:r>
              <a:rPr lang="ru-RU" b="1" dirty="0">
                <a:solidFill>
                  <a:srgbClr val="DEA900"/>
                </a:solidFill>
              </a:rPr>
              <a:t> выборочного </a:t>
            </a:r>
            <a:r>
              <a:rPr lang="ru-RU" b="1" dirty="0">
                <a:solidFill>
                  <a:srgbClr val="006969"/>
                </a:solidFill>
              </a:rPr>
              <a:t>методов наблюдения</a:t>
            </a:r>
            <a:r>
              <a:rPr lang="ru-RU" b="1" dirty="0" smtClean="0">
                <a:solidFill>
                  <a:srgbClr val="006969"/>
                </a:solidFill>
              </a:rPr>
              <a:t>.</a:t>
            </a:r>
          </a:p>
          <a:p>
            <a:pPr marL="216000" algn="just">
              <a:lnSpc>
                <a:spcPts val="600"/>
              </a:lnSpc>
            </a:pPr>
            <a:endParaRPr lang="ru-RU" b="1" dirty="0">
              <a:solidFill>
                <a:srgbClr val="DEA900"/>
              </a:solidFill>
            </a:endParaRPr>
          </a:p>
          <a:p>
            <a:pPr algn="just"/>
            <a:r>
              <a:rPr lang="ru-RU" b="1" dirty="0" smtClean="0">
                <a:solidFill>
                  <a:srgbClr val="DEA900"/>
                </a:solidFill>
              </a:rPr>
              <a:t>Выборочный метод </a:t>
            </a:r>
            <a:r>
              <a:rPr lang="ru-RU" b="1" dirty="0" smtClean="0">
                <a:solidFill>
                  <a:srgbClr val="006969"/>
                </a:solidFill>
              </a:rPr>
              <a:t>наблюдения применяется для коммерческих организаций без ведомственной подчиненности со средней численностью работников за предыдущий год:</a:t>
            </a:r>
          </a:p>
          <a:p>
            <a:pPr algn="just">
              <a:lnSpc>
                <a:spcPts val="600"/>
              </a:lnSpc>
            </a:pPr>
            <a:endParaRPr lang="ru-RU" b="1" dirty="0">
              <a:solidFill>
                <a:srgbClr val="006969"/>
              </a:solidFill>
            </a:endParaRPr>
          </a:p>
          <a:p>
            <a:pPr algn="just"/>
            <a:r>
              <a:rPr lang="ru-RU" b="1" dirty="0" smtClean="0">
                <a:solidFill>
                  <a:srgbClr val="DEA900"/>
                </a:solidFill>
              </a:rPr>
              <a:t>До 49 человек включительно</a:t>
            </a:r>
            <a:r>
              <a:rPr lang="ru-RU" b="1" dirty="0" smtClean="0">
                <a:solidFill>
                  <a:srgbClr val="006969"/>
                </a:solidFill>
              </a:rPr>
              <a:t>, осуществляющих городские и </a:t>
            </a:r>
            <a:r>
              <a:rPr lang="ru-RU" b="1" dirty="0">
                <a:solidFill>
                  <a:srgbClr val="006969"/>
                </a:solidFill>
              </a:rPr>
              <a:t>пригородные перевозки автобусами </a:t>
            </a:r>
            <a:r>
              <a:rPr lang="ru-RU" b="1" dirty="0" smtClean="0">
                <a:solidFill>
                  <a:srgbClr val="006969"/>
                </a:solidFill>
              </a:rPr>
              <a:t/>
            </a:r>
            <a:br>
              <a:rPr lang="ru-RU" b="1" dirty="0" smtClean="0">
                <a:solidFill>
                  <a:srgbClr val="006969"/>
                </a:solidFill>
              </a:rPr>
            </a:br>
            <a:r>
              <a:rPr lang="ru-RU" b="1" dirty="0" smtClean="0">
                <a:solidFill>
                  <a:srgbClr val="006969"/>
                </a:solidFill>
              </a:rPr>
              <a:t>в </a:t>
            </a:r>
            <a:r>
              <a:rPr lang="ru-RU" b="1" dirty="0">
                <a:solidFill>
                  <a:srgbClr val="006969"/>
                </a:solidFill>
              </a:rPr>
              <a:t>регулярном сообщении, </a:t>
            </a:r>
            <a:r>
              <a:rPr lang="ru-RU" b="1" dirty="0" smtClean="0">
                <a:solidFill>
                  <a:srgbClr val="006969"/>
                </a:solidFill>
              </a:rPr>
              <a:t>перевозки </a:t>
            </a:r>
            <a:r>
              <a:rPr lang="ru-RU" b="1" dirty="0">
                <a:solidFill>
                  <a:srgbClr val="006969"/>
                </a:solidFill>
              </a:rPr>
              <a:t>автобусами в регулярном сообщении, </a:t>
            </a:r>
            <a:r>
              <a:rPr lang="ru-RU" b="1" dirty="0" smtClean="0">
                <a:solidFill>
                  <a:srgbClr val="006969"/>
                </a:solidFill>
              </a:rPr>
              <a:t>кроме городских </a:t>
            </a:r>
            <a:br>
              <a:rPr lang="ru-RU" b="1" dirty="0" smtClean="0">
                <a:solidFill>
                  <a:srgbClr val="006969"/>
                </a:solidFill>
              </a:rPr>
            </a:br>
            <a:r>
              <a:rPr lang="ru-RU" b="1" dirty="0" smtClean="0">
                <a:solidFill>
                  <a:srgbClr val="006969"/>
                </a:solidFill>
              </a:rPr>
              <a:t>и пригородных, прочие перевозки пассажиров автомобильным транспортом в нерегулярном сообщении;</a:t>
            </a:r>
          </a:p>
          <a:p>
            <a:pPr algn="just">
              <a:lnSpc>
                <a:spcPts val="600"/>
              </a:lnSpc>
            </a:pPr>
            <a:endParaRPr lang="ru-RU" b="1" dirty="0">
              <a:solidFill>
                <a:srgbClr val="006969"/>
              </a:solidFill>
            </a:endParaRPr>
          </a:p>
          <a:p>
            <a:pPr algn="just"/>
            <a:r>
              <a:rPr lang="ru-RU" b="1" dirty="0" smtClean="0">
                <a:solidFill>
                  <a:srgbClr val="DEA900"/>
                </a:solidFill>
              </a:rPr>
              <a:t>До 100 человек включительно</a:t>
            </a:r>
            <a:r>
              <a:rPr lang="ru-RU" b="1" dirty="0" smtClean="0">
                <a:solidFill>
                  <a:srgbClr val="006969"/>
                </a:solidFill>
              </a:rPr>
              <a:t>, </a:t>
            </a:r>
            <a:r>
              <a:rPr lang="ru-RU" b="1" dirty="0">
                <a:solidFill>
                  <a:srgbClr val="006969"/>
                </a:solidFill>
              </a:rPr>
              <a:t>осуществляющие </a:t>
            </a:r>
            <a:r>
              <a:rPr lang="ru-RU" b="1" dirty="0" smtClean="0">
                <a:solidFill>
                  <a:srgbClr val="006969"/>
                </a:solidFill>
              </a:rPr>
              <a:t>деятельность грузового автомобильного транспорта </a:t>
            </a:r>
            <a:br>
              <a:rPr lang="ru-RU" b="1" dirty="0" smtClean="0">
                <a:solidFill>
                  <a:srgbClr val="006969"/>
                </a:solidFill>
              </a:rPr>
            </a:br>
            <a:r>
              <a:rPr lang="ru-RU" b="1" dirty="0" smtClean="0">
                <a:solidFill>
                  <a:srgbClr val="006969"/>
                </a:solidFill>
              </a:rPr>
              <a:t>и </a:t>
            </a:r>
            <a:r>
              <a:rPr lang="ru-RU" b="1" dirty="0">
                <a:solidFill>
                  <a:srgbClr val="006969"/>
                </a:solidFill>
              </a:rPr>
              <a:t>предоставление услуг по переезду (перемещению</a:t>
            </a:r>
            <a:r>
              <a:rPr lang="ru-RU" b="1" dirty="0" smtClean="0">
                <a:solidFill>
                  <a:srgbClr val="006969"/>
                </a:solidFill>
              </a:rPr>
              <a:t>).</a:t>
            </a:r>
          </a:p>
          <a:p>
            <a:pPr algn="just">
              <a:lnSpc>
                <a:spcPts val="600"/>
              </a:lnSpc>
            </a:pPr>
            <a:endParaRPr lang="ru-RU" b="1" dirty="0" smtClean="0">
              <a:solidFill>
                <a:srgbClr val="006969"/>
              </a:solidFill>
            </a:endParaRPr>
          </a:p>
          <a:p>
            <a:pPr algn="just"/>
            <a:r>
              <a:rPr lang="ru-RU" b="1" dirty="0" smtClean="0">
                <a:solidFill>
                  <a:srgbClr val="006969"/>
                </a:solidFill>
              </a:rPr>
              <a:t>Перечень таких юридических лиц формируется Национальным статистическим комитетом ежегодно начиная с отчета за </a:t>
            </a:r>
            <a:r>
              <a:rPr lang="en-US" b="1" dirty="0" smtClean="0">
                <a:solidFill>
                  <a:srgbClr val="006969"/>
                </a:solidFill>
              </a:rPr>
              <a:t>I</a:t>
            </a:r>
            <a:r>
              <a:rPr lang="ru-RU" b="1" dirty="0" smtClean="0">
                <a:solidFill>
                  <a:srgbClr val="006969"/>
                </a:solidFill>
              </a:rPr>
              <a:t> квартал отчетного года. Для иных респондентов применяется </a:t>
            </a:r>
            <a:r>
              <a:rPr lang="ru-RU" b="1" dirty="0" smtClean="0">
                <a:solidFill>
                  <a:srgbClr val="DEA900"/>
                </a:solidFill>
              </a:rPr>
              <a:t>сплошной</a:t>
            </a:r>
            <a:r>
              <a:rPr lang="ru-RU" b="1" dirty="0" smtClean="0">
                <a:solidFill>
                  <a:srgbClr val="006969"/>
                </a:solidFill>
              </a:rPr>
              <a:t> метод наблюдения.</a:t>
            </a:r>
          </a:p>
          <a:p>
            <a:pPr algn="just">
              <a:lnSpc>
                <a:spcPts val="600"/>
              </a:lnSpc>
            </a:pPr>
            <a:endParaRPr lang="ru-RU" b="1" dirty="0" smtClean="0">
              <a:solidFill>
                <a:srgbClr val="006969"/>
              </a:solidFill>
            </a:endParaRPr>
          </a:p>
          <a:p>
            <a:pPr algn="just"/>
            <a:r>
              <a:rPr lang="ru-RU" b="1" dirty="0" smtClean="0">
                <a:solidFill>
                  <a:srgbClr val="CC0000"/>
                </a:solidFill>
              </a:rPr>
              <a:t>Важно</a:t>
            </a:r>
            <a:r>
              <a:rPr lang="ru-RU" b="1" dirty="0" smtClean="0">
                <a:solidFill>
                  <a:srgbClr val="CC0000"/>
                </a:solidFill>
                <a:ea typeface="Roboto Condensed" panose="02000000000000000000" pitchFamily="2" charset="0"/>
              </a:rPr>
              <a:t>!  </a:t>
            </a:r>
            <a:r>
              <a:rPr lang="ru-RU" b="1" dirty="0" smtClean="0">
                <a:solidFill>
                  <a:srgbClr val="006969"/>
                </a:solidFill>
              </a:rPr>
              <a:t>Юридические лица, обособленные подразделения юридических лиц составляют отчет, включая данные по входящим в их структуру подразделениям.</a:t>
            </a:r>
          </a:p>
          <a:p>
            <a:pPr algn="just">
              <a:lnSpc>
                <a:spcPts val="600"/>
              </a:lnSpc>
            </a:pPr>
            <a:endParaRPr lang="ru-RU" sz="1600" b="1" dirty="0" smtClean="0">
              <a:solidFill>
                <a:srgbClr val="006969"/>
              </a:solidFill>
            </a:endParaRPr>
          </a:p>
          <a:p>
            <a:pPr algn="just"/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603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34752" y="793101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отчете отражаются данные:</a:t>
            </a:r>
            <a:endParaRPr lang="ru-RU" sz="32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00" y="1455577"/>
            <a:ext cx="110787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об автомобильных перевозках, выполненных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за плату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для организаций и физических лиц на основании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договора автомобильной перевозки пассажира, договора автомобильной перевозки груза или на иных законных основаниях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;</a:t>
            </a:r>
            <a:endParaRPr lang="en-US" b="1" dirty="0" smtClean="0">
              <a:solidFill>
                <a:srgbClr val="DEA900"/>
              </a:solidFill>
              <a:ea typeface="Roboto Condensed" panose="020B060402020202020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 доставке собственной продукции (товаров) до покупателя (другой организации, физического лица) </a:t>
            </a:r>
            <a: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случае,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если заключается договор, в котором стоимость доставки выделена отдельно и не включена </a:t>
            </a:r>
            <a:r>
              <a:rPr lang="en-US" b="1" dirty="0" smtClean="0">
                <a:solidFill>
                  <a:srgbClr val="DEA900"/>
                </a:solidFill>
                <a:ea typeface="Roboto Condensed" panose="020B0604020202020204" charset="0"/>
              </a:rPr>
              <a:t/>
            </a:r>
            <a:br>
              <a:rPr lang="en-US" b="1" dirty="0" smtClean="0">
                <a:solidFill>
                  <a:srgbClr val="DEA900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в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отпускную цену реализуемой продукции (товаров);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об автомобильных перевозках грузов, пассажиров, выполненных за плату для организаций </a:t>
            </a:r>
            <a: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и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физических лиц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на основании разовых заказов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;</a:t>
            </a:r>
            <a:endParaRPr lang="en-US" b="1" dirty="0" smtClean="0">
              <a:solidFill>
                <a:srgbClr val="DEA900"/>
              </a:solidFill>
              <a:ea typeface="Roboto Condensed" panose="020B060402020202020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об автомобильных перевозках грузов, пассажиров, выполненных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за плату для своих работников </a:t>
            </a:r>
            <a:r>
              <a:rPr lang="en-US" b="1" dirty="0" smtClean="0">
                <a:solidFill>
                  <a:srgbClr val="DEA900"/>
                </a:solidFill>
                <a:ea typeface="Roboto Condensed" panose="020B0604020202020204" charset="0"/>
              </a:rPr>
              <a:t/>
            </a:r>
            <a:br>
              <a:rPr lang="en-US" b="1" dirty="0" smtClean="0">
                <a:solidFill>
                  <a:srgbClr val="DEA900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на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основании заявления (заявки) или других документов;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об использовании транспортных средств,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сданных по договорам аренды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транспортного средства </a:t>
            </a:r>
            <a: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с экипажем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организациям и физическим лицам;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 работе и использовании автомобильных транспортных средств,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взятых по договорам аренды транспортного средства без экипажа или договорам лизинга;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об автомобильных перевозках пассажиров, выполненных респондентом (поверенным)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по договору поручения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.</a:t>
            </a:r>
            <a:endParaRPr lang="ru-RU" b="1" dirty="0">
              <a:solidFill>
                <a:srgbClr val="DEA900"/>
              </a:solidFill>
              <a:ea typeface="Roboto Condensed" panose="020B0604020202020204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995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34752" y="933060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отчете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ea typeface="Roboto Condensed" panose="02000000000000000000" pitchFamily="2" charset="0"/>
              </a:rPr>
              <a:t>не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отражаются данные:</a:t>
            </a:r>
            <a:endParaRPr lang="ru-RU" sz="32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902" y="1625084"/>
            <a:ext cx="113157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об автомобильных перевозках грузов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для собственных нужд организации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, например: по доставке собственной продукции (товаров) в свою розничную (торговую) сеть, внутрихозяйственные, внутризаводские, </a:t>
            </a:r>
            <a:r>
              <a:rPr lang="ru-RU" b="1" dirty="0" err="1">
                <a:solidFill>
                  <a:srgbClr val="006969"/>
                </a:solidFill>
                <a:ea typeface="Roboto Condensed" panose="020B0604020202020204" charset="0"/>
              </a:rPr>
              <a:t>внутриобъектные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 и тому подобные перевозки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;</a:t>
            </a:r>
            <a:endParaRPr lang="en-US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 работе и использовании автомобильных транспортных средств,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конструкция которых не предназначена для перевозок грузов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 (специальные), например: автокраны, авторемонтные всех видов, бензозаправщики, пожарные, санитарные, мусоровозы, подметально-уборочные, </a:t>
            </a:r>
            <a:r>
              <a:rPr lang="ru-RU" b="1" dirty="0" err="1">
                <a:solidFill>
                  <a:srgbClr val="006969"/>
                </a:solidFill>
                <a:ea typeface="Roboto Condensed" panose="020B0604020202020204" charset="0"/>
              </a:rPr>
              <a:t>асфальтобетоносмесители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, автолавки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и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тому подобное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;</a:t>
            </a:r>
            <a:endParaRPr lang="en-US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о работе и использовании автомобильных транспортных средств,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сданных по договорам аренды транспортного средства без экипажа или договорам лизинга.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7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364295"/>
            <a:ext cx="2570162" cy="162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45" y="4574282"/>
            <a:ext cx="2250092" cy="145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444" y1="32071" x2="12444" y2="32071"/>
                        <a14:foregroundMark x1="79778" y1="51893" x2="79778" y2="51893"/>
                        <a14:foregroundMark x1="89000" y1="80401" x2="89000" y2="80401"/>
                        <a14:foregroundMark x1="39778" y1="83296" x2="39778" y2="83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12" y="4671042"/>
            <a:ext cx="2684462" cy="13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649" y1="79231" x2="36649" y2="79231"/>
                        <a14:foregroundMark x1="27749" y1="83077" x2="27749" y2="83077"/>
                        <a14:foregroundMark x1="23560" y1="66667" x2="23560" y2="66667"/>
                        <a14:foregroundMark x1="40140" y1="61282" x2="40140" y2="61282"/>
                        <a14:foregroundMark x1="49040" y1="59487" x2="49040" y2="59487"/>
                        <a14:foregroundMark x1="62129" y1="72308" x2="62129" y2="72308"/>
                        <a14:foregroundMark x1="79756" y1="83077" x2="79756" y2="8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18" y="4027330"/>
            <a:ext cx="2913061" cy="19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нак запрета 15"/>
          <p:cNvSpPr/>
          <p:nvPr/>
        </p:nvSpPr>
        <p:spPr>
          <a:xfrm>
            <a:off x="1268412" y="5018688"/>
            <a:ext cx="561975" cy="561799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3646632" y="5018687"/>
            <a:ext cx="561975" cy="561799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6290843" y="4958555"/>
            <a:ext cx="561975" cy="561799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9211174" y="4973714"/>
            <a:ext cx="561975" cy="561799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19016" y="824202"/>
            <a:ext cx="599537" cy="83198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24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9819" y="1005955"/>
            <a:ext cx="5339342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Отчет заполняется</a:t>
            </a:r>
            <a:endParaRPr lang="ru-RU" sz="32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540" y="1668431"/>
            <a:ext cx="5757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по 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всем видам грузовых транспортных средств </a:t>
            </a:r>
            <a: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с прицепами или без них (бортовым, самосвалам, фургонам, рефрижераторам, цистернам, седельным тягачам с полуприцепами, лесовозам, пикапам, фургонам на шасси легковых автомобилей, грузопассажирским и прочим), 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автобусам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, 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электробусам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 независимо от места использования автомобильных транспортных средств.</a:t>
            </a:r>
            <a:endParaRPr lang="ru-RU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976" y1="75578" x2="17976" y2="75578"/>
                        <a14:foregroundMark x1="12857" y1="73265" x2="12857" y2="73265"/>
                        <a14:foregroundMark x1="29048" y1="75578" x2="29048" y2="75578"/>
                        <a14:foregroundMark x1="77857" y1="49357" x2="77857" y2="49357"/>
                        <a14:foregroundMark x1="91190" y1="75578" x2="91190" y2="75578"/>
                        <a14:foregroundMark x1="84881" y1="75578" x2="84881" y2="75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7" y="4671031"/>
            <a:ext cx="2579143" cy="119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16" y="4671031"/>
            <a:ext cx="256992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Улыбающееся лицо 17"/>
          <p:cNvSpPr/>
          <p:nvPr/>
        </p:nvSpPr>
        <p:spPr>
          <a:xfrm>
            <a:off x="4883944" y="4911691"/>
            <a:ext cx="606118" cy="60611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663060" y="4837272"/>
            <a:ext cx="606118" cy="60611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797945" y="1186710"/>
            <a:ext cx="5085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a typeface="Roboto Condensed" panose="020B0604020202020204" charset="0"/>
              </a:rPr>
              <a:t>Отчет заполняется на основании данных бухгалтерского учета, товарно-транспортных накладных, международных товарно-транспортных накладных «CMR», формуляров поездок, списков пассажиров, паспортов маршрутов, других первичных учетных и иных документов, содержащих информацию о работе автомобильного транспорта.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45" y="3783883"/>
            <a:ext cx="3183995" cy="223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90" y="3655894"/>
            <a:ext cx="1671794" cy="236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455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1876</Words>
  <Application>Microsoft Office PowerPoint</Application>
  <PresentationFormat>Произвольный</PresentationFormat>
  <Paragraphs>305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 порядке составления  и представления государственной статистической отчетности  по форме 4-тр (автотранс)  «Отчет об использовании автомобильного транспорта»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Маркович Оксана Николаевна</cp:lastModifiedBy>
  <cp:revision>179</cp:revision>
  <dcterms:created xsi:type="dcterms:W3CDTF">2024-01-02T12:50:44Z</dcterms:created>
  <dcterms:modified xsi:type="dcterms:W3CDTF">2025-12-11T12:32:21Z</dcterms:modified>
</cp:coreProperties>
</file>