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72" r:id="rId3"/>
    <p:sldId id="368" r:id="rId4"/>
    <p:sldId id="362" r:id="rId5"/>
    <p:sldId id="384" r:id="rId6"/>
    <p:sldId id="390" r:id="rId7"/>
    <p:sldId id="381" r:id="rId8"/>
    <p:sldId id="385" r:id="rId9"/>
    <p:sldId id="389" r:id="rId10"/>
    <p:sldId id="391" r:id="rId11"/>
    <p:sldId id="392" r:id="rId12"/>
    <p:sldId id="387" r:id="rId13"/>
    <p:sldId id="388" r:id="rId14"/>
    <p:sldId id="377" r:id="rId15"/>
    <p:sldId id="371" r:id="rId16"/>
    <p:sldId id="333" r:id="rId17"/>
    <p:sldId id="335" r:id="rId18"/>
    <p:sldId id="340" r:id="rId19"/>
    <p:sldId id="364" r:id="rId20"/>
    <p:sldId id="344" r:id="rId21"/>
    <p:sldId id="365" r:id="rId22"/>
    <p:sldId id="366" r:id="rId23"/>
    <p:sldId id="370" r:id="rId24"/>
    <p:sldId id="394" r:id="rId25"/>
    <p:sldId id="395" r:id="rId26"/>
    <p:sldId id="262" r:id="rId27"/>
  </p:sldIdLst>
  <p:sldSz cx="12192000" cy="6858000"/>
  <p:notesSz cx="6858000" cy="9144000"/>
  <p:embeddedFontLst>
    <p:embeddedFont>
      <p:font typeface="Roboto Condensed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alibri Light" pitchFamily="34" charset="0"/>
      <p:regular r:id="rId36"/>
      <p: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9"/>
    <a:srgbClr val="E7BC5F"/>
    <a:srgbClr val="FDF0BF"/>
    <a:srgbClr val="FDF1C7"/>
    <a:srgbClr val="573D77"/>
    <a:srgbClr val="67488E"/>
    <a:srgbClr val="412D59"/>
    <a:srgbClr val="FEFBF0"/>
    <a:srgbClr val="FEF9E6"/>
    <a:srgbClr val="9A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>
        <p:scale>
          <a:sx n="89" d="100"/>
          <a:sy n="89" d="100"/>
        </p:scale>
        <p:origin x="-126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-respondent.belstat.gov.b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516" y="3023456"/>
            <a:ext cx="7948352" cy="285822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составления </a:t>
            </a:r>
            <a:br>
              <a:rPr lang="ru-RU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представления государственной статистической отчетности </a:t>
            </a:r>
            <a:br>
              <a:rPr lang="ru-RU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4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статистике платных услуг</a:t>
            </a:r>
            <a:endParaRPr lang="en-US" sz="4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3" y="767944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 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91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9F5B08EB-29A8-472F-954F-994F2490036F}"/>
              </a:ext>
            </a:extLst>
          </p:cNvPr>
          <p:cNvSpPr txBox="1">
            <a:spLocks/>
          </p:cNvSpPr>
          <p:nvPr/>
        </p:nvSpPr>
        <p:spPr>
          <a:xfrm>
            <a:off x="785993" y="1152046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Отдел статистики ТЭК и услуг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12" y="-38978"/>
            <a:ext cx="12244512" cy="6896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549" y="2847376"/>
            <a:ext cx="998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E7BC5F"/>
                </a:solidFill>
              </a:rPr>
              <a:t>     </a:t>
            </a:r>
            <a:endParaRPr lang="ru-RU" sz="2400" b="1" dirty="0">
              <a:solidFill>
                <a:srgbClr val="0069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4" y="1013959"/>
            <a:ext cx="10098365" cy="525585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14796" y="3370185"/>
            <a:ext cx="2141315" cy="4726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796759" y="1014617"/>
            <a:ext cx="1759352" cy="82575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55578" y="2939974"/>
            <a:ext cx="833377" cy="219919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6" y="0"/>
            <a:ext cx="12382231" cy="6931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549" y="2847376"/>
            <a:ext cx="998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E7BC5F"/>
                </a:solidFill>
              </a:rPr>
              <a:t>     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3" y="784634"/>
            <a:ext cx="10313171" cy="626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9507" y="1014619"/>
            <a:ext cx="9251880" cy="155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969"/>
                </a:solidFill>
              </a:rPr>
              <a:t>Государственную статистическую отчетность по форме </a:t>
            </a:r>
            <a:r>
              <a:rPr lang="ru-RU" sz="3600" b="1" dirty="0" smtClean="0">
                <a:solidFill>
                  <a:srgbClr val="FFC000"/>
                </a:solidFill>
              </a:rPr>
              <a:t>1-ун </a:t>
            </a:r>
            <a:r>
              <a:rPr lang="ru-RU" sz="3600" b="1" dirty="0" smtClean="0">
                <a:solidFill>
                  <a:srgbClr val="006969"/>
                </a:solidFill>
              </a:rPr>
              <a:t>представляют:</a:t>
            </a:r>
            <a:endParaRPr lang="ru-RU" sz="3600" b="1" dirty="0">
              <a:solidFill>
                <a:srgbClr val="0069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9507" y="2685327"/>
            <a:ext cx="9251880" cy="157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6969"/>
                </a:solidFill>
              </a:rPr>
              <a:t>юридические </a:t>
            </a:r>
            <a:r>
              <a:rPr lang="ru-RU" sz="2800" b="1" dirty="0" smtClean="0">
                <a:solidFill>
                  <a:srgbClr val="006969"/>
                </a:solidFill>
              </a:rPr>
              <a:t>лица, обособленные </a:t>
            </a:r>
            <a:r>
              <a:rPr lang="ru-RU" sz="2800" b="1" dirty="0">
                <a:solidFill>
                  <a:srgbClr val="006969"/>
                </a:solidFill>
              </a:rPr>
              <a:t>подразделения юридических лиц, оказывающие платные услуги населению.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9408" y="4909355"/>
            <a:ext cx="9357173" cy="1225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969"/>
                </a:solidFill>
              </a:rPr>
              <a:t>Отчет не представляют:</a:t>
            </a:r>
          </a:p>
          <a:p>
            <a:pPr algn="ctr"/>
            <a:endParaRPr lang="ru-RU" sz="2800" b="1" dirty="0" smtClean="0">
              <a:solidFill>
                <a:srgbClr val="00696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969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крестьянские(фермерские) хозяйства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6" y="0"/>
            <a:ext cx="12382231" cy="6931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549" y="2847376"/>
            <a:ext cx="998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E7BC5F"/>
                </a:solidFill>
              </a:rPr>
              <a:t>     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3" y="784634"/>
            <a:ext cx="10313171" cy="626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3" y="1785365"/>
            <a:ext cx="10706711" cy="47664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69508" y="793105"/>
            <a:ext cx="9437075" cy="61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969"/>
                </a:solidFill>
              </a:rPr>
              <a:t>Объем платных услуг населению</a:t>
            </a:r>
            <a:endParaRPr lang="ru-RU" sz="2800" b="1" dirty="0">
              <a:solidFill>
                <a:srgbClr val="00696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6203" y="1411551"/>
            <a:ext cx="4996620" cy="1320075"/>
          </a:xfrm>
          <a:prstGeom prst="rect">
            <a:avLst/>
          </a:prstGeom>
          <a:solidFill>
            <a:srgbClr val="FDF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006969"/>
                </a:solidFill>
              </a:rPr>
              <a:t>В графе А  </a:t>
            </a:r>
            <a:r>
              <a:rPr lang="ru-RU" sz="1200" b="1" dirty="0">
                <a:solidFill>
                  <a:srgbClr val="006969"/>
                </a:solidFill>
              </a:rPr>
              <a:t>- указываются наименования видов  услуг, </a:t>
            </a:r>
          </a:p>
          <a:p>
            <a:pPr algn="ctr"/>
            <a:r>
              <a:rPr lang="ru-RU" sz="1200" b="1" u="sng" dirty="0">
                <a:solidFill>
                  <a:srgbClr val="006969"/>
                </a:solidFill>
              </a:rPr>
              <a:t>в графе Б </a:t>
            </a:r>
            <a:r>
              <a:rPr lang="ru-RU" sz="1200" b="1" dirty="0">
                <a:solidFill>
                  <a:srgbClr val="006969"/>
                </a:solidFill>
              </a:rPr>
              <a:t>– их коды согласно статистическому  классификатору </a:t>
            </a:r>
            <a:r>
              <a:rPr lang="en-US" sz="1200" b="1" dirty="0">
                <a:solidFill>
                  <a:srgbClr val="006969"/>
                </a:solidFill>
              </a:rPr>
              <a:t/>
            </a:r>
            <a:br>
              <a:rPr lang="en-US" sz="1200" b="1" dirty="0">
                <a:solidFill>
                  <a:srgbClr val="006969"/>
                </a:solidFill>
              </a:rPr>
            </a:br>
            <a:r>
              <a:rPr lang="ru-RU" sz="1200" b="1" dirty="0">
                <a:solidFill>
                  <a:srgbClr val="006969"/>
                </a:solidFill>
              </a:rPr>
              <a:t>СК 36.005-2015 «Платные услуги населению»  по шестизначному, восьмизначному или девятизначному коду (при его </a:t>
            </a:r>
            <a:r>
              <a:rPr lang="ru-RU" sz="1200" b="1" dirty="0" smtClean="0">
                <a:solidFill>
                  <a:srgbClr val="006969"/>
                </a:solidFill>
              </a:rPr>
              <a:t>наличии</a:t>
            </a:r>
            <a:endParaRPr lang="ru-RU" sz="12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3943571" y="2754092"/>
            <a:ext cx="267623" cy="450751"/>
          </a:xfrm>
          <a:prstGeom prst="downArrow">
            <a:avLst/>
          </a:prstGeom>
          <a:solidFill>
            <a:srgbClr val="FDF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5400000">
            <a:off x="7074299" y="2260580"/>
            <a:ext cx="779056" cy="1766079"/>
          </a:xfrm>
          <a:prstGeom prst="bentUpArrow">
            <a:avLst/>
          </a:prstGeom>
          <a:solidFill>
            <a:srgbClr val="FDF1C7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815068" y="5000262"/>
            <a:ext cx="3923817" cy="1770927"/>
          </a:xfrm>
          <a:prstGeom prst="rightArrow">
            <a:avLst/>
          </a:prstGeom>
          <a:solidFill>
            <a:srgbClr val="FDF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6969"/>
                </a:solidFill>
              </a:rPr>
              <a:t>По строке 02 в графе 1 </a:t>
            </a:r>
            <a:r>
              <a:rPr lang="ru-RU" sz="1200" b="1" dirty="0" smtClean="0">
                <a:solidFill>
                  <a:srgbClr val="006969"/>
                </a:solidFill>
              </a:rPr>
              <a:t>отражаются </a:t>
            </a:r>
            <a:r>
              <a:rPr lang="ru-RU" sz="1200" b="1" dirty="0">
                <a:solidFill>
                  <a:srgbClr val="006969"/>
                </a:solidFill>
              </a:rPr>
              <a:t>данные об объеме платных услуг населению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>
                <a:solidFill>
                  <a:srgbClr val="006969"/>
                </a:solidFill>
              </a:rPr>
              <a:t>по каждому </a:t>
            </a:r>
            <a:r>
              <a:rPr lang="ru-RU" sz="1200" b="1" dirty="0" smtClean="0">
                <a:solidFill>
                  <a:srgbClr val="006969"/>
                </a:solidFill>
              </a:rPr>
              <a:t>виду </a:t>
            </a:r>
            <a:r>
              <a:rPr lang="ru-RU" sz="1200" b="1" dirty="0">
                <a:solidFill>
                  <a:srgbClr val="006969"/>
                </a:solidFill>
              </a:rPr>
              <a:t>услуг,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>
                <a:solidFill>
                  <a:srgbClr val="006969"/>
                </a:solidFill>
              </a:rPr>
              <a:t>оказанных населению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10963" y="3952542"/>
            <a:ext cx="4023720" cy="892246"/>
          </a:xfrm>
          <a:prstGeom prst="rect">
            <a:avLst/>
          </a:prstGeom>
          <a:solidFill>
            <a:srgbClr val="FDF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6969"/>
                </a:solidFill>
              </a:rPr>
              <a:t>По строке 01 в графе 1 </a:t>
            </a:r>
            <a:r>
              <a:rPr lang="ru-RU" sz="1200" b="1" dirty="0" smtClean="0">
                <a:solidFill>
                  <a:srgbClr val="006969"/>
                </a:solidFill>
              </a:rPr>
              <a:t>отражается </a:t>
            </a:r>
            <a:r>
              <a:rPr lang="ru-RU" sz="1200" b="1" dirty="0">
                <a:solidFill>
                  <a:srgbClr val="006969"/>
                </a:solidFill>
              </a:rPr>
              <a:t>общий объем платных услуг населению за </a:t>
            </a:r>
            <a:r>
              <a:rPr lang="ru-RU" sz="1200" b="1" dirty="0" smtClean="0">
                <a:solidFill>
                  <a:srgbClr val="006969"/>
                </a:solidFill>
              </a:rPr>
              <a:t>отчетный год</a:t>
            </a:r>
            <a:endParaRPr lang="ru-RU" sz="1200" b="1" dirty="0">
              <a:solidFill>
                <a:srgbClr val="006969"/>
              </a:solidFill>
            </a:endParaRPr>
          </a:p>
        </p:txBody>
      </p:sp>
      <p:sp>
        <p:nvSpPr>
          <p:cNvPr id="30" name="Стрелка углом вверх 29"/>
          <p:cNvSpPr/>
          <p:nvPr/>
        </p:nvSpPr>
        <p:spPr>
          <a:xfrm>
            <a:off x="9132425" y="3078208"/>
            <a:ext cx="1024128" cy="1261890"/>
          </a:xfrm>
          <a:prstGeom prst="bentUpArrow">
            <a:avLst>
              <a:gd name="adj1" fmla="val 14211"/>
              <a:gd name="adj2" fmla="val 27088"/>
              <a:gd name="adj3" fmla="val 25000"/>
            </a:avLst>
          </a:prstGeom>
          <a:solidFill>
            <a:srgbClr val="FDF0BF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12" y="-38978"/>
            <a:ext cx="12244512" cy="6896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549" y="2847376"/>
            <a:ext cx="998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E7BC5F"/>
                </a:solidFill>
              </a:rPr>
              <a:t>     </a:t>
            </a:r>
            <a:endParaRPr lang="ru-RU" sz="2400" b="1" dirty="0">
              <a:solidFill>
                <a:srgbClr val="0069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" y="1523064"/>
            <a:ext cx="10463515" cy="4102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9507" y="700597"/>
            <a:ext cx="8800468" cy="71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969"/>
                </a:solidFill>
              </a:rPr>
              <a:t>Объем жилищно-коммунальных услуг населению</a:t>
            </a:r>
            <a:endParaRPr lang="ru-RU" sz="2800" b="1" dirty="0">
              <a:solidFill>
                <a:srgbClr val="0069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61632" y="1608881"/>
            <a:ext cx="891251" cy="1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31891" y="2013999"/>
            <a:ext cx="2893671" cy="249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391993" y="5763323"/>
            <a:ext cx="828136" cy="8601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3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584"/>
            <a:ext cx="12244512" cy="6931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9987" y="5149039"/>
            <a:ext cx="1082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rgbClr val="0069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3594" y="1162974"/>
            <a:ext cx="8354337" cy="133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2</a:t>
            </a:r>
          </a:p>
          <a:p>
            <a:pPr algn="r"/>
            <a:endParaRPr lang="ru-RU" sz="11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8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«Объем жилищно-коммунальных услуг населению</a:t>
            </a: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 </a:t>
            </a:r>
            <a:r>
              <a:rPr lang="ru-RU" sz="2800" b="1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заполняется</a:t>
            </a: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951" y="2777928"/>
            <a:ext cx="10162700" cy="343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организациями, имеющими на балансе объекты жилищного фонда (жилые помещения);</a:t>
            </a:r>
          </a:p>
          <a:p>
            <a:pPr algn="just"/>
            <a:endParaRPr lang="ru-RU" sz="2400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организациями, </a:t>
            </a:r>
            <a:r>
              <a:rPr lang="ru-RU" sz="24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осуществляющими </a:t>
            </a:r>
            <a:r>
              <a:rPr lang="ru-RU" sz="24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функции заказчика жилищно-коммунальных услуг;</a:t>
            </a:r>
          </a:p>
          <a:p>
            <a:pPr algn="just"/>
            <a:endParaRPr lang="ru-RU" sz="2400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организациями, предоставляющими населению дополнительные жилищно-коммунальные услуги в соответствии с договорами.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4512" cy="6887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304801" y="797765"/>
            <a:ext cx="11074400" cy="1142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Формы по статистике платных услуг населению заполняются</a:t>
            </a:r>
          </a:p>
          <a:p>
            <a:pPr algn="ctr"/>
            <a:r>
              <a:rPr lang="ru-RU" sz="28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на основании первичных документов: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888" y="1988602"/>
            <a:ext cx="9290253" cy="31071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квитанций;</a:t>
            </a:r>
            <a:endParaRPr lang="ru-RU" sz="24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 </a:t>
            </a:r>
            <a:r>
              <a:rPr lang="ru-RU" sz="24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расчетных 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чеков;</a:t>
            </a:r>
            <a:endParaRPr lang="ru-RU" sz="24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 </a:t>
            </a:r>
            <a:r>
              <a:rPr lang="ru-RU" sz="24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приходных кассовых 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ордеров;</a:t>
            </a:r>
            <a:endParaRPr lang="ru-RU" sz="24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 товарно-транспортных накладных;</a:t>
            </a:r>
            <a:endParaRPr lang="ru-RU" sz="24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 </a:t>
            </a:r>
            <a:r>
              <a:rPr lang="ru-RU" sz="24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актов приемки-сдачи указанных 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услуг;</a:t>
            </a:r>
            <a:endParaRPr lang="ru-RU" sz="24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других </a:t>
            </a:r>
            <a:r>
              <a:rPr lang="ru-RU" sz="24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первичных  учетных 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документов.</a:t>
            </a:r>
            <a:endParaRPr lang="ru-RU" sz="24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710" y="5515430"/>
            <a:ext cx="8722311" cy="79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Данные </a:t>
            </a:r>
            <a:r>
              <a:rPr lang="ru-RU" sz="3000" b="1" dirty="0" smtClean="0">
                <a:solidFill>
                  <a:srgbClr val="FF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отчетов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отражаются в тысячах рублей,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с </a:t>
            </a: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одним знаком после запятой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64291" y="5199641"/>
            <a:ext cx="2378605" cy="150596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Внимание!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6667" l="1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25" y="2120309"/>
            <a:ext cx="2678071" cy="26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3" y="1014616"/>
            <a:ext cx="9801543" cy="194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328" y="1988602"/>
            <a:ext cx="8939813" cy="31071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592" y="5379868"/>
            <a:ext cx="8789024" cy="4705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773" y="923691"/>
            <a:ext cx="550559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Под </a:t>
            </a:r>
            <a:r>
              <a:rPr lang="ru-RU" sz="2200" b="1" dirty="0">
                <a:solidFill>
                  <a:srgbClr val="FFC000"/>
                </a:solidFill>
                <a:ea typeface="Roboto Condensed" panose="020B0604020202020204" charset="0"/>
              </a:rPr>
              <a:t>платными услугами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населению понимается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деятельность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юридических лиц, обособленных подразделений юридических лиц,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предназначенная </a:t>
            </a:r>
            <a:r>
              <a:rPr lang="ru-RU" sz="2200" dirty="0">
                <a:ea typeface="Roboto Condensed" panose="020B0604020202020204" charset="0"/>
              </a:rPr>
              <a:t/>
            </a:r>
            <a:br>
              <a:rPr lang="ru-RU" sz="2200" dirty="0">
                <a:ea typeface="Roboto Condensed" panose="020B0604020202020204" charset="0"/>
              </a:rPr>
            </a:b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для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удовлетворения </a:t>
            </a:r>
            <a:r>
              <a:rPr lang="ru-RU" sz="2200" b="1" u="sng" dirty="0">
                <a:solidFill>
                  <a:srgbClr val="006969"/>
                </a:solidFill>
                <a:ea typeface="Roboto Condensed" panose="020B0604020202020204" charset="0"/>
              </a:rPr>
              <a:t>личных потребностей граждан </a:t>
            </a:r>
            <a:r>
              <a:rPr lang="ru-RU" sz="2200" b="1" u="sng" dirty="0" smtClean="0">
                <a:solidFill>
                  <a:srgbClr val="006969"/>
                </a:solidFill>
                <a:ea typeface="Roboto Condensed" panose="020B0604020202020204" charset="0"/>
              </a:rPr>
              <a:t>Республики </a:t>
            </a:r>
            <a:r>
              <a:rPr lang="ru-RU" sz="2200" b="1" u="sng" dirty="0">
                <a:solidFill>
                  <a:srgbClr val="006969"/>
                </a:solidFill>
                <a:ea typeface="Roboto Condensed" panose="020B0604020202020204" charset="0"/>
              </a:rPr>
              <a:t>Беларусь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,</a:t>
            </a:r>
            <a:r>
              <a:rPr lang="ru-RU" sz="2200" dirty="0"/>
              <a:t> </a:t>
            </a:r>
            <a:br>
              <a:rPr lang="ru-RU" sz="2200" dirty="0"/>
            </a:b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а также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иностранных</a:t>
            </a:r>
            <a:r>
              <a:rPr lang="en-US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граждан</a:t>
            </a:r>
            <a:r>
              <a:rPr lang="en-US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лиц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без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гражданства, постоянно проживающих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B0604020202020204" charset="0"/>
              </a:rPr>
              <a:t>на </a:t>
            </a:r>
            <a:r>
              <a:rPr lang="ru-RU" sz="2200" b="1" dirty="0">
                <a:solidFill>
                  <a:srgbClr val="006969"/>
                </a:solidFill>
                <a:ea typeface="Roboto Condensed" panose="020B0604020202020204" charset="0"/>
              </a:rPr>
              <a:t>территории Республики Беларусь, </a:t>
            </a:r>
            <a:r>
              <a:rPr lang="ru-RU" sz="2200" b="1" u="sng" dirty="0">
                <a:solidFill>
                  <a:srgbClr val="006969"/>
                </a:solidFill>
                <a:ea typeface="Roboto Condensed" panose="020B0604020202020204" charset="0"/>
              </a:rPr>
              <a:t>по их </a:t>
            </a:r>
            <a:r>
              <a:rPr lang="ru-RU" sz="2200" b="1" u="sng" dirty="0" smtClean="0">
                <a:solidFill>
                  <a:srgbClr val="006969"/>
                </a:solidFill>
                <a:ea typeface="Roboto Condensed" panose="020B0604020202020204" charset="0"/>
              </a:rPr>
              <a:t>заказам. </a:t>
            </a:r>
            <a:r>
              <a:rPr lang="ru-RU" sz="2200" b="1" dirty="0">
                <a:solidFill>
                  <a:srgbClr val="FFC000"/>
                </a:solidFill>
                <a:ea typeface="Roboto Condensed" panose="02000000000000000000" pitchFamily="2" charset="0"/>
              </a:rPr>
              <a:t>(п.5 Указаний)</a:t>
            </a:r>
          </a:p>
          <a:p>
            <a:pPr algn="just"/>
            <a:r>
              <a:rPr lang="ru-RU" sz="2200" b="1" u="sng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endParaRPr lang="ru-RU" sz="2200" u="sng" dirty="0">
              <a:ea typeface="Roboto Condensed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9364" y="3385353"/>
            <a:ext cx="5508000" cy="28260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Статистический </a:t>
            </a:r>
            <a:r>
              <a:rPr lang="ru-RU" sz="22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показатель </a:t>
            </a:r>
            <a:r>
              <a:rPr lang="ru-RU" sz="2200" b="1" dirty="0">
                <a:solidFill>
                  <a:srgbClr val="FFC000"/>
                </a:solidFill>
                <a:ea typeface="Roboto Condensed" panose="02000000000000000000" pitchFamily="2" charset="0"/>
              </a:rPr>
              <a:t>«объем платных услуг населению»</a:t>
            </a:r>
            <a:r>
              <a:rPr lang="ru-RU" sz="2200" b="1" dirty="0">
                <a:solidFill>
                  <a:srgbClr val="006969"/>
                </a:solidFill>
                <a:ea typeface="Roboto Condensed" panose="02000000000000000000" pitchFamily="2" charset="0"/>
              </a:rPr>
              <a:t> измеряется суммой денежных средств, оплаченных гражданином за оказанные ему и (или) члену (членам) его семьи услуги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и </a:t>
            </a:r>
            <a:r>
              <a:rPr lang="ru-RU" sz="2200" b="1" dirty="0">
                <a:solidFill>
                  <a:srgbClr val="006969"/>
                </a:solidFill>
                <a:ea typeface="Roboto Condensed" panose="02000000000000000000" pitchFamily="2" charset="0"/>
              </a:rPr>
              <a:t>(или) оплаченных юридическим лицом, его обособленным подразделением,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/>
            </a:r>
            <a:br>
              <a:rPr lang="ru-RU" sz="22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в </a:t>
            </a:r>
            <a:r>
              <a:rPr lang="ru-RU" sz="2200" b="1" dirty="0">
                <a:solidFill>
                  <a:srgbClr val="006969"/>
                </a:solidFill>
                <a:ea typeface="Roboto Condensed" panose="02000000000000000000" pitchFamily="2" charset="0"/>
              </a:rPr>
              <a:t>котором он </a:t>
            </a:r>
            <a:r>
              <a:rPr lang="ru-RU" sz="22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работает</a:t>
            </a:r>
            <a:r>
              <a:rPr lang="ru-RU" sz="2200" b="1" dirty="0">
                <a:solidFill>
                  <a:srgbClr val="006969"/>
                </a:solidFill>
                <a:ea typeface="Roboto Condensed" panose="02000000000000000000" pitchFamily="2" charset="0"/>
              </a:rPr>
              <a:t>. </a:t>
            </a:r>
            <a:r>
              <a:rPr lang="ru-RU" sz="2200" b="1" dirty="0">
                <a:solidFill>
                  <a:srgbClr val="FFC000"/>
                </a:solidFill>
                <a:ea typeface="Roboto Condensed" panose="02000000000000000000" pitchFamily="2" charset="0"/>
              </a:rPr>
              <a:t>(п.5 Указаний</a:t>
            </a:r>
            <a:r>
              <a:rPr lang="ru-RU" sz="2200" b="1" dirty="0" smtClean="0">
                <a:solidFill>
                  <a:srgbClr val="FFC000"/>
                </a:solidFill>
                <a:ea typeface="Roboto Condensed" panose="02000000000000000000" pitchFamily="2" charset="0"/>
              </a:rPr>
              <a:t>)</a:t>
            </a:r>
            <a:endParaRPr lang="ru-RU" sz="2200" b="1" dirty="0">
              <a:solidFill>
                <a:srgbClr val="FFC000"/>
              </a:solidFill>
              <a:ea typeface="Roboto Condensed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16931" r="18017" b="20846"/>
          <a:stretch/>
        </p:blipFill>
        <p:spPr bwMode="auto">
          <a:xfrm>
            <a:off x="7126516" y="1014616"/>
            <a:ext cx="3972163" cy="194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16667" r="26779" b="16667"/>
          <a:stretch/>
        </p:blipFill>
        <p:spPr bwMode="auto">
          <a:xfrm>
            <a:off x="2022139" y="4462181"/>
            <a:ext cx="2008856" cy="15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3" y="1014620"/>
            <a:ext cx="9801543" cy="132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328" y="1988602"/>
            <a:ext cx="8939813" cy="31071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891" y="3623640"/>
            <a:ext cx="9438604" cy="29442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2400" dirty="0"/>
          </a:p>
          <a:p>
            <a:pPr algn="just">
              <a:lnSpc>
                <a:spcPct val="120000"/>
              </a:lnSpc>
            </a:pPr>
            <a:r>
              <a:rPr lang="ru-RU" sz="9600" b="1" dirty="0" smtClean="0">
                <a:solidFill>
                  <a:srgbClr val="006969"/>
                </a:solidFill>
                <a:ea typeface="Roboto Condensed" panose="020B0604020202020204" charset="0"/>
              </a:rPr>
              <a:t>жилищно-коммунальные </a:t>
            </a:r>
            <a:r>
              <a:rPr lang="ru-RU" sz="9600" b="1" dirty="0">
                <a:solidFill>
                  <a:srgbClr val="006969"/>
                </a:solidFill>
                <a:ea typeface="Roboto Condensed" panose="020B0604020202020204" charset="0"/>
              </a:rPr>
              <a:t>услуги (кроме дополнительных жилищно-коммунальных услуг), услуги по предоставлению местного, междугороднего и международного телефонного соединения, эфирного и кабельного телевидения, данные о которых отражаются по </a:t>
            </a:r>
            <a:r>
              <a:rPr lang="ru-RU" sz="9600" b="1" u="sng" dirty="0">
                <a:solidFill>
                  <a:srgbClr val="006969"/>
                </a:solidFill>
                <a:ea typeface="Roboto Condensed" panose="020B0604020202020204" charset="0"/>
              </a:rPr>
              <a:t>фактическому размеру</a:t>
            </a:r>
            <a:r>
              <a:rPr lang="ru-RU" sz="9600" b="1" dirty="0">
                <a:solidFill>
                  <a:srgbClr val="006969"/>
                </a:solidFill>
                <a:ea typeface="Roboto Condensed" panose="020B0604020202020204" charset="0"/>
              </a:rPr>
              <a:t> платы населения за эти услуги в отчетном периоде (то есть оплаченные населением </a:t>
            </a:r>
            <a:r>
              <a:rPr lang="ru-RU" sz="9600" b="1" dirty="0">
                <a:solidFill>
                  <a:srgbClr val="FFC000"/>
                </a:solidFill>
                <a:ea typeface="Roboto Condensed" panose="020B0604020202020204" charset="0"/>
              </a:rPr>
              <a:t>до 25-го числа (включительно) </a:t>
            </a:r>
            <a:r>
              <a:rPr lang="ru-RU" sz="9600" b="1" dirty="0">
                <a:solidFill>
                  <a:srgbClr val="006969"/>
                </a:solidFill>
                <a:ea typeface="Roboto Condensed" panose="020B0604020202020204" charset="0"/>
              </a:rPr>
              <a:t>месяца, следующего за отчетным периодом</a:t>
            </a:r>
            <a:r>
              <a:rPr lang="ru-RU" sz="9600" b="1" dirty="0" smtClean="0">
                <a:solidFill>
                  <a:srgbClr val="006969"/>
                </a:solidFill>
                <a:ea typeface="Roboto Condensed" panose="020B0604020202020204" charset="0"/>
              </a:rPr>
              <a:t>). </a:t>
            </a:r>
            <a:br>
              <a:rPr lang="ru-RU" sz="9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9600" b="1" dirty="0">
                <a:solidFill>
                  <a:srgbClr val="FFC000"/>
                </a:solidFill>
                <a:ea typeface="Roboto Condensed" panose="02000000000000000000" pitchFamily="2" charset="0"/>
              </a:rPr>
              <a:t> </a:t>
            </a:r>
            <a:r>
              <a:rPr lang="ru-RU" sz="9600" b="1" dirty="0" smtClean="0">
                <a:solidFill>
                  <a:srgbClr val="FFC000"/>
                </a:solidFill>
                <a:ea typeface="Roboto Condensed" panose="02000000000000000000" pitchFamily="2" charset="0"/>
              </a:rPr>
              <a:t>                                                      (п.</a:t>
            </a:r>
            <a:r>
              <a:rPr lang="en-US" sz="9600" b="1" dirty="0">
                <a:solidFill>
                  <a:srgbClr val="FFC000"/>
                </a:solidFill>
                <a:ea typeface="Roboto Condensed" panose="02000000000000000000" pitchFamily="2" charset="0"/>
              </a:rPr>
              <a:t>8</a:t>
            </a:r>
            <a:r>
              <a:rPr lang="ru-RU" sz="9600" b="1" dirty="0" smtClean="0">
                <a:solidFill>
                  <a:srgbClr val="FFC000"/>
                </a:solidFill>
                <a:ea typeface="Roboto Condensed" panose="02000000000000000000" pitchFamily="2" charset="0"/>
              </a:rPr>
              <a:t> </a:t>
            </a:r>
            <a:r>
              <a:rPr lang="ru-RU" sz="9600" b="1" dirty="0">
                <a:solidFill>
                  <a:srgbClr val="FFC000"/>
                </a:solidFill>
                <a:ea typeface="Roboto Condensed" panose="02000000000000000000" pitchFamily="2" charset="0"/>
              </a:rPr>
              <a:t>Указаний</a:t>
            </a:r>
            <a:r>
              <a:rPr lang="ru-RU" sz="9600" b="1" dirty="0" smtClean="0">
                <a:solidFill>
                  <a:srgbClr val="FFC000"/>
                </a:solidFill>
                <a:ea typeface="Roboto Condensed" panose="02000000000000000000" pitchFamily="2" charset="0"/>
              </a:rPr>
              <a:t>)</a:t>
            </a:r>
            <a:endParaRPr lang="ru-RU" sz="9600" b="1" dirty="0">
              <a:solidFill>
                <a:srgbClr val="FFC000"/>
              </a:solidFill>
              <a:ea typeface="Roboto Condensed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endParaRPr lang="ru-RU" sz="9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592" y="5379868"/>
            <a:ext cx="8789024" cy="4705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807" y="1142738"/>
            <a:ext cx="1082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Объем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платных услуг населению отражается в отчете</a:t>
            </a:r>
            <a:b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</a:br>
            <a:r>
              <a:rPr lang="ru-RU" sz="2400" b="1" u="sng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на </a:t>
            </a:r>
            <a:r>
              <a:rPr lang="ru-RU" sz="2400" b="1" u="sng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момент оказания услуги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(при условии, что услуга оплачена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ранее) либо </a:t>
            </a:r>
            <a:r>
              <a:rPr lang="en-US" sz="24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/>
            </a:r>
            <a:br>
              <a:rPr lang="en-US" sz="24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</a:br>
            <a:r>
              <a:rPr lang="ru-RU" sz="2400" b="1" u="sng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на </a:t>
            </a:r>
            <a:r>
              <a:rPr lang="ru-RU" sz="2400" b="1" u="sng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момент оплаты услуги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 (при условии, что услуга оказана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).</a:t>
            </a:r>
            <a:endParaRPr lang="ru-RU" sz="2400" dirty="0">
              <a:solidFill>
                <a:srgbClr val="00696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9891" y="3249227"/>
            <a:ext cx="9438607" cy="2512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6201" y="2530140"/>
            <a:ext cx="7150963" cy="71909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ru-RU" sz="2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9891" y="2712396"/>
            <a:ext cx="6627127" cy="36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628571" y="2574383"/>
            <a:ext cx="4775200" cy="9144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Исключение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429" y="2325949"/>
            <a:ext cx="9099615" cy="38795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rtlCol="0" anchor="ctr">
            <a:normAutofit/>
          </a:bodyPr>
          <a:lstStyle/>
          <a:p>
            <a:pPr algn="just">
              <a:lnSpc>
                <a:spcPct val="120000"/>
              </a:lnSpc>
            </a:pPr>
            <a:endParaRPr lang="ru-RU" sz="6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ru-RU" sz="62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Symbol"/>
              </a:rPr>
              <a:t> </a:t>
            </a:r>
            <a:endParaRPr lang="ru-RU" sz="6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endParaRPr lang="ru-RU" sz="6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Symbol"/>
            </a:endParaRPr>
          </a:p>
          <a:p>
            <a:pPr algn="just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217713" y="815850"/>
            <a:ext cx="11132459" cy="857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sz="28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формах по статистике платных услуг  населению </a:t>
            </a:r>
            <a:r>
              <a:rPr lang="ru-RU" sz="2800" b="1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отражаются       (п.12 формы  6-ун, п.13. формы  1-ун)</a:t>
            </a:r>
            <a:r>
              <a:rPr lang="ru-RU" sz="28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117" y="1845212"/>
            <a:ext cx="1123405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rgbClr val="006969"/>
                </a:solidFill>
              </a:rPr>
              <a:t>стоимость услуг, оказанных по заказам граждан Республики Беларусь, а также иностранных граждан </a:t>
            </a:r>
            <a:r>
              <a:rPr lang="ru-RU" b="1" dirty="0" smtClean="0">
                <a:solidFill>
                  <a:srgbClr val="006969"/>
                </a:solidFill>
              </a:rPr>
              <a:t/>
            </a:r>
            <a:br>
              <a:rPr lang="ru-RU" b="1" dirty="0" smtClean="0">
                <a:solidFill>
                  <a:srgbClr val="006969"/>
                </a:solidFill>
              </a:rPr>
            </a:br>
            <a:r>
              <a:rPr lang="ru-RU" b="1" dirty="0" smtClean="0">
                <a:solidFill>
                  <a:srgbClr val="006969"/>
                </a:solidFill>
              </a:rPr>
              <a:t>и </a:t>
            </a:r>
            <a:r>
              <a:rPr lang="ru-RU" b="1" dirty="0">
                <a:solidFill>
                  <a:srgbClr val="006969"/>
                </a:solidFill>
              </a:rPr>
              <a:t>лиц без гражданства, постоянно проживающих на территории Республики Беларусь </a:t>
            </a:r>
            <a:r>
              <a:rPr lang="ru-RU" b="1" dirty="0" smtClean="0">
                <a:solidFill>
                  <a:srgbClr val="006969"/>
                </a:solidFill>
              </a:rPr>
              <a:t>и </a:t>
            </a:r>
            <a:r>
              <a:rPr lang="ru-RU" b="1" dirty="0">
                <a:solidFill>
                  <a:srgbClr val="006969"/>
                </a:solidFill>
              </a:rPr>
              <a:t>оплаченных ими, либо оплаченных юридическими лицами, обособленными подразделениями юридических </a:t>
            </a:r>
            <a:r>
              <a:rPr lang="ru-RU" b="1" dirty="0" smtClean="0">
                <a:solidFill>
                  <a:srgbClr val="006969"/>
                </a:solidFill>
              </a:rPr>
              <a:t>лиц, в </a:t>
            </a:r>
            <a:r>
              <a:rPr lang="ru-RU" b="1" dirty="0">
                <a:solidFill>
                  <a:srgbClr val="006969"/>
                </a:solidFill>
              </a:rPr>
              <a:t>которых эти граждане работают</a:t>
            </a:r>
            <a:r>
              <a:rPr lang="ru-RU" b="1" dirty="0" smtClean="0">
                <a:solidFill>
                  <a:srgbClr val="006969"/>
                </a:solidFill>
              </a:rPr>
              <a:t>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rgbClr val="006969"/>
                </a:solidFill>
              </a:rPr>
              <a:t>стоимость услуг, оказанных по заказам граждан и оплаченных страховыми организациями (кроме оплаченных за счет средств обязательного страхования);</a:t>
            </a:r>
            <a:endParaRPr lang="ru-RU" b="1" dirty="0" smtClean="0">
              <a:solidFill>
                <a:srgbClr val="006969"/>
              </a:solidFill>
            </a:endParaRP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rgbClr val="006969"/>
                </a:solidFill>
              </a:rPr>
              <a:t>стоимость </a:t>
            </a:r>
            <a:r>
              <a:rPr lang="ru-RU" b="1" dirty="0" smtClean="0">
                <a:solidFill>
                  <a:srgbClr val="006969"/>
                </a:solidFill>
              </a:rPr>
              <a:t>услуг,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оказанных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юридическими лицами, их обособленными подразделениями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своим работникам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в размере оплаченных этими работниками денежных средств, в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том числе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в счет заработной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  <a:sym typeface="Symbol"/>
              </a:rPr>
              <a:t>платы;</a:t>
            </a:r>
            <a:endParaRPr lang="ru-RU" b="1" dirty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rgbClr val="006969"/>
                </a:solidFill>
              </a:rPr>
              <a:t>стоимость </a:t>
            </a:r>
            <a:r>
              <a:rPr lang="ru-RU" b="1" dirty="0" smtClean="0">
                <a:solidFill>
                  <a:srgbClr val="006969"/>
                </a:solidFill>
              </a:rPr>
              <a:t>услуг, </a:t>
            </a: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оказанных </a:t>
            </a:r>
            <a:r>
              <a:rPr lang="ru-RU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членам организаций застройщиков, товариществ собственников, </a:t>
            </a: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садоводческих</a:t>
            </a:r>
            <a:r>
              <a:rPr lang="ru-RU" dirty="0" smtClean="0">
                <a:sym typeface="Symbol"/>
              </a:rPr>
              <a:t> </a:t>
            </a: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товариществ</a:t>
            </a:r>
            <a:r>
              <a:rPr lang="ru-RU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, гаражных кооперативов и кооперативов, осуществляющих </a:t>
            </a: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эксплуатацию автомобильных </a:t>
            </a:r>
            <a:r>
              <a:rPr lang="ru-RU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стоянок, </a:t>
            </a: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и </a:t>
            </a:r>
            <a:r>
              <a:rPr lang="ru-RU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оплаченных за счет средств этих организаций</a:t>
            </a: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rgbClr val="006969"/>
                </a:solidFill>
              </a:rPr>
              <a:t>стоимость материалов, узлов, деталей, запасных частей, используемых при оказании платных услуг населению (кроме давальческого сырья);</a:t>
            </a:r>
          </a:p>
          <a:p>
            <a:pPr marL="285750" indent="-28575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333829" y="1014617"/>
            <a:ext cx="10769600" cy="74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В формах по статистике платных услуг населению 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не отражаются  (п.13 формы 6-ун, п.14 формы 1-ун) </a:t>
            </a:r>
            <a:r>
              <a:rPr lang="ru-RU" sz="28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: </a:t>
            </a:r>
            <a:br>
              <a:rPr lang="ru-RU" sz="28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</a:br>
            <a:endParaRPr lang="ru-RU" sz="2800" b="1" dirty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429" y="2325949"/>
            <a:ext cx="9099615" cy="38795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rtlCol="0" anchor="ctr">
            <a:normAutofit/>
          </a:bodyPr>
          <a:lstStyle/>
          <a:p>
            <a:pPr algn="just">
              <a:lnSpc>
                <a:spcPct val="120000"/>
              </a:lnSpc>
            </a:pPr>
            <a:endParaRPr lang="ru-RU" sz="6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ru-RU" sz="62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Symbol"/>
              </a:rPr>
              <a:t> </a:t>
            </a:r>
            <a:endParaRPr lang="ru-RU" sz="6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endParaRPr lang="ru-RU" sz="6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Symbol"/>
            </a:endParaRPr>
          </a:p>
          <a:p>
            <a:pPr algn="just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688" y="1820001"/>
            <a:ext cx="111469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6969"/>
                </a:solidFill>
              </a:rPr>
              <a:t>стоимость </a:t>
            </a:r>
            <a:r>
              <a:rPr lang="ru-RU" sz="2000" b="1" dirty="0" smtClean="0">
                <a:solidFill>
                  <a:srgbClr val="006969"/>
                </a:solidFill>
              </a:rPr>
              <a:t>платных услуг,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оказанных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иностранным гражданам, кроме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иностранных граждан, постоянно  проживающих на территории Республики Беларусь; </a:t>
            </a:r>
            <a:endParaRPr lang="ru-RU" sz="2000" b="1" dirty="0" smtClean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marL="284400" indent="-2844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</a:rPr>
              <a:t>стоимость услуг по </a:t>
            </a:r>
            <a:r>
              <a:rPr lang="ru-RU" sz="2000" b="1" dirty="0">
                <a:solidFill>
                  <a:srgbClr val="006969"/>
                </a:solidFill>
              </a:rPr>
              <a:t>обеспечению питанием, кроме платы родителей (законных представителей) за питание детей в учреждениях дошкольного образования;</a:t>
            </a:r>
          </a:p>
          <a:p>
            <a:pPr marL="284400" indent="-2844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rgbClr val="006969"/>
                </a:solidFill>
              </a:rPr>
              <a:t>стоимость материалов, изделий, запасных частей и деталей, предоставленных заказчиком (давальческое сырье);</a:t>
            </a:r>
          </a:p>
          <a:p>
            <a:pPr marL="284400" indent="-2844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6969"/>
                </a:solidFill>
              </a:rPr>
              <a:t>стоимость изделий собственного производства, изготовленных организациями, оказывающими бытовые услуги населению, без предварительных заказов и реализованных населению; </a:t>
            </a:r>
            <a:endParaRPr lang="ru-RU" sz="2000" b="1" dirty="0" smtClean="0">
              <a:solidFill>
                <a:srgbClr val="006969"/>
              </a:solidFill>
              <a:ea typeface="Roboto Condensed" panose="02000000000000000000" pitchFamily="2" charset="0"/>
              <a:sym typeface="Symbo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6969"/>
                </a:solidFill>
              </a:rPr>
              <a:t>стоимость услуг, оказанных юридическим лицам, физическим лицам, осуществляющим индивидуальную предпринимательскую деятельность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;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  <a:sym typeface="Symbo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sym typeface="Symbol"/>
              </a:rPr>
              <a:t>и др.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5328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Объект 5">
            <a:extLst>
              <a:ext uri="{FF2B5EF4-FFF2-40B4-BE49-F238E27FC236}">
                <a16:creationId xmlns="" xmlns:a16="http://schemas.microsoft.com/office/drawing/2014/main" id="{CAD1C98E-CF30-4FF0-8354-A0D26D92381D}"/>
              </a:ext>
            </a:extLst>
          </p:cNvPr>
          <p:cNvSpPr txBox="1">
            <a:spLocks/>
          </p:cNvSpPr>
          <p:nvPr/>
        </p:nvSpPr>
        <p:spPr>
          <a:xfrm>
            <a:off x="46913" y="856547"/>
            <a:ext cx="4960519" cy="25724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Отчет представляется посредством многофункционального </a:t>
            </a:r>
            <a:b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веб-портала Национального статистического комитета Республики Беларусь</a:t>
            </a:r>
            <a:endParaRPr lang="ru-RU" sz="2600" b="1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Roboto Condensed" panose="020B0604020202020204" charset="0"/>
              <a:cs typeface="Calibri" pitchFamily="34" charset="0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="" xmlns:a16="http://schemas.microsoft.com/office/drawing/2014/main" id="{0C4E21D7-B6DA-4157-9536-8C0521004F03}"/>
              </a:ext>
            </a:extLst>
          </p:cNvPr>
          <p:cNvSpPr txBox="1">
            <a:spLocks/>
          </p:cNvSpPr>
          <p:nvPr/>
        </p:nvSpPr>
        <p:spPr>
          <a:xfrm>
            <a:off x="5440440" y="3759204"/>
            <a:ext cx="6047173" cy="3011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Единый номер телефона  технической поддержки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(0212) </a:t>
            </a:r>
            <a:r>
              <a:rPr lang="ru-RU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25 </a:t>
            </a: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00 </a:t>
            </a: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10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000" b="1" kern="0" dirty="0" err="1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Avest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 8 (017) 388 03 19</a:t>
            </a:r>
            <a:r>
              <a:rPr lang="en-US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8 (029) 646 03 </a:t>
            </a:r>
            <a:r>
              <a:rPr lang="ru-RU" altLang="ru-RU" sz="20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19</a:t>
            </a:r>
            <a:endParaRPr lang="en-US" altLang="ru-RU" sz="2000" b="1" kern="0" dirty="0" smtClean="0">
              <a:solidFill>
                <a:srgbClr val="006969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Техническая поддержка осуществляется в соответствии 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с режимом работы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Главного статистического управления Витебской области и государственного предприятия </a:t>
            </a:r>
            <a:b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«ЦИТ </a:t>
            </a:r>
            <a:r>
              <a:rPr lang="ru-RU" altLang="ru-RU" sz="1800" b="1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». </a:t>
            </a: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В случае невозможности решения технологических проблем 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на первом уровне технической поддержки необходимо обращаться к специалистам </a:t>
            </a:r>
            <a:r>
              <a:rPr lang="ru-RU" altLang="ru-RU" sz="1600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на электронный адрес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ru-RU" sz="1600" b="1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e-respondent@belstat.gov.by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с изложением сути обращения, снимков экрана, отражающих проблему, и контактных данных для обратной связи.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altLang="ru-RU" sz="1800" b="1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800" kern="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1843" b="5109"/>
          <a:stretch/>
        </p:blipFill>
        <p:spPr bwMode="auto">
          <a:xfrm>
            <a:off x="5440441" y="786060"/>
            <a:ext cx="5967791" cy="29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>
            <a:extLst>
              <a:ext uri="{FF2B5EF4-FFF2-40B4-BE49-F238E27FC236}">
                <a16:creationId xmlns="" xmlns:a16="http://schemas.microsoft.com/office/drawing/2014/main" id="{9CA9C2F8-4939-4C6C-9096-BB8D2FDC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8" y="3759200"/>
            <a:ext cx="5179181" cy="274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551" y="3297539"/>
            <a:ext cx="465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hlinkClick r:id="rId6"/>
              </a:rPr>
              <a:t>http</a:t>
            </a:r>
            <a:r>
              <a:rPr lang="ru-RU" sz="2400" b="1" u="sng" dirty="0">
                <a:hlinkClick r:id="rId6"/>
              </a:rPr>
              <a:t>://</a:t>
            </a:r>
            <a:r>
              <a:rPr lang="en-US" sz="2400" b="1" u="sng" dirty="0">
                <a:hlinkClick r:id="rId6"/>
              </a:rPr>
              <a:t>e</a:t>
            </a:r>
            <a:r>
              <a:rPr lang="ru-RU" sz="2400" b="1" u="sng" dirty="0">
                <a:hlinkClick r:id="rId6"/>
              </a:rPr>
              <a:t>-</a:t>
            </a:r>
            <a:r>
              <a:rPr lang="en-US" sz="2400" b="1" u="sng" dirty="0">
                <a:hlinkClick r:id="rId6"/>
              </a:rPr>
              <a:t>respondent</a:t>
            </a:r>
            <a:r>
              <a:rPr lang="ru-RU" sz="2400" b="1" u="sng" dirty="0">
                <a:hlinkClick r:id="rId6"/>
              </a:rPr>
              <a:t>.</a:t>
            </a:r>
            <a:r>
              <a:rPr lang="en-US" sz="2400" b="1" u="sng" dirty="0" err="1">
                <a:hlinkClick r:id="rId6"/>
              </a:rPr>
              <a:t>belstat</a:t>
            </a:r>
            <a:r>
              <a:rPr lang="ru-RU" sz="2400" b="1" u="sng" dirty="0">
                <a:hlinkClick r:id="rId6"/>
              </a:rPr>
              <a:t>.</a:t>
            </a:r>
            <a:r>
              <a:rPr lang="en-US" sz="2400" b="1" u="sng" dirty="0" err="1">
                <a:hlinkClick r:id="rId6"/>
              </a:rPr>
              <a:t>gov</a:t>
            </a:r>
            <a:r>
              <a:rPr lang="ru-RU" sz="2400" b="1" u="sng" dirty="0">
                <a:hlinkClick r:id="rId6"/>
              </a:rPr>
              <a:t>.</a:t>
            </a:r>
            <a:r>
              <a:rPr lang="en-US" sz="2400" b="1" u="sng" dirty="0">
                <a:hlinkClick r:id="rId6"/>
              </a:rPr>
              <a:t>by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33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53594" y="793105"/>
            <a:ext cx="8655729" cy="61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Распределение объемов платных услуг населению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3" y="1014616"/>
            <a:ext cx="9801543" cy="1941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328" y="1988602"/>
            <a:ext cx="8939813" cy="31071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592" y="5379868"/>
            <a:ext cx="8789024" cy="4705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648" y="1326073"/>
            <a:ext cx="1110342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При распределении объемов платных услуг населению </a:t>
            </a:r>
            <a:br>
              <a:rPr lang="ru-RU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</a:br>
            <a:r>
              <a:rPr lang="ru-RU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по видам услуг следует руководствоваться статистическим классификатором  </a:t>
            </a:r>
            <a:r>
              <a:rPr lang="en-US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/>
            </a:r>
            <a:br>
              <a:rPr lang="en-US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</a:b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СК 36.005-2015 «Платные услуги населению»</a:t>
            </a:r>
            <a:r>
              <a:rPr lang="ru-RU" sz="24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, </a:t>
            </a:r>
            <a:r>
              <a:rPr lang="ru-RU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Symbol"/>
              </a:rPr>
              <a:t>утвержденным постановлением Национального статистического комитета Республики Беларусь от 28 августа 2015 г. №101. </a:t>
            </a: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СК </a:t>
            </a:r>
            <a:r>
              <a:rPr lang="ru-RU" sz="2400" b="1" dirty="0">
                <a:solidFill>
                  <a:srgbClr val="FFC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36.005-2015</a:t>
            </a:r>
            <a:r>
              <a:rPr lang="ru-RU" sz="24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размещен на официальном сайте  Национального статистического комитета Республики Беларусь в глобальной компьютерной сети </a:t>
            </a:r>
            <a:r>
              <a:rPr lang="ru-RU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Интернет</a:t>
            </a:r>
            <a:r>
              <a:rPr lang="en-US" sz="240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 - </a:t>
            </a:r>
            <a:r>
              <a:rPr lang="en-US" sz="2400" b="1" u="sng" dirty="0" smtClean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http</a:t>
            </a:r>
            <a:r>
              <a:rPr lang="en-US" sz="2400" b="1" u="sng" dirty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//www.belstat.gov.by</a:t>
            </a:r>
            <a:r>
              <a:rPr lang="ru-RU" sz="2400" b="1" u="sng" dirty="0" smtClean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:</a:t>
            </a:r>
            <a:endParaRPr lang="en-US" sz="2400" b="1" u="sng" dirty="0" smtClean="0">
              <a:solidFill>
                <a:srgbClr val="573D77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  <a:sym typeface="Wingdings" pitchFamily="2" charset="2"/>
            </a:endParaRPr>
          </a:p>
          <a:p>
            <a:pPr algn="just">
              <a:lnSpc>
                <a:spcPts val="2400"/>
              </a:lnSpc>
            </a:pPr>
            <a:endParaRPr lang="ru-RU" sz="2400" b="1" u="sng" dirty="0">
              <a:solidFill>
                <a:srgbClr val="0070C0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  <a:sym typeface="Wingdings" pitchFamily="2" charset="2"/>
            </a:endParaRPr>
          </a:p>
          <a:p>
            <a:pPr algn="ctr">
              <a:lnSpc>
                <a:spcPts val="2400"/>
              </a:lnSpc>
            </a:pPr>
            <a:r>
              <a:rPr lang="ru-RU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Главная</a:t>
            </a:r>
            <a:r>
              <a:rPr lang="en-US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     </a:t>
            </a:r>
            <a:r>
              <a:rPr lang="ru-RU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Классификаторы</a:t>
            </a:r>
            <a:r>
              <a:rPr lang="en-US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      C</a:t>
            </a:r>
            <a:r>
              <a:rPr lang="ru-RU" sz="2400" b="1" u="sng" dirty="0" err="1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татистические</a:t>
            </a:r>
            <a:r>
              <a:rPr lang="ru-RU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 классификаторы</a:t>
            </a:r>
            <a:r>
              <a:rPr lang="en-US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  </a:t>
            </a:r>
            <a:br>
              <a:rPr lang="en-US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</a:br>
            <a:r>
              <a:rPr lang="ru-RU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Статистический классификатор СК 36.005-2015 «Платные услуги населению» (СКПУН) (с изменениями) (.</a:t>
            </a:r>
            <a:r>
              <a:rPr lang="en-US" sz="2400" b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doc)</a:t>
            </a:r>
            <a:endParaRPr lang="ru-RU" sz="2400" b="1" u="sng" dirty="0" smtClean="0">
              <a:solidFill>
                <a:srgbClr val="006969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</a:endParaRPr>
          </a:p>
          <a:p>
            <a:pPr algn="just"/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328" y="3081729"/>
            <a:ext cx="8584707" cy="10641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2A8497F-FB99-434B-AF2A-7DF410D86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36" t="34613" r="8106" b="32262"/>
          <a:stretch/>
        </p:blipFill>
        <p:spPr>
          <a:xfrm>
            <a:off x="2342180" y="4949371"/>
            <a:ext cx="6691085" cy="145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Нашивка 13"/>
          <p:cNvSpPr/>
          <p:nvPr/>
        </p:nvSpPr>
        <p:spPr>
          <a:xfrm>
            <a:off x="5365448" y="3867558"/>
            <a:ext cx="180000" cy="180000"/>
          </a:xfrm>
          <a:prstGeom prst="chevron">
            <a:avLst/>
          </a:prstGeom>
          <a:solidFill>
            <a:srgbClr val="00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969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2714551" y="3867558"/>
            <a:ext cx="180000" cy="180000"/>
          </a:xfrm>
          <a:prstGeom prst="chevron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0029320" y="3869973"/>
            <a:ext cx="180000" cy="180000"/>
          </a:xfrm>
          <a:prstGeom prst="chevron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7" y="1216196"/>
            <a:ext cx="11394235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C94B9E-9009-45AF-89B1-44C98C66036B}"/>
              </a:ext>
            </a:extLst>
          </p:cNvPr>
          <p:cNvSpPr txBox="1"/>
          <p:nvPr/>
        </p:nvSpPr>
        <p:spPr>
          <a:xfrm>
            <a:off x="510805" y="781037"/>
            <a:ext cx="10850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</a:t>
            </a:r>
            <a:r>
              <a:rPr lang="ru-RU" sz="2400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)</a:t>
            </a:r>
          </a:p>
          <a:p>
            <a:pPr algn="ctr">
              <a:lnSpc>
                <a:spcPts val="2400"/>
              </a:lnSpc>
            </a:pPr>
            <a:r>
              <a:rPr lang="ru-RU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  <a:endParaRPr lang="ru-RU" i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3" y="2649634"/>
            <a:ext cx="11268075" cy="407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 Органы государственной статистики имеют право:</a:t>
            </a:r>
            <a:endParaRPr lang="ru-RU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организовывать </a:t>
            </a:r>
            <a:r>
              <a:rPr lang="ru-RU" b="1" dirty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 проводить государственные статистические наблюдения;</a:t>
            </a:r>
            <a:endParaRPr lang="ru-RU" b="1" i="0" dirty="0">
              <a:solidFill>
                <a:srgbClr val="006969"/>
              </a:solidFill>
              <a:effectLst/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1.6 </a:t>
            </a:r>
            <a:r>
              <a:rPr lang="ru-RU" b="1" i="1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получать </a:t>
            </a:r>
            <a:r>
              <a:rPr lang="ru-RU" b="1" i="1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на безвозмездной основе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, если иное не установлено законодательством, от респондентов </a:t>
            </a:r>
            <a:r>
              <a:rPr lang="ru-RU" b="1" i="1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данные,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в том числе информацию, распространение и (или) предоставление которой ограничено, </a:t>
            </a:r>
            <a:r>
              <a:rPr lang="ru-RU" b="1" i="1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объеме и сроки, указанные в формах государственных статистических наблюдений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 </a:t>
            </a:r>
            <a:endParaRPr lang="ru-RU" altLang="ru-RU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1.8 </a:t>
            </a:r>
            <a:r>
              <a:rPr lang="ru-RU" b="1" i="1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проверять </a:t>
            </a:r>
            <a:r>
              <a:rPr lang="ru-RU" b="1" i="1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достоверность первичных статистических данных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путем сопоставления их с данными первичных учетных и иных документов, посещать с этой целью территорию и помещения (кроме жилых) государственных органов, иных организаций (за исключением организаций, которые в соответствии с международными договорами Республики Беларусь пользуются дипломатическим иммунитетом), их обособленных подразделений, а также индивидуальных предпринимателей, получать сведения из баз (банков) данных проверяемых субъектов</a:t>
            </a: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1.9 </a:t>
            </a:r>
            <a:r>
              <a:rPr lang="ru-RU" b="1" i="1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требовать </a:t>
            </a:r>
            <a:r>
              <a:rPr lang="ru-RU" b="1" i="1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 получать </a:t>
            </a:r>
            <a:r>
              <a:rPr lang="ru-RU" b="1" i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 респондента необходимые разъяснения, </a:t>
            </a:r>
            <a:r>
              <a:rPr lang="ru-RU" b="1" i="1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документы (их копии) и иные материалы</a:t>
            </a:r>
            <a:r>
              <a:rPr lang="ru-RU" b="1" i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при организации и проведении государственных статистических наблюдений, формировании официальной статистической информации и (или) в случае выявления искажений в данных государственной статистической отчетности;</a:t>
            </a:r>
          </a:p>
          <a:p>
            <a:pPr algn="just" eaLnBrk="1" hangingPunct="1">
              <a:buClr>
                <a:srgbClr val="FF0000"/>
              </a:buClr>
            </a:pP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93379" y="2249524"/>
            <a:ext cx="1121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10. Права и обязанности органов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государственной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статистики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4" y="0"/>
            <a:ext cx="12242103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7" y="1216196"/>
            <a:ext cx="11394235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329" y="849392"/>
            <a:ext cx="108103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238-3)</a:t>
            </a:r>
          </a:p>
          <a:p>
            <a:pPr algn="ctr">
              <a:lnSpc>
                <a:spcPts val="2400"/>
              </a:lnSpc>
            </a:pPr>
            <a:r>
              <a:rPr lang="ru-RU" i="1" dirty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178043" y="2434874"/>
            <a:ext cx="1112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12. Права и обязанности респондентов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3" y="2834984"/>
            <a:ext cx="11268075" cy="387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 Респонденты обязаны: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2.1 представлять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при проведении государственных статистических наблюдений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на безвозмездной основе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, если иное не установлено законодательством, первичные статистические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данные </a:t>
            </a:r>
            <a:r>
              <a:rPr lang="ru-RU" altLang="ru-RU" b="1" i="1" spc="-10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порядке, установленном </a:t>
            </a:r>
            <a:r>
              <a:rPr 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2.2 представлять </a:t>
            </a:r>
            <a:r>
              <a:rPr lang="ru-RU" alt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достоверные</a:t>
            </a:r>
            <a:r>
              <a:rPr lang="ru-RU" altLang="ru-RU" b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первичные статистические данные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объеме, сроки и адреса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, указанные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формах государственных статистических наблюдений, </a:t>
            </a:r>
            <a:r>
              <a:rPr lang="ru-RU" alt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за подписями лиц, ответственных за составление </a:t>
            </a:r>
            <a:r>
              <a:rPr lang="ru-RU" altLang="ru-RU" b="1" i="1" spc="-10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i="1" spc="-10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i="1" spc="-10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и </a:t>
            </a:r>
            <a:r>
              <a:rPr lang="ru-RU" alt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представление этих данных</a:t>
            </a:r>
            <a:r>
              <a:rPr lang="ru-RU" altLang="ru-RU" b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если подписание предусмотрено формой государственного статистического наблюдения;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2.3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вносить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порядке, установленном </a:t>
            </a:r>
            <a:r>
              <a:rPr 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исправления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данные государственной статистической отчетности в случаях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их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искажения;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2.4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i="1" spc="-10" dirty="0" smtClean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выполнять </a:t>
            </a:r>
            <a:r>
              <a:rPr lang="ru-RU" altLang="ru-RU" b="1" i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решения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органов государственной статистики и государственных организаций, уполномоченных на ведение государственной статистики, принятые в пределах их компетенции</a:t>
            </a:r>
          </a:p>
          <a:p>
            <a:pPr algn="just" eaLnBrk="1" hangingPunct="1">
              <a:buClr>
                <a:srgbClr val="FF0000"/>
              </a:buClr>
            </a:pPr>
            <a:r>
              <a:rPr lang="ru-RU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4" y="0"/>
            <a:ext cx="12242103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7" y="1216196"/>
            <a:ext cx="11394235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3659" y="856099"/>
            <a:ext cx="860697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Кодекс Республики Беларусь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об административных правонарушениях </a:t>
            </a:r>
          </a:p>
          <a:p>
            <a:pPr algn="ctr"/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(от 6 января 2021 г. № 91-З)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D90CAD-DC59-46BF-8273-9A88AE92A5AC}"/>
              </a:ext>
            </a:extLst>
          </p:cNvPr>
          <p:cNvSpPr txBox="1"/>
          <p:nvPr/>
        </p:nvSpPr>
        <p:spPr>
          <a:xfrm>
            <a:off x="155818" y="2068741"/>
            <a:ext cx="1117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Статья 24.12. Нарушение порядка представления данных государственной статистической отчетности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17BBB8-FE9E-4133-B095-94BC8279A685}"/>
              </a:ext>
            </a:extLst>
          </p:cNvPr>
          <p:cNvSpPr/>
          <p:nvPr/>
        </p:nvSpPr>
        <p:spPr>
          <a:xfrm>
            <a:off x="93380" y="3137421"/>
            <a:ext cx="112985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1. Представление </a:t>
            </a:r>
            <a:r>
              <a:rPr lang="ru-RU" sz="2000" b="1" u="sng" dirty="0">
                <a:solidFill>
                  <a:srgbClr val="FFC000"/>
                </a:solidFill>
                <a:ea typeface="Roboto Condensed" panose="02000000000000000000" pitchFamily="2" charset="0"/>
              </a:rPr>
              <a:t>должностным лицом и (или) иным уполномоченным лицом</a:t>
            </a:r>
            <a:r>
              <a:rPr lang="ru-RU" sz="2000" b="1" dirty="0">
                <a:solidFill>
                  <a:srgbClr val="FFC000"/>
                </a:solidFill>
                <a:ea typeface="Roboto Condensed" panose="02000000000000000000" pitchFamily="2" charset="0"/>
              </a:rPr>
              <a:t>,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ответственным за составление и представление данных государственной статистической отчетности, либо индивидуальным предпринимателем </a:t>
            </a:r>
            <a:r>
              <a:rPr lang="ru-RU" sz="2000" b="1" i="1" dirty="0">
                <a:solidFill>
                  <a:srgbClr val="006969"/>
                </a:solidFill>
                <a:ea typeface="Roboto Condensed" panose="02000000000000000000" pitchFamily="2" charset="0"/>
              </a:rPr>
              <a:t>искаженных данных государственной статистической отчетности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, </a:t>
            </a:r>
            <a:r>
              <a:rPr lang="ru-RU" sz="2000" b="1" i="1" dirty="0">
                <a:solidFill>
                  <a:srgbClr val="006969"/>
                </a:solidFill>
                <a:ea typeface="Roboto Condensed" panose="02000000000000000000" pitchFamily="2" charset="0"/>
              </a:rPr>
              <a:t>несвоевременное представление или непредставление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 такой отчетности </a:t>
            </a:r>
            <a:r>
              <a:rPr lang="ru-RU" sz="2000" b="1" u="sng" dirty="0">
                <a:solidFill>
                  <a:srgbClr val="006969"/>
                </a:solidFill>
                <a:ea typeface="Roboto Condensed" panose="02000000000000000000" pitchFamily="2" charset="0"/>
              </a:rPr>
              <a:t>органам государственной статистики 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– влекут наложение штрафа в размере </a:t>
            </a:r>
            <a:r>
              <a:rPr lang="ru-RU" sz="2000" b="1" i="1" u="sng" dirty="0">
                <a:solidFill>
                  <a:srgbClr val="FFC000"/>
                </a:solidFill>
                <a:ea typeface="Roboto Condensed" panose="02000000000000000000" pitchFamily="2" charset="0"/>
              </a:rPr>
              <a:t>от десяти до тридцати базовых величин</a:t>
            </a:r>
            <a:r>
              <a:rPr lang="ru-RU" sz="2000" b="1" dirty="0">
                <a:solidFill>
                  <a:srgbClr val="FFC000"/>
                </a:solidFill>
                <a:ea typeface="Roboto Condensed" panose="02000000000000000000" pitchFamily="2" charset="0"/>
              </a:rPr>
              <a:t>.</a:t>
            </a:r>
          </a:p>
          <a:p>
            <a:pPr algn="just"/>
            <a:endParaRPr lang="ru-RU" sz="2000" b="1" dirty="0">
              <a:ea typeface="Roboto Condensed" panose="02000000000000000000" pitchFamily="2" charset="0"/>
            </a:endParaRPr>
          </a:p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2. Те же деяния, совершенные </a:t>
            </a:r>
            <a:r>
              <a:rPr lang="ru-RU" sz="2000" b="1" u="sng" dirty="0">
                <a:solidFill>
                  <a:srgbClr val="FFC000"/>
                </a:solidFill>
                <a:ea typeface="Roboto Condensed" panose="02000000000000000000" pitchFamily="2" charset="0"/>
              </a:rPr>
              <a:t>повторно в течение одного года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после наложения административного взыскания за такие же нарушения, – влекут наложение штрафа в размере </a:t>
            </a:r>
            <a:r>
              <a:rPr lang="ru-RU" sz="2000" b="1" i="1" u="sng" dirty="0">
                <a:solidFill>
                  <a:srgbClr val="FFC000"/>
                </a:solidFill>
                <a:ea typeface="Roboto Condensed" panose="02000000000000000000" pitchFamily="2" charset="0"/>
              </a:rPr>
              <a:t>от тридцати до пятидесяти базовых величин</a:t>
            </a:r>
            <a:r>
              <a:rPr lang="ru-RU" sz="2000" b="1" dirty="0">
                <a:ea typeface="Roboto Condens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1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45F52-811D-47B9-875C-4C76C3A5B39B}"/>
              </a:ext>
            </a:extLst>
          </p:cNvPr>
          <p:cNvSpPr txBox="1"/>
          <p:nvPr/>
        </p:nvSpPr>
        <p:spPr>
          <a:xfrm>
            <a:off x="0" y="893216"/>
            <a:ext cx="114876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Приказ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Национального статистического комитета Республики Беларусь</a:t>
            </a:r>
            <a:b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</a:b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«Об утверждении критериев оценки степени риска для отбора проверяемых субъектов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проведении выборочной проверки»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15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февраля 2018 г. №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39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E5B6A9BD-CE98-48E7-8EAA-677AC40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44" y="2063029"/>
            <a:ext cx="9584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rgbClr val="7030A0"/>
                </a:solidFill>
              </a:rPr>
              <a:t>https://www.belstat.gov.by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239" t="17428" r="2990" b="3319"/>
          <a:stretch/>
        </p:blipFill>
        <p:spPr bwMode="auto">
          <a:xfrm>
            <a:off x="970545" y="2550520"/>
            <a:ext cx="9584155" cy="391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xmlns="" id="{FC2EC47F-17CC-4821-A1D9-5BD185347C9A}"/>
              </a:ext>
            </a:extLst>
          </p:cNvPr>
          <p:cNvSpPr/>
          <p:nvPr/>
        </p:nvSpPr>
        <p:spPr>
          <a:xfrm>
            <a:off x="2757714" y="4036500"/>
            <a:ext cx="1973944" cy="18853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741AF3B-3CE1-48FB-ADDC-2D0612CEAD7B}"/>
              </a:ext>
            </a:extLst>
          </p:cNvPr>
          <p:cNvSpPr/>
          <p:nvPr/>
        </p:nvSpPr>
        <p:spPr>
          <a:xfrm>
            <a:off x="5958646" y="3368746"/>
            <a:ext cx="1483820" cy="397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065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65066"/>
              </p:ext>
            </p:extLst>
          </p:nvPr>
        </p:nvGraphicFramePr>
        <p:xfrm>
          <a:off x="664943" y="2949148"/>
          <a:ext cx="10313211" cy="273227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93022"/>
                <a:gridCol w="8918904"/>
                <a:gridCol w="901285"/>
              </a:tblGrid>
              <a:tr h="42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5545" algn="l"/>
                        </a:tabLs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Критерии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11070" algn="l"/>
                        </a:tabLs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Оценка </a:t>
                      </a:r>
                      <a:r>
                        <a:rPr lang="ru-RU" sz="1200" dirty="0" smtClean="0">
                          <a:solidFill>
                            <a:srgbClr val="006969"/>
                          </a:solidFill>
                          <a:effectLst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006969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rgbClr val="006969"/>
                          </a:solidFill>
                          <a:effectLst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баллах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 anchor="ctr"/>
                </a:tc>
              </a:tr>
              <a:tr h="57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6969"/>
                          </a:solidFill>
                          <a:effectLst/>
                        </a:rPr>
                        <a:t>1.1.</a:t>
                      </a:r>
                      <a:endParaRPr lang="ru-RU" sz="12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189730" algn="l"/>
                        </a:tabLs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представление государственной статистической отчетности с исправленными первичными статистическими данными после установленной даты ее представления, но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marL="403225" indent="-4032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1*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</a:tr>
              <a:tr h="57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6969"/>
                          </a:solidFill>
                          <a:effectLst/>
                        </a:rPr>
                        <a:t>1.2.</a:t>
                      </a:r>
                      <a:endParaRPr lang="ru-RU" sz="12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представление государственной статистической отчетности с исправленными первичными статистическими данными 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6969"/>
                          </a:solidFill>
                          <a:effectLst/>
                        </a:rPr>
                        <a:t>3*</a:t>
                      </a:r>
                      <a:endParaRPr lang="ru-RU" sz="12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</a:tr>
              <a:tr h="57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6969"/>
                          </a:solidFill>
                          <a:effectLst/>
                        </a:rPr>
                        <a:t>1.3.</a:t>
                      </a:r>
                      <a:endParaRPr lang="ru-RU" sz="12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несвоевременное представление государственной статистической отчетности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6969"/>
                          </a:solidFill>
                          <a:effectLst/>
                        </a:rPr>
                        <a:t>1**</a:t>
                      </a:r>
                      <a:endParaRPr lang="ru-RU" sz="12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</a:tr>
              <a:tr h="575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6969"/>
                          </a:solidFill>
                          <a:effectLst/>
                        </a:rPr>
                        <a:t>1.4.</a:t>
                      </a:r>
                      <a:endParaRPr lang="ru-RU" sz="120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943985" algn="l"/>
                        </a:tabLs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несвоевременное представление государственной статистической отчетности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006969"/>
                          </a:solidFill>
                          <a:effectLst/>
                        </a:rPr>
                        <a:t>3**</a:t>
                      </a:r>
                      <a:endParaRPr lang="ru-RU" sz="1200" dirty="0">
                        <a:solidFill>
                          <a:srgbClr val="00696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84" marR="76284" marT="0" marB="0"/>
                </a:tc>
              </a:tr>
            </a:tbl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3097" y="947731"/>
            <a:ext cx="992729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3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Критерии оценки степени риска для отбора </a:t>
            </a:r>
            <a:r>
              <a:rPr lang="ru-RU" sz="3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проверяемых субъектов при </a:t>
            </a:r>
            <a:r>
              <a:rPr lang="ru-RU" sz="3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проведении выборочной </a:t>
            </a:r>
            <a:r>
              <a:rPr lang="ru-RU" sz="3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проверки</a:t>
            </a:r>
            <a:endParaRPr lang="ru-RU" sz="3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9917" y="1911384"/>
            <a:ext cx="10706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969"/>
                </a:solidFill>
                <a:effectLst/>
                <a:ea typeface="Calibri" pitchFamily="34" charset="0"/>
                <a:cs typeface="Times New Roman" pitchFamily="18" charset="0"/>
              </a:rPr>
              <a:t>1. Общие для всех форм государственной статистической отчетности критерии оценки степени риска для отбора проверяемых субъектов при проведении выборочной проверки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969"/>
              </a:solidFill>
              <a:effectLst/>
              <a:cs typeface="Arial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19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020149" y="5413595"/>
            <a:ext cx="5838723" cy="471055"/>
            <a:chOff x="3317811" y="4369527"/>
            <a:chExt cx="5838723" cy="471055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</a:t>
              </a:r>
              <a:r>
                <a:rPr lang="ru-RU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Витебской </a:t>
              </a: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области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3502097" y="572840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210015,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ул.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Ленина,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502097" y="6074781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011243-C351-4F59-9920-F57BF214E4F2}"/>
              </a:ext>
            </a:extLst>
          </p:cNvPr>
          <p:cNvSpPr/>
          <p:nvPr/>
        </p:nvSpPr>
        <p:spPr>
          <a:xfrm>
            <a:off x="1562583" y="949126"/>
            <a:ext cx="92481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вопросам заполнения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форм по статистике платных услуг населению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можно обращаться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отдел статистики ТЭК и услуг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Главного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статистического управления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телефону:</a:t>
            </a:r>
            <a:endParaRPr lang="ru-RU" sz="2800" b="1" dirty="0">
              <a:solidFill>
                <a:schemeClr val="bg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43 68 91</a:t>
            </a:r>
            <a:endParaRPr lang="ru-RU" sz="2800" b="1" dirty="0">
              <a:solidFill>
                <a:schemeClr val="accent5"/>
              </a:solidFill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508" y="2334830"/>
            <a:ext cx="8939813" cy="32669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r="1641" b="6968"/>
          <a:stretch/>
        </p:blipFill>
        <p:spPr bwMode="auto">
          <a:xfrm>
            <a:off x="3258879" y="1398211"/>
            <a:ext cx="7942668" cy="310119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1B9C24E7-D801-49E1-A951-0C6C21265E07}"/>
              </a:ext>
            </a:extLst>
          </p:cNvPr>
          <p:cNvSpPr/>
          <p:nvPr/>
        </p:nvSpPr>
        <p:spPr>
          <a:xfrm>
            <a:off x="7900463" y="2948807"/>
            <a:ext cx="1773383" cy="610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3894521" y="784636"/>
            <a:ext cx="3875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БЛАНКИ И УКАЗАНИЯ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" y="2029326"/>
            <a:ext cx="3334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Официальный сайт Национального </a:t>
            </a:r>
            <a:r>
              <a:rPr lang="ru-RU" sz="2200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статистического комитета </a:t>
            </a: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Республики Беларусь</a:t>
            </a:r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en-US" sz="2200" b="1" u="sng" dirty="0" smtClean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http</a:t>
            </a:r>
            <a:r>
              <a:rPr lang="en-US" sz="2200" b="1" u="sng" dirty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//</a:t>
            </a:r>
            <a:r>
              <a:rPr lang="en-US" sz="2200" b="1" u="sng" dirty="0" smtClean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www.belstat.gov.by</a:t>
            </a:r>
            <a:endParaRPr lang="en-US" sz="2200" b="1" u="sng" dirty="0">
              <a:solidFill>
                <a:srgbClr val="573D77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70" y="4461587"/>
            <a:ext cx="5972351" cy="2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39996"/>
            <a:ext cx="12247063" cy="693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508" y="2334830"/>
            <a:ext cx="8939813" cy="32669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065" y="2061018"/>
            <a:ext cx="3750200" cy="77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E7BC5F"/>
                </a:solidFill>
              </a:rPr>
              <a:t>Наименование </a:t>
            </a:r>
          </a:p>
          <a:p>
            <a:pPr algn="ctr"/>
            <a:r>
              <a:rPr lang="ru-RU" sz="2400" b="1" i="1" dirty="0" smtClean="0">
                <a:solidFill>
                  <a:srgbClr val="E7BC5F"/>
                </a:solidFill>
              </a:rPr>
              <a:t>формы</a:t>
            </a:r>
            <a:endParaRPr lang="ru-RU" sz="2400" b="1" i="1" dirty="0">
              <a:solidFill>
                <a:srgbClr val="E7BC5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1895" y="2104553"/>
            <a:ext cx="2803277" cy="743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E7BC5F"/>
                </a:solidFill>
              </a:rPr>
              <a:t>Периодичность</a:t>
            </a:r>
          </a:p>
          <a:p>
            <a:pPr algn="ctr"/>
            <a:r>
              <a:rPr lang="ru-RU" sz="2400" b="1" i="1" dirty="0" smtClean="0">
                <a:solidFill>
                  <a:srgbClr val="E7BC5F"/>
                </a:solidFill>
              </a:rPr>
              <a:t>представления</a:t>
            </a:r>
            <a:endParaRPr lang="ru-RU" sz="2400" b="1" i="1" dirty="0">
              <a:solidFill>
                <a:srgbClr val="E7BC5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9915" y="2006573"/>
            <a:ext cx="2594068" cy="82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E7BC5F"/>
                </a:solidFill>
              </a:rPr>
              <a:t>Срок </a:t>
            </a:r>
          </a:p>
          <a:p>
            <a:pPr algn="ctr"/>
            <a:r>
              <a:rPr lang="ru-RU" sz="2400" b="1" i="1" dirty="0" smtClean="0">
                <a:solidFill>
                  <a:srgbClr val="E7BC5F"/>
                </a:solidFill>
              </a:rPr>
              <a:t>представления</a:t>
            </a:r>
            <a:endParaRPr lang="ru-RU" sz="2400" b="1" i="1" dirty="0">
              <a:solidFill>
                <a:srgbClr val="E7BC5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3896" y="3159888"/>
            <a:ext cx="3090441" cy="120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6-ун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6969"/>
                </a:solidFill>
              </a:rPr>
              <a:t>«Отчет об объеме отдельных видов платных услуг населению»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4209" y="3229337"/>
            <a:ext cx="3634451" cy="1064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3 раза в год</a:t>
            </a:r>
          </a:p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январь-март,</a:t>
            </a:r>
          </a:p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 январь-июнь, </a:t>
            </a:r>
          </a:p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январь-сентябрь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07395" y="3141146"/>
            <a:ext cx="2419109" cy="98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28 числа после отчетного периода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809" y="4881959"/>
            <a:ext cx="3366713" cy="1139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1-ун «Отчет </a:t>
            </a:r>
            <a:br>
              <a:rPr lang="ru-RU" sz="2400" b="1" dirty="0" smtClean="0">
                <a:solidFill>
                  <a:srgbClr val="006969"/>
                </a:solidFill>
              </a:rPr>
            </a:br>
            <a:r>
              <a:rPr lang="ru-RU" sz="2400" b="1" dirty="0" smtClean="0">
                <a:solidFill>
                  <a:srgbClr val="006969"/>
                </a:solidFill>
              </a:rPr>
              <a:t>об объеме платных услуг населению»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7828" y="5451676"/>
            <a:ext cx="3175847" cy="48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годовая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07395" y="5173888"/>
            <a:ext cx="2546431" cy="1053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28 января</a:t>
            </a:r>
            <a:endParaRPr lang="ru-RU" sz="2400" b="1" dirty="0">
              <a:solidFill>
                <a:srgbClr val="00696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" y="876985"/>
            <a:ext cx="10363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Формы </a:t>
            </a:r>
            <a:r>
              <a:rPr lang="ru-RU" sz="26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государственных статистических наблюдений </a:t>
            </a:r>
            <a: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статистике прочих услуг</a:t>
            </a:r>
            <a:endParaRPr lang="ru-RU" sz="2600" dirty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219943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508" y="2334830"/>
            <a:ext cx="8939813" cy="32669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7E3431D-FAE2-492C-ABAF-3AF75DB54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6" y="914404"/>
            <a:ext cx="11141841" cy="5441345"/>
          </a:xfrm>
          <a:prstGeom prst="rect">
            <a:avLst/>
          </a:prstGeom>
          <a:solidFill>
            <a:srgbClr val="FDF0BF"/>
          </a:solidFill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00B70497-1D54-4E11-A51C-2B45197398F2}"/>
              </a:ext>
            </a:extLst>
          </p:cNvPr>
          <p:cNvSpPr/>
          <p:nvPr/>
        </p:nvSpPr>
        <p:spPr>
          <a:xfrm>
            <a:off x="8808333" y="3635074"/>
            <a:ext cx="2095019" cy="5440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Прямоугольник 16"/>
          <p:cNvSpPr/>
          <p:nvPr/>
        </p:nvSpPr>
        <p:spPr>
          <a:xfrm>
            <a:off x="9213449" y="1014617"/>
            <a:ext cx="1597307" cy="92993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87069" y="3032567"/>
            <a:ext cx="1030147" cy="337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87068" y="3139832"/>
            <a:ext cx="822253" cy="107264"/>
          </a:xfrm>
          <a:prstGeom prst="rect">
            <a:avLst/>
          </a:prstGeom>
          <a:solidFill>
            <a:srgbClr val="E7BC5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7" y="0"/>
            <a:ext cx="12244512" cy="6887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44" y="914404"/>
            <a:ext cx="9049243" cy="134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343" y="2263810"/>
            <a:ext cx="10943771" cy="2319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006969"/>
                </a:solidFill>
              </a:rPr>
              <a:t>юридические лица, обособленные подразделения юридических лиц, оказывающие  отдельные виды платных услуг  населению в соответствии с перечнем </a:t>
            </a:r>
            <a:r>
              <a:rPr lang="ru-RU" sz="2800" b="1" dirty="0">
                <a:solidFill>
                  <a:srgbClr val="FFC000"/>
                </a:solidFill>
              </a:rPr>
              <a:t>отдельных</a:t>
            </a:r>
            <a:r>
              <a:rPr lang="ru-RU" sz="2800" b="1" dirty="0">
                <a:solidFill>
                  <a:srgbClr val="006969"/>
                </a:solidFill>
              </a:rPr>
              <a:t> видов платных услуг населению согласно </a:t>
            </a:r>
            <a:r>
              <a:rPr lang="ru-RU" sz="2800" b="1" dirty="0" smtClean="0">
                <a:solidFill>
                  <a:srgbClr val="FFC000"/>
                </a:solidFill>
              </a:rPr>
              <a:t>приложению </a:t>
            </a:r>
            <a:r>
              <a:rPr lang="ru-RU" sz="2800" b="1" dirty="0" smtClean="0">
                <a:solidFill>
                  <a:srgbClr val="006969"/>
                </a:solidFill>
              </a:rPr>
              <a:t>к указаниям по заполнению формы</a:t>
            </a:r>
            <a:r>
              <a:rPr lang="en-US" sz="2800" b="1" dirty="0" smtClean="0">
                <a:solidFill>
                  <a:srgbClr val="006969"/>
                </a:solidFill>
              </a:rPr>
              <a:t> </a:t>
            </a:r>
            <a:r>
              <a:rPr lang="ru-RU" sz="2800" b="1" dirty="0" smtClean="0">
                <a:solidFill>
                  <a:srgbClr val="006969"/>
                </a:solidFill>
              </a:rPr>
              <a:t>.</a:t>
            </a:r>
            <a:endParaRPr lang="ru-RU" sz="2800" b="1" dirty="0">
              <a:solidFill>
                <a:srgbClr val="00696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4628" y="4909355"/>
            <a:ext cx="8009681" cy="1051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969"/>
                </a:solidFill>
              </a:rPr>
              <a:t>Отчет не представляют:</a:t>
            </a:r>
          </a:p>
          <a:p>
            <a:pPr algn="ctr"/>
            <a:endParaRPr lang="ru-RU" sz="2800" b="1" dirty="0">
              <a:solidFill>
                <a:srgbClr val="006969"/>
              </a:solidFill>
            </a:endParaRPr>
          </a:p>
          <a:p>
            <a:pPr algn="ctr"/>
            <a:r>
              <a:rPr lang="ru-RU" sz="2800" b="1" dirty="0">
                <a:solidFill>
                  <a:srgbClr val="006969"/>
                </a:solidFill>
              </a:rPr>
              <a:t> </a:t>
            </a:r>
            <a:r>
              <a:rPr lang="ru-RU" sz="2800" b="1" dirty="0">
                <a:solidFill>
                  <a:srgbClr val="FFC000"/>
                </a:solidFill>
              </a:rPr>
              <a:t>крестьянские(фермерские)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21932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12" y="-38977"/>
            <a:ext cx="12244512" cy="6887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7549" y="2847376"/>
            <a:ext cx="998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E7BC5F"/>
                </a:solidFill>
              </a:rPr>
              <a:t>     </a:t>
            </a:r>
            <a:endParaRPr lang="ru-RU" sz="2400" b="1" dirty="0">
              <a:solidFill>
                <a:srgbClr val="006969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2" y="914399"/>
            <a:ext cx="9764933" cy="5636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6063" y="1244601"/>
            <a:ext cx="5120438" cy="1278681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64" y="-98815"/>
            <a:ext cx="12247063" cy="6956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9887" y="3229341"/>
            <a:ext cx="9336776" cy="2222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07392" y="3311374"/>
            <a:ext cx="2419109" cy="98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809" y="4798379"/>
            <a:ext cx="3366713" cy="1139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63123" y="5451676"/>
            <a:ext cx="3080552" cy="48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07395" y="5173888"/>
            <a:ext cx="2546431" cy="1053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3542" y="1014621"/>
            <a:ext cx="107760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969"/>
                </a:solidFill>
              </a:rPr>
              <a:t>Государственное статистическое наблюдение по форме </a:t>
            </a:r>
            <a:r>
              <a:rPr lang="ru-RU" sz="2800" b="1" dirty="0" smtClean="0">
                <a:solidFill>
                  <a:srgbClr val="FFC000"/>
                </a:solidFill>
              </a:rPr>
              <a:t>6-ун </a:t>
            </a:r>
            <a:r>
              <a:rPr lang="ru-RU" sz="2800" b="1" dirty="0" smtClean="0">
                <a:solidFill>
                  <a:srgbClr val="006969"/>
                </a:solidFill>
              </a:rPr>
              <a:t>проводится </a:t>
            </a:r>
            <a:r>
              <a:rPr lang="ru-RU" sz="2800" b="1" dirty="0">
                <a:solidFill>
                  <a:srgbClr val="006969"/>
                </a:solidFill>
              </a:rPr>
              <a:t>на основании </a:t>
            </a:r>
            <a:r>
              <a:rPr lang="ru-RU" sz="2800" b="1" dirty="0">
                <a:solidFill>
                  <a:srgbClr val="FFC000"/>
                </a:solidFill>
              </a:rPr>
              <a:t>комбинированного</a:t>
            </a:r>
            <a:r>
              <a:rPr lang="ru-RU" sz="2800" b="1" dirty="0">
                <a:solidFill>
                  <a:srgbClr val="006969"/>
                </a:solidFill>
              </a:rPr>
              <a:t> </a:t>
            </a:r>
            <a:r>
              <a:rPr lang="ru-RU" sz="2800" b="1" dirty="0">
                <a:solidFill>
                  <a:srgbClr val="FFC000"/>
                </a:solidFill>
              </a:rPr>
              <a:t>метода наблюдения</a:t>
            </a:r>
            <a:r>
              <a:rPr lang="ru-RU" sz="2800" b="1" dirty="0">
                <a:solidFill>
                  <a:srgbClr val="006969"/>
                </a:solidFill>
              </a:rPr>
              <a:t>: сочетание сплошного и </a:t>
            </a:r>
            <a:r>
              <a:rPr lang="ru-RU" sz="2800" b="1" dirty="0" smtClean="0">
                <a:solidFill>
                  <a:srgbClr val="006969"/>
                </a:solidFill>
              </a:rPr>
              <a:t>выборочного </a:t>
            </a:r>
            <a:r>
              <a:rPr lang="ru-RU" sz="2800" b="1" dirty="0">
                <a:solidFill>
                  <a:srgbClr val="006969"/>
                </a:solidFill>
              </a:rPr>
              <a:t>методов наблюдения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3100" y="2511706"/>
            <a:ext cx="3500025" cy="91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rgbClr val="00696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6953" y="2754776"/>
            <a:ext cx="101395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E7BC5F"/>
                </a:solidFill>
              </a:rPr>
              <a:t>Выборочный метод </a:t>
            </a:r>
            <a:r>
              <a:rPr lang="ru-RU" sz="2400" b="1" dirty="0">
                <a:solidFill>
                  <a:srgbClr val="006969"/>
                </a:solidFill>
              </a:rPr>
              <a:t>наблюдения применяется для юридических лиц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6969"/>
                </a:solidFill>
              </a:rPr>
              <a:t>без ведомственной подчиненности со средней численностью работников за предыдущий год до 49 человек включительно,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6969"/>
                </a:solidFill>
              </a:rPr>
              <a:t>их обособленных подразделений.  Перечень таких юридических лиц,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6969"/>
                </a:solidFill>
              </a:rPr>
              <a:t>их обособленных подразделений формируется Национальным статистическим комитетом и корректируется ежегодно начиная с  отчета за январь-март отчетного года.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6953" y="5555852"/>
            <a:ext cx="10035379" cy="671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969"/>
                </a:solidFill>
              </a:rPr>
              <a:t>Для иных организаций применяется </a:t>
            </a:r>
            <a:r>
              <a:rPr lang="ru-RU" sz="2400" b="1" dirty="0" smtClean="0">
                <a:solidFill>
                  <a:srgbClr val="E7BC5F"/>
                </a:solidFill>
              </a:rPr>
              <a:t>сплошной метод </a:t>
            </a:r>
            <a:r>
              <a:rPr lang="ru-RU" sz="2400" b="1" dirty="0" smtClean="0">
                <a:solidFill>
                  <a:srgbClr val="006969"/>
                </a:solidFill>
              </a:rPr>
              <a:t>наблюдения.</a:t>
            </a:r>
            <a:endParaRPr lang="ru-RU" sz="2400" b="1" dirty="0">
              <a:solidFill>
                <a:srgbClr val="00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7" y="0"/>
            <a:ext cx="12244512" cy="6887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" y="130632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3" y="322050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2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1" y="914400"/>
            <a:ext cx="5525667" cy="49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6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408" y="2263806"/>
            <a:ext cx="8859915" cy="1882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74" y="3835156"/>
            <a:ext cx="6161103" cy="1926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594" y="3311375"/>
            <a:ext cx="1145220" cy="11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508" y="4438839"/>
            <a:ext cx="9073109" cy="9410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7" y="1698038"/>
            <a:ext cx="10972799" cy="489953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6951" y="1574161"/>
            <a:ext cx="4580916" cy="1076445"/>
          </a:xfrm>
          <a:prstGeom prst="rect">
            <a:avLst/>
          </a:prstGeom>
          <a:solidFill>
            <a:srgbClr val="FDF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006969"/>
                </a:solidFill>
              </a:rPr>
              <a:t>В графе А  </a:t>
            </a:r>
            <a:r>
              <a:rPr lang="ru-RU" sz="1200" b="1" dirty="0">
                <a:solidFill>
                  <a:srgbClr val="006969"/>
                </a:solidFill>
              </a:rPr>
              <a:t>- указываются наименования видов  услуг, </a:t>
            </a:r>
            <a:endParaRPr lang="ru-RU" sz="1200" b="1" dirty="0" smtClean="0">
              <a:solidFill>
                <a:srgbClr val="006969"/>
              </a:solidFill>
            </a:endParaRPr>
          </a:p>
          <a:p>
            <a:pPr algn="ctr"/>
            <a:r>
              <a:rPr lang="ru-RU" sz="1200" b="1" u="sng" dirty="0" smtClean="0">
                <a:solidFill>
                  <a:srgbClr val="006969"/>
                </a:solidFill>
              </a:rPr>
              <a:t>в </a:t>
            </a:r>
            <a:r>
              <a:rPr lang="ru-RU" sz="1200" b="1" u="sng" dirty="0">
                <a:solidFill>
                  <a:srgbClr val="006969"/>
                </a:solidFill>
              </a:rPr>
              <a:t>графе Б </a:t>
            </a:r>
            <a:r>
              <a:rPr lang="ru-RU" sz="1200" b="1" dirty="0">
                <a:solidFill>
                  <a:srgbClr val="006969"/>
                </a:solidFill>
              </a:rPr>
              <a:t>– их коды согласно статистическому  классификатору </a:t>
            </a:r>
            <a:r>
              <a:rPr lang="en-US" sz="1200" b="1" dirty="0">
                <a:solidFill>
                  <a:srgbClr val="006969"/>
                </a:solidFill>
              </a:rPr>
              <a:t/>
            </a:r>
            <a:br>
              <a:rPr lang="en-US" sz="1200" b="1" dirty="0">
                <a:solidFill>
                  <a:srgbClr val="006969"/>
                </a:solidFill>
              </a:rPr>
            </a:br>
            <a:r>
              <a:rPr lang="ru-RU" sz="1200" b="1" dirty="0">
                <a:solidFill>
                  <a:srgbClr val="006969"/>
                </a:solidFill>
              </a:rPr>
              <a:t>СК 36.005-2015 «Платные услуги населению»  по шестизначному, восьмизначному или девятизначному коду (при его </a:t>
            </a:r>
            <a:r>
              <a:rPr lang="ru-RU" sz="1200" b="1" dirty="0" smtClean="0">
                <a:solidFill>
                  <a:srgbClr val="006969"/>
                </a:solidFill>
              </a:rPr>
              <a:t>наличии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9887" y="784638"/>
            <a:ext cx="8920088" cy="78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Объем отдельных видов платных услуг </a:t>
            </a:r>
            <a:r>
              <a:rPr lang="ru-RU" sz="28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населению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858582" y="2622000"/>
            <a:ext cx="267623" cy="450751"/>
          </a:xfrm>
          <a:prstGeom prst="downArrow">
            <a:avLst/>
          </a:prstGeom>
          <a:solidFill>
            <a:srgbClr val="FDF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5025580" y="2156436"/>
            <a:ext cx="779056" cy="1766079"/>
          </a:xfrm>
          <a:prstGeom prst="bentUpArrow">
            <a:avLst/>
          </a:prstGeom>
          <a:solidFill>
            <a:srgbClr val="FDF1C7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6954" y="4618299"/>
            <a:ext cx="4580916" cy="1143308"/>
          </a:xfrm>
          <a:prstGeom prst="rect">
            <a:avLst/>
          </a:prstGeom>
          <a:solidFill>
            <a:srgbClr val="FDF0BF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6969"/>
                </a:solidFill>
              </a:rPr>
              <a:t>По строке 02 в графе 1 и 2 отражаются данные об объеме платных услуг населению по каждому коду услуг, оказанных населению</a:t>
            </a:r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5367869" y="4263652"/>
            <a:ext cx="1611667" cy="1069461"/>
          </a:xfrm>
          <a:prstGeom prst="bentUpArrow">
            <a:avLst>
              <a:gd name="adj1" fmla="val 21806"/>
              <a:gd name="adj2" fmla="val 25000"/>
              <a:gd name="adj3" fmla="val 25000"/>
            </a:avLst>
          </a:prstGeom>
          <a:solidFill>
            <a:srgbClr val="FDF1C7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Words>1181</Words>
  <Application>Microsoft Office PowerPoint</Application>
  <PresentationFormat>Произвольный</PresentationFormat>
  <Paragraphs>208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Roboto Condensed</vt:lpstr>
      <vt:lpstr>Symbol</vt:lpstr>
      <vt:lpstr>Calibri</vt:lpstr>
      <vt:lpstr>Wingdings</vt:lpstr>
      <vt:lpstr>Calibri Light</vt:lpstr>
      <vt:lpstr>Times New Roman</vt:lpstr>
      <vt:lpstr>Тема Office</vt:lpstr>
      <vt:lpstr>Порядок составления  и представления государственной статистической отчетности  по статистике платных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Сысоева Татьяна Александровна</cp:lastModifiedBy>
  <cp:revision>649</cp:revision>
  <dcterms:created xsi:type="dcterms:W3CDTF">2024-01-02T12:50:44Z</dcterms:created>
  <dcterms:modified xsi:type="dcterms:W3CDTF">2025-12-31T09:15:55Z</dcterms:modified>
</cp:coreProperties>
</file>