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418" r:id="rId3"/>
    <p:sldId id="402" r:id="rId4"/>
    <p:sldId id="417" r:id="rId5"/>
    <p:sldId id="416" r:id="rId6"/>
    <p:sldId id="415" r:id="rId7"/>
    <p:sldId id="408" r:id="rId8"/>
    <p:sldId id="413" r:id="rId9"/>
    <p:sldId id="414" r:id="rId10"/>
    <p:sldId id="412" r:id="rId11"/>
    <p:sldId id="411" r:id="rId12"/>
    <p:sldId id="410" r:id="rId13"/>
    <p:sldId id="409" r:id="rId14"/>
    <p:sldId id="407" r:id="rId15"/>
    <p:sldId id="419" r:id="rId16"/>
    <p:sldId id="420" r:id="rId17"/>
    <p:sldId id="424" r:id="rId18"/>
    <p:sldId id="423" r:id="rId19"/>
    <p:sldId id="422" r:id="rId20"/>
    <p:sldId id="406" r:id="rId21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C64"/>
    <a:srgbClr val="51BF8D"/>
    <a:srgbClr val="298F7C"/>
    <a:srgbClr val="0BA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75" d="100"/>
          <a:sy n="75" d="100"/>
        </p:scale>
        <p:origin x="-177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27.01.2026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3815645" y="1795335"/>
            <a:ext cx="8839200" cy="3349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  <a:p>
            <a:endParaRPr lang="ru-RU" sz="4000" dirty="0"/>
          </a:p>
          <a:p>
            <a:r>
              <a:rPr lang="ru-RU" sz="4000" dirty="0"/>
              <a:t> 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3200" y="2136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О заполнении формы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 государственной статистической отчетности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435831"/>
            <a:ext cx="6096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1-т (кадры)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/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</a:br>
            <a:r>
              <a:rPr lang="ru-RU" sz="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/>
            </a:r>
            <a:br>
              <a:rPr lang="ru-RU" sz="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</a:b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 «Отчет о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>численности, составе и профессиональном обучении кадров»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58410" y="1130300"/>
            <a:ext cx="9982200" cy="4991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Работники, принятые на условиях работы с неполным рабочим днем или неполной рабочей неделей, а также принятые на неполную ставку (оклад) в соответствии с трудовым договором (контрактом), учитываются как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целые единицы</a:t>
            </a:r>
            <a:r>
              <a:rPr lang="ru-RU" sz="2400" dirty="0" smtClean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Работник, оформленный в организации как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внутренний совместитель</a:t>
            </a: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, учитывается как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один человек по основному месту работы</a:t>
            </a: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. Если на одной должности работают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два работника, оформленные на 0,5 должностного оклада</a:t>
            </a: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 (ставки), то в отчете отражаются данные о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двух работниках</a:t>
            </a: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.</a:t>
            </a:r>
            <a:endParaRPr lang="ru-RU" sz="24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 В том случае, если во время длительного отсутствия работника ввиду продолжительной болезни, отпуска по беременности и родам, в связи с усыновлением (удочерением) ребенка в возрасте до трех месяцев, по уходу за ребенком до достижения им возраста трех лет или по другим причинам на его место работы (должность) принят другой работник, в отчете должны учитываться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данные о двух работниках</a:t>
            </a:r>
            <a:r>
              <a:rPr lang="ru-RU" sz="24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.</a:t>
            </a:r>
            <a:endParaRPr lang="ru-RU" sz="2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46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58867"/>
              </p:ext>
            </p:extLst>
          </p:nvPr>
        </p:nvGraphicFramePr>
        <p:xfrm>
          <a:off x="698501" y="959989"/>
          <a:ext cx="9804399" cy="1780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9660"/>
                <a:gridCol w="891391"/>
                <a:gridCol w="1023348"/>
              </a:tblGrid>
              <a:tr h="386211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работников в возрасте до 30 лет </a:t>
                      </a:r>
                      <a:r>
                        <a:rPr lang="ru-RU" sz="1600" dirty="0" smtClean="0">
                          <a:effectLst/>
                        </a:rPr>
                        <a:t>включительно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42900">
                <a:tc>
                  <a:txBody>
                    <a:bodyPr/>
                    <a:lstStyle/>
                    <a:p>
                      <a:pPr marL="180340" indent="20193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из них: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256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до 16 </a:t>
                      </a:r>
                      <a:r>
                        <a:rPr lang="ru-RU" sz="1600" dirty="0" smtClean="0">
                          <a:effectLst/>
                        </a:rPr>
                        <a:t>лет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256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16-17 </a:t>
                      </a:r>
                      <a:r>
                        <a:rPr lang="ru-RU" sz="1600" dirty="0" smtClean="0">
                          <a:effectLst/>
                        </a:rPr>
                        <a:t>лет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57351" y="3201144"/>
            <a:ext cx="524554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 строкам с 12 по 14 отражение списочной численности работников </a:t>
            </a:r>
            <a:r>
              <a:rPr lang="ru-RU" sz="2600" b="1" dirty="0">
                <a:solidFill>
                  <a:srgbClr val="FF0000"/>
                </a:solidFill>
              </a:rPr>
              <a:t>на </a:t>
            </a:r>
            <a:r>
              <a:rPr lang="ru-RU" sz="2600" b="1" dirty="0" smtClean="0">
                <a:solidFill>
                  <a:srgbClr val="FF0000"/>
                </a:solidFill>
              </a:rPr>
              <a:t>31 декабря </a:t>
            </a:r>
            <a:r>
              <a:rPr lang="ru-RU" sz="2600" b="1" dirty="0" smtClean="0"/>
              <a:t>отчетного </a:t>
            </a:r>
            <a:r>
              <a:rPr lang="ru-RU" sz="2600" b="1" dirty="0"/>
              <a:t>года по возрастным группам производится по числу полных лет, исполнившихся им </a:t>
            </a:r>
            <a:endParaRPr lang="ru-RU" sz="2600" b="1" dirty="0" smtClean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на 31 декабря </a:t>
            </a:r>
            <a:r>
              <a:rPr lang="ru-RU" sz="2600" b="1" dirty="0"/>
              <a:t>отчетного года </a:t>
            </a:r>
          </a:p>
        </p:txBody>
      </p:sp>
      <p:pic>
        <p:nvPicPr>
          <p:cNvPr id="12" name="Picture 2" descr="E:\труды\607562c-kad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187325" y="3060824"/>
            <a:ext cx="5070026" cy="30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07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41528"/>
              </p:ext>
            </p:extLst>
          </p:nvPr>
        </p:nvGraphicFramePr>
        <p:xfrm>
          <a:off x="877893" y="1040086"/>
          <a:ext cx="9510707" cy="1347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3324"/>
                <a:gridCol w="864690"/>
                <a:gridCol w="992693"/>
              </a:tblGrid>
              <a:tr h="449171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работников старше трудоспособного возраста: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491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женщин в возрасте от 58 лет и старше 	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491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мужчин в возрасте от 63 лет и старше 	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6950" y="2828836"/>
            <a:ext cx="9703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По строкам 15 и 16 отражается соответственно списочная численность женщин и мужчин, достигших </a:t>
            </a:r>
            <a:r>
              <a:rPr lang="ru-RU" sz="2600" b="1" u="sng" dirty="0"/>
              <a:t>общеустановленного пенсионного возраста, </a:t>
            </a:r>
            <a:r>
              <a:rPr lang="ru-RU" sz="2600" b="1" u="sng" dirty="0" smtClean="0"/>
              <a:t>и </a:t>
            </a:r>
            <a:r>
              <a:rPr lang="ru-RU" sz="2600" b="1" u="sng" dirty="0"/>
              <a:t>старше </a:t>
            </a:r>
            <a:r>
              <a:rPr lang="ru-RU" sz="2600" b="1" dirty="0">
                <a:solidFill>
                  <a:srgbClr val="FF0000"/>
                </a:solidFill>
              </a:rPr>
              <a:t>на </a:t>
            </a:r>
            <a:r>
              <a:rPr lang="ru-RU" sz="2600" b="1" dirty="0" smtClean="0">
                <a:solidFill>
                  <a:srgbClr val="FF0000"/>
                </a:solidFill>
              </a:rPr>
              <a:t>31 декабря </a:t>
            </a:r>
            <a:r>
              <a:rPr lang="ru-RU" sz="2600" b="1" dirty="0"/>
              <a:t>отчетного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879" y="4828960"/>
            <a:ext cx="5489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НЕ указывать работников, получающих льготную пенсию и пенсию по инвалидности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т.е. работников не достигших общеустановленного пенсионного возраста).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04" y="4481333"/>
            <a:ext cx="1382975" cy="178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0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1102112"/>
            <a:ext cx="9877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Профессиональное обучение работников за год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5" y="1943100"/>
            <a:ext cx="10033449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765" y="1080328"/>
            <a:ext cx="42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494123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3288"/>
            <a:ext cx="2962275" cy="25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149600" y="1130300"/>
            <a:ext cx="7691009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Кодекс Республики Беларусь об образовании</a:t>
            </a:r>
            <a:r>
              <a:rPr lang="ru-RU" sz="2600" dirty="0" smtClean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;</a:t>
            </a:r>
            <a:endParaRPr lang="en-US" sz="26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Положение о непрерывном профессиональном образовании руководящих работников и специалистов</a:t>
            </a:r>
            <a:r>
              <a:rPr lang="ru-RU" sz="2600" dirty="0" smtClean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;</a:t>
            </a:r>
            <a:endParaRPr lang="en-US" sz="26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Положение о непрерывном профессиональном обучении по профессиям рабочих</a:t>
            </a:r>
            <a:r>
              <a:rPr lang="ru-RU" sz="2600" dirty="0" smtClean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;</a:t>
            </a:r>
            <a:endParaRPr lang="en-US" sz="26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Положением об обучающих курсах дополнительного образования взрослых, утвержденных постановлением Совета Министров РБ от 15.07.2011 №</a:t>
            </a:r>
            <a:r>
              <a:rPr lang="ru-RU" sz="2600" dirty="0" smtClean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954;</a:t>
            </a:r>
            <a:endParaRPr lang="en-US" sz="26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rPr>
              <a:t>Другие</a:t>
            </a:r>
            <a:endParaRPr lang="en-US" sz="2600" dirty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Calibri" panose="020F0502020204030204" pitchFamily="34" charset="0"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62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00701"/>
              </p:ext>
            </p:extLst>
          </p:nvPr>
        </p:nvGraphicFramePr>
        <p:xfrm>
          <a:off x="510806" y="1028700"/>
          <a:ext cx="9057005" cy="260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895"/>
                <a:gridCol w="3780790"/>
                <a:gridCol w="2687320"/>
              </a:tblGrid>
              <a:tr h="4827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Руководители и специалисты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программа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Направление образовательной программы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Документ об образовании установленного образца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профессиональное совершенствование работников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свидетельство о повышении квалификации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присвоение новой квалификации на уровне высшего (среднего специального)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диплом о переподготовке на уровне высшего (среднего специального) образования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стажировка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освоение руководящими работниками и специалистами новых методов, технологий и элементов профессиональной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свидетельство о стажировке руководящих работников и специалистов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84905"/>
              </p:ext>
            </p:extLst>
          </p:nvPr>
        </p:nvGraphicFramePr>
        <p:xfrm>
          <a:off x="510806" y="3763969"/>
          <a:ext cx="9057005" cy="2542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895"/>
                <a:gridCol w="3780790"/>
                <a:gridCol w="2687320"/>
              </a:tblGrid>
              <a:tr h="4203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Рабочие </a:t>
                      </a:r>
                      <a:r>
                        <a:rPr lang="ru-RU" sz="1400" dirty="0" smtClean="0">
                          <a:effectLst/>
                        </a:rPr>
                        <a:t>(другие </a:t>
                      </a:r>
                      <a:r>
                        <a:rPr lang="ru-RU" sz="1400" dirty="0">
                          <a:effectLst/>
                        </a:rPr>
                        <a:t>служащие)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программа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Направление образовательной программы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Документ об образовании установленного образца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профессиональное совершенствование рабочих </a:t>
                      </a:r>
                      <a:r>
                        <a:rPr lang="ru-RU" sz="1200" dirty="0" smtClean="0">
                          <a:effectLst/>
                        </a:rPr>
                        <a:t>(служащих</a:t>
                      </a:r>
                      <a:r>
                        <a:rPr lang="ru-RU" sz="1200" dirty="0">
                          <a:effectLst/>
                        </a:rPr>
                        <a:t>) с присвоением более высоких квалификационных разрядов (классов, категорий) по профессии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свидетельство о присвоении квалификационного разряда (класса, категории) по профессии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профессии лицами, имеющими другую профессию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05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профессии лицами, не имеющими </a:t>
                      </a:r>
                      <a:r>
                        <a:rPr lang="ru-RU" sz="1200" dirty="0" smtClean="0">
                          <a:effectLst/>
                        </a:rPr>
                        <a:t>профессии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636192"/>
            <a:ext cx="1285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7400" y="2850972"/>
            <a:ext cx="1714500" cy="2677656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Если в течении года работник несколько раз проходил обучение по одной и той же образовательной программе, </a:t>
            </a:r>
            <a:endParaRPr lang="en-US" sz="1400" dirty="0" smtClean="0"/>
          </a:p>
          <a:p>
            <a:pPr algn="ctr"/>
            <a:r>
              <a:rPr lang="ru-RU" sz="1400" dirty="0" smtClean="0"/>
              <a:t>то </a:t>
            </a:r>
            <a:r>
              <a:rPr lang="ru-RU" sz="1400" dirty="0"/>
              <a:t>по этой образовательной программе данные о нем отражаются только 1 раз</a:t>
            </a:r>
          </a:p>
        </p:txBody>
      </p:sp>
    </p:spTree>
    <p:extLst>
      <p:ext uri="{BB962C8B-B14F-4D97-AF65-F5344CB8AC3E}">
        <p14:creationId xmlns:p14="http://schemas.microsoft.com/office/powerpoint/2010/main" val="4213272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432469" y="4504342"/>
            <a:ext cx="3897473" cy="21758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370513" y="1671043"/>
            <a:ext cx="4021387" cy="2680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8359" y="4351942"/>
            <a:ext cx="3897473" cy="23282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05543" y="1748443"/>
            <a:ext cx="3704163" cy="23762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538413"/>
            <a:ext cx="2266950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075" y="959535"/>
            <a:ext cx="9169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разделе II не отражаются данные о работниках (п. 14 Указаний)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097" y="2093392"/>
            <a:ext cx="3047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Освоивших содержание образовательной программы специальной подготовки, необходимой для занятия отдельных должностей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5674" y="4836636"/>
            <a:ext cx="3263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Прошедших обучение за счет собственных средств на курсах компьютерной подготовки, стенографии, иностранных языков и другое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3912" y="1816393"/>
            <a:ext cx="367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Освоивших содержание образовательной программы совершенствования возможностей и способностей личности, содержание образовательной программы обучения в организациях (лекции, семинары, инструктажи и другое)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8862" y="4698137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Обучающихся или окончивших в отчетном году учреждения высшего, среднего специального и профессионально-технического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59503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8997" y="2946400"/>
            <a:ext cx="10909300" cy="1824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54519"/>
              </p:ext>
            </p:extLst>
          </p:nvPr>
        </p:nvGraphicFramePr>
        <p:xfrm>
          <a:off x="786952" y="986092"/>
          <a:ext cx="9715948" cy="171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515"/>
                <a:gridCol w="616926"/>
                <a:gridCol w="739617"/>
                <a:gridCol w="991956"/>
                <a:gridCol w="864046"/>
                <a:gridCol w="904943"/>
                <a:gridCol w="904943"/>
                <a:gridCol w="864046"/>
                <a:gridCol w="991956"/>
              </a:tblGrid>
              <a:tr h="165756"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Код строки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(сумма граф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2, 6)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графы 1 – женщины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4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служащие (сумма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граф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3-5)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них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рабочие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 dirty="0">
                          <a:effectLst/>
                        </a:rPr>
                        <a:t>руко</a:t>
                      </a:r>
                      <a:r>
                        <a:rPr lang="ru-RU" sz="1100" spc="20" dirty="0">
                          <a:effectLst/>
                        </a:rPr>
                        <a:t>водите</a:t>
                      </a:r>
                      <a:r>
                        <a:rPr lang="ru-RU" sz="1100" dirty="0">
                          <a:effectLst/>
                        </a:rPr>
                        <a:t>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другие служащие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75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Б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133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</a:rPr>
                        <a:t>Прошли профессиональное обучение (строка 30 меньше или равна сумме строк </a:t>
                      </a:r>
                      <a:r>
                        <a:rPr lang="ru-RU" sz="1400" dirty="0" smtClean="0">
                          <a:effectLst/>
                        </a:rPr>
                        <a:t>31-34)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9887" y="3293648"/>
            <a:ext cx="9594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 строке 30 отражаются данные о работниках, состоящих в списочном составе организации, включая данные о работниках, освоивших содержание образовательных программ повышения квалификации, переподготовки, стажировки или профессиональной подготовки в течение года, но к моменту составления отчета </a:t>
            </a:r>
            <a:r>
              <a:rPr lang="ru-RU" u="sng" dirty="0"/>
              <a:t>уволенных</a:t>
            </a:r>
            <a:r>
              <a:rPr lang="ru-RU" dirty="0"/>
              <a:t> по собственному желанию или по другим </a:t>
            </a:r>
            <a:r>
              <a:rPr lang="ru-RU" dirty="0" smtClean="0"/>
              <a:t>причинам.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3855" y="5242924"/>
            <a:ext cx="10059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Пример: </a:t>
            </a:r>
            <a:r>
              <a:rPr lang="ru-RU" i="1" dirty="0"/>
              <a:t>В апреле отчетного года по направлению организации рабочий прошел обучение на курсах повышения квалификации, а в ноябре был уволен по собственному желанию. На дату заполнения формы работник был уволен, но данные о нем следует учесть в разделе II по строке 30 «прошли профессиональное обучение» и по строке 31 «повышения квалификации»</a:t>
            </a:r>
          </a:p>
        </p:txBody>
      </p:sp>
    </p:spTree>
    <p:extLst>
      <p:ext uri="{BB962C8B-B14F-4D97-AF65-F5344CB8AC3E}">
        <p14:creationId xmlns:p14="http://schemas.microsoft.com/office/powerpoint/2010/main" val="2908538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5259848"/>
            <a:ext cx="7493000" cy="10139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0400" y="2822139"/>
            <a:ext cx="7493000" cy="2031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Данные по строке 37 заполняются на основании документа, удостоверяющего освоение содержания образовательной программы обучающих курсов – сертификата об обучении установленного образца.</a:t>
            </a:r>
          </a:p>
          <a:p>
            <a:r>
              <a:rPr lang="ru-RU" dirty="0">
                <a:solidFill>
                  <a:schemeClr val="tx1"/>
                </a:solidFill>
              </a:rPr>
              <a:t>По строке 37 не отражаются данные о работниках, освоивших содержание образовательной программы курсов целевого назначения, обучающих курсов на подтверждение профессиональной компетентности и тому подобные.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95645"/>
              </p:ext>
            </p:extLst>
          </p:nvPr>
        </p:nvGraphicFramePr>
        <p:xfrm>
          <a:off x="685799" y="983122"/>
          <a:ext cx="10172700" cy="153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5613"/>
                <a:gridCol w="659997"/>
                <a:gridCol w="791252"/>
                <a:gridCol w="1061207"/>
                <a:gridCol w="792182"/>
                <a:gridCol w="878754"/>
                <a:gridCol w="968120"/>
                <a:gridCol w="924368"/>
                <a:gridCol w="1061207"/>
              </a:tblGrid>
              <a:tr h="7653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Прошли обучение по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образовательной программе обучающих курсов</a:t>
                      </a:r>
                      <a:r>
                        <a:rPr lang="ru-RU" sz="1100" dirty="0">
                          <a:effectLst/>
                        </a:rPr>
                        <a:t>	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653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Руководители и специалисты, обученные профессиям рабочих	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ts val="1200"/>
                        </a:lnSpc>
                        <a:spcBef>
                          <a:spcPts val="18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2" y="3305174"/>
            <a:ext cx="2370450" cy="25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0400" y="5259848"/>
            <a:ext cx="779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строке 38 отражается численность руководителей и специалистов, которые для выполнения служебных обязанностей были обучены профессиям рабочих. </a:t>
            </a:r>
          </a:p>
        </p:txBody>
      </p:sp>
    </p:spTree>
    <p:extLst>
      <p:ext uri="{BB962C8B-B14F-4D97-AF65-F5344CB8AC3E}">
        <p14:creationId xmlns:p14="http://schemas.microsoft.com/office/powerpoint/2010/main" val="1749553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82700" y="1865159"/>
            <a:ext cx="5816600" cy="6463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7893" y="941829"/>
            <a:ext cx="9764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Типичные ошибки</a:t>
            </a:r>
            <a:r>
              <a:rPr lang="ru-RU" b="1" dirty="0"/>
              <a:t>, допускаемые респондентами при заполнении формы государственной статистической отчетности 1-т (кадры) «Отчет о численности, составе и профессиональном обучении кадров»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2700" y="1887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заполнении показателя «Численность работников старше трудоспособного возраста: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5600" y="2624604"/>
            <a:ext cx="963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включили не все категории работников (только технический персонал, только руководителей, только женщин и т.д.);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8300" y="3172420"/>
            <a:ext cx="923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включили работников, получающих льготную пенсию и работников, получающих пенсию по инвалидности (т.е. работников, не достигших общеустановленного пенсионного возраста).</a:t>
            </a:r>
          </a:p>
        </p:txBody>
      </p:sp>
      <p:sp>
        <p:nvSpPr>
          <p:cNvPr id="6" name="Овал 5"/>
          <p:cNvSpPr/>
          <p:nvPr/>
        </p:nvSpPr>
        <p:spPr>
          <a:xfrm>
            <a:off x="1517650" y="2897653"/>
            <a:ext cx="114300" cy="10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17650" y="3445469"/>
            <a:ext cx="114300" cy="1002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2" y="2687723"/>
            <a:ext cx="1096708" cy="111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8300" y="3818751"/>
            <a:ext cx="1089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заполнении строк 17 – 18 распространенной ошибкой является </a:t>
            </a:r>
            <a:r>
              <a:rPr lang="ru-RU" u="sng" dirty="0">
                <a:solidFill>
                  <a:srgbClr val="FF0000"/>
                </a:solidFill>
              </a:rPr>
              <a:t>отражение не руководителя юридического лица, а всех руководителей из строки </a:t>
            </a:r>
            <a:r>
              <a:rPr lang="ru-RU" u="sng" dirty="0" smtClean="0">
                <a:solidFill>
                  <a:srgbClr val="FF0000"/>
                </a:solidFill>
              </a:rPr>
              <a:t>03.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6405" y="4442568"/>
            <a:ext cx="170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ВОПРОС-ОТВЕТ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0096" y="4752016"/>
            <a:ext cx="108464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Вопрос</a:t>
            </a:r>
            <a:r>
              <a:rPr lang="ru-RU" sz="1600" b="1" u="sng" dirty="0" smtClean="0"/>
              <a:t>:</a:t>
            </a:r>
          </a:p>
          <a:p>
            <a:r>
              <a:rPr lang="ru-RU" sz="1600" dirty="0" smtClean="0"/>
              <a:t>По </a:t>
            </a:r>
            <a:r>
              <a:rPr lang="ru-RU" sz="1600" dirty="0"/>
              <a:t>какой категории персонала в разделе II «Профессиональное обучение работников за год» должны отражаться данные о работнике, который в отчетном периоде прошел обучение и при этом относился к одной категории персонала, а на конец года стал относиться к другой категории персонала?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0096" y="5857138"/>
            <a:ext cx="10744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При заполнении раздела II «Профессиональное обучение работников за год» отражаются данные о работниках, прошедших обучение, указанные в приказе (распоряжении, постановлении) о направлении на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185295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806" y="816705"/>
            <a:ext cx="107413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/>
              <a:t>Отчет представляется </a:t>
            </a:r>
            <a:r>
              <a:rPr lang="ru-RU" sz="2000" b="1" dirty="0"/>
              <a:t>только в </a:t>
            </a:r>
            <a:r>
              <a:rPr lang="ru-RU" sz="2000" b="1" dirty="0" smtClean="0"/>
              <a:t>виде </a:t>
            </a:r>
            <a:r>
              <a:rPr lang="ru-RU" sz="2000" b="1" dirty="0"/>
              <a:t>электронного </a:t>
            </a:r>
            <a:r>
              <a:rPr lang="ru-RU" sz="2000" b="1" dirty="0" smtClean="0"/>
              <a:t>документа в режиме  </a:t>
            </a:r>
            <a:r>
              <a:rPr lang="ru-RU" sz="2000" b="1" dirty="0"/>
              <a:t>ОНЛАЙН (специализированное программное обеспечение многофункционального веб-портала </a:t>
            </a:r>
            <a:endParaRPr lang="ru-RU" sz="2000" b="1" dirty="0" smtClean="0"/>
          </a:p>
          <a:p>
            <a:pPr algn="ctr">
              <a:lnSpc>
                <a:spcPts val="2000"/>
              </a:lnSpc>
            </a:pPr>
            <a:r>
              <a:rPr lang="ru-RU" sz="2000" b="1" dirty="0" smtClean="0"/>
              <a:t>«Электронный </a:t>
            </a:r>
            <a:r>
              <a:rPr lang="ru-RU" sz="2000" b="1" dirty="0"/>
              <a:t>респондент онлайн</a:t>
            </a:r>
            <a:r>
              <a:rPr lang="ru-RU" sz="2000" b="1" dirty="0" smtClean="0"/>
              <a:t>»)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705451"/>
            <a:ext cx="6159500" cy="214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9887" y="4203701"/>
            <a:ext cx="9340313" cy="1877437"/>
          </a:xfrm>
          <a:prstGeom prst="rect">
            <a:avLst/>
          </a:prstGeom>
          <a:solidFill>
            <a:srgbClr val="298F7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представление искаженных данных </a:t>
            </a:r>
            <a:r>
              <a:rPr lang="ru-RU" sz="1400" i="1" dirty="0" smtClean="0"/>
              <a:t>государственной статистической отчетности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несвоевременное представление</a:t>
            </a:r>
            <a:endParaRPr lang="ru-RU" sz="20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непредставление такой отчетности </a:t>
            </a:r>
            <a:r>
              <a:rPr lang="ru-RU" sz="1400" i="1" dirty="0" smtClean="0"/>
              <a:t>органам государственной статистики</a:t>
            </a:r>
          </a:p>
          <a:p>
            <a:pPr algn="just"/>
            <a:endParaRPr lang="ru-RU" sz="1200" i="1" dirty="0" smtClean="0"/>
          </a:p>
          <a:p>
            <a:pPr algn="ctr"/>
            <a:r>
              <a:rPr lang="ru-RU" sz="2000" i="1" dirty="0" smtClean="0"/>
              <a:t>влекут</a:t>
            </a:r>
            <a:r>
              <a:rPr lang="ru-RU" sz="2400" i="1" dirty="0" smtClean="0"/>
              <a:t> </a:t>
            </a:r>
            <a:r>
              <a:rPr lang="ru-RU" sz="2400" b="1" i="1" u="sng" dirty="0" smtClean="0"/>
              <a:t>наложение штрафа </a:t>
            </a:r>
            <a:r>
              <a:rPr lang="ru-RU" sz="2000" i="1" dirty="0" smtClean="0"/>
              <a:t>в размере от </a:t>
            </a:r>
            <a:r>
              <a:rPr lang="ru-RU" sz="2000" i="1" dirty="0"/>
              <a:t>10 до 30 </a:t>
            </a:r>
            <a:r>
              <a:rPr lang="ru-RU" sz="2000" i="1" dirty="0" smtClean="0"/>
              <a:t>базовых величин</a:t>
            </a:r>
          </a:p>
          <a:p>
            <a:pPr algn="ctr"/>
            <a:r>
              <a:rPr lang="ru-RU" sz="2000" i="1" dirty="0" smtClean="0"/>
              <a:t> </a:t>
            </a:r>
            <a:r>
              <a:rPr lang="ru-RU" i="1" dirty="0" smtClean="0"/>
              <a:t>(согласно части 1 статьи 24.12. Кодекса РБ об административных правонарушениях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1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35" y="102327"/>
            <a:ext cx="12197136" cy="42291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63675" y="4808282"/>
            <a:ext cx="6422124" cy="471055"/>
            <a:chOff x="3317811" y="4397399"/>
            <a:chExt cx="6102710" cy="471055"/>
          </a:xfrm>
        </p:grpSpPr>
        <p:sp>
          <p:nvSpPr>
            <p:cNvPr id="5" name="Заголовок 4"/>
            <p:cNvSpPr txBox="1">
              <a:spLocks/>
            </p:cNvSpPr>
            <p:nvPr/>
          </p:nvSpPr>
          <p:spPr>
            <a:xfrm>
              <a:off x="3499921" y="4397399"/>
              <a:ext cx="5920600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Национальный статистический комитет Республики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Беларусь</a:t>
              </a:r>
            </a:p>
            <a:p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Главное статистическое управление Витебской области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7" name="Заголовок 4"/>
          <p:cNvSpPr txBox="1">
            <a:spLocks/>
          </p:cNvSpPr>
          <p:nvPr/>
        </p:nvSpPr>
        <p:spPr>
          <a:xfrm>
            <a:off x="2890784" y="525852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210601,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Витебск,  ул. Ленина,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763675" y="568357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212 23 60 96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763675" y="6074776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trud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3448" y="239688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При наличии </a:t>
            </a:r>
            <a:r>
              <a:rPr lang="ru-RU" sz="2000" b="1" i="1" dirty="0" smtClean="0"/>
              <a:t>вопросов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9328" y="631340"/>
            <a:ext cx="9353013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/>
              <a:t>о</a:t>
            </a:r>
            <a:r>
              <a:rPr lang="ru-RU" sz="2200" dirty="0" smtClean="0"/>
              <a:t> порядке </a:t>
            </a:r>
            <a:r>
              <a:rPr lang="ru-RU" sz="2200" dirty="0"/>
              <a:t>заполнения </a:t>
            </a:r>
            <a:r>
              <a:rPr lang="ru-RU" sz="2200" dirty="0" smtClean="0"/>
              <a:t>формы обращаться </a:t>
            </a:r>
          </a:p>
          <a:p>
            <a:pPr algn="ctr"/>
            <a:endParaRPr lang="ru-RU" sz="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тел. 25 00 69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 тел</a:t>
            </a:r>
            <a:r>
              <a:rPr lang="ru-RU" b="1" dirty="0"/>
              <a:t>. </a:t>
            </a:r>
            <a:r>
              <a:rPr lang="ru-RU" b="1" dirty="0" smtClean="0"/>
              <a:t>43 69 94</a:t>
            </a:r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тел. </a:t>
            </a:r>
            <a:r>
              <a:rPr lang="ru-RU" b="1" dirty="0" smtClean="0"/>
              <a:t>43 69 97</a:t>
            </a:r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тел. </a:t>
            </a:r>
            <a:r>
              <a:rPr lang="ru-RU" b="1" dirty="0" smtClean="0"/>
              <a:t>43 69 68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/>
              <a:t>тел. </a:t>
            </a:r>
            <a:r>
              <a:rPr lang="ru-RU" b="1" dirty="0" smtClean="0"/>
              <a:t>25 00 68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/>
              <a:t> тел. </a:t>
            </a:r>
            <a:r>
              <a:rPr lang="ru-RU" b="1" dirty="0" smtClean="0"/>
              <a:t>43 69 78</a:t>
            </a:r>
            <a:endParaRPr lang="ru-R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/>
              <a:t> тел. </a:t>
            </a:r>
            <a:r>
              <a:rPr lang="ru-RU" b="1" dirty="0" smtClean="0"/>
              <a:t>25 00 71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26" y="3124330"/>
            <a:ext cx="9353013" cy="1046440"/>
          </a:xfrm>
          <a:prstGeom prst="rect">
            <a:avLst/>
          </a:prstGeom>
          <a:gradFill flip="none" rotWithShape="1">
            <a:gsLst>
              <a:gs pos="0">
                <a:srgbClr val="348C64">
                  <a:shade val="30000"/>
                  <a:satMod val="115000"/>
                </a:srgbClr>
              </a:gs>
              <a:gs pos="50000">
                <a:srgbClr val="348C64">
                  <a:shade val="67500"/>
                  <a:satMod val="115000"/>
                </a:srgbClr>
              </a:gs>
              <a:gs pos="100000">
                <a:srgbClr val="348C64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о настройках </a:t>
            </a:r>
            <a:r>
              <a:rPr lang="ru-RU" sz="2000" b="1" i="1" dirty="0">
                <a:solidFill>
                  <a:schemeClr val="bg1"/>
                </a:solidFill>
              </a:rPr>
              <a:t>и </a:t>
            </a:r>
            <a:r>
              <a:rPr lang="ru-RU" sz="2000" b="1" i="1" dirty="0" smtClean="0">
                <a:solidFill>
                  <a:schemeClr val="bg1"/>
                </a:solidFill>
              </a:rPr>
              <a:t>функционировании </a:t>
            </a:r>
            <a:r>
              <a:rPr lang="ru-RU" sz="2000" b="1" i="1" dirty="0">
                <a:solidFill>
                  <a:schemeClr val="bg1"/>
                </a:solidFill>
              </a:rPr>
              <a:t>ПО «Электронный </a:t>
            </a:r>
            <a:r>
              <a:rPr lang="ru-RU" sz="2000" b="1" i="1" dirty="0" smtClean="0">
                <a:solidFill>
                  <a:schemeClr val="bg1"/>
                </a:solidFill>
              </a:rPr>
              <a:t>респондент</a:t>
            </a:r>
            <a:r>
              <a:rPr lang="ru-RU" sz="2000" b="1" i="1" dirty="0">
                <a:solidFill>
                  <a:schemeClr val="bg1"/>
                </a:solidFill>
              </a:rPr>
              <a:t>» онлайн </a:t>
            </a:r>
            <a:r>
              <a:rPr lang="ru-RU" sz="2000" b="1" i="1" dirty="0" smtClean="0">
                <a:solidFill>
                  <a:schemeClr val="bg1"/>
                </a:solidFill>
              </a:rPr>
              <a:t>обращаться в техническую поддержку респондентов                        </a:t>
            </a:r>
          </a:p>
          <a:p>
            <a:pPr algn="ctr"/>
            <a:r>
              <a:rPr lang="ru-RU" sz="2200" b="1" i="1" dirty="0" smtClean="0">
                <a:solidFill>
                  <a:schemeClr val="bg1"/>
                </a:solidFill>
              </a:rPr>
              <a:t>тел. 25 00 10</a:t>
            </a:r>
            <a:endParaRPr lang="ru-RU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E:\труды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61" y="3962400"/>
            <a:ext cx="2673426" cy="27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3" y="3194811"/>
            <a:ext cx="4300227" cy="31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922773" y="797243"/>
            <a:ext cx="7526337" cy="7203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 представления отчета:</a:t>
            </a:r>
            <a:br>
              <a:rPr lang="ru-RU" alt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371517" y="1517621"/>
            <a:ext cx="6852856" cy="27814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254620" y="1673829"/>
            <a:ext cx="50866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/>
          </a:p>
          <a:p>
            <a:endParaRPr lang="ru-RU" sz="3200" dirty="0"/>
          </a:p>
          <a:p>
            <a:r>
              <a:rPr lang="ru-RU" sz="4000" b="1" i="1" dirty="0"/>
              <a:t>не позднее 6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2318841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71663" y="809943"/>
            <a:ext cx="7526337" cy="72037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Методологическая основа</a:t>
            </a:r>
            <a:endParaRPr lang="ru-RU" altLang="ru-RU" sz="3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89" y="1035782"/>
            <a:ext cx="2268471" cy="142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0355" y="1681604"/>
            <a:ext cx="8466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600" dirty="0" smtClean="0"/>
              <a:t>Указания по заполнению формы </a:t>
            </a:r>
          </a:p>
          <a:p>
            <a:r>
              <a:rPr lang="ru-RU" sz="3600" dirty="0" smtClean="0"/>
              <a:t>государственной статистической отчетности 1-т (кадры) </a:t>
            </a:r>
          </a:p>
          <a:p>
            <a:r>
              <a:rPr lang="ru-RU" sz="3600" dirty="0" smtClean="0"/>
              <a:t>(утв. Постановлением Национального статистического комитета</a:t>
            </a:r>
          </a:p>
          <a:p>
            <a:r>
              <a:rPr lang="ru-RU" sz="3600" dirty="0" smtClean="0"/>
              <a:t>Республики Беларусь </a:t>
            </a:r>
            <a:r>
              <a:rPr lang="ru-RU" sz="3600" b="1" dirty="0" smtClean="0"/>
              <a:t>18.06.2021  №36</a:t>
            </a:r>
            <a:r>
              <a:rPr lang="ru-RU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596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73916" y="4267200"/>
            <a:ext cx="5803966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99538" y="4672280"/>
            <a:ext cx="515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Данные по списочной численности работников организации представляются на </a:t>
            </a:r>
            <a:r>
              <a:rPr lang="be-BY" sz="2000" b="1" i="1" dirty="0" smtClean="0"/>
              <a:t>31 </a:t>
            </a:r>
            <a:r>
              <a:rPr lang="be-BY" sz="2000" b="1" i="1" dirty="0"/>
              <a:t>декабря</a:t>
            </a:r>
            <a:r>
              <a:rPr lang="ru-RU" sz="2000" b="1" i="1" dirty="0"/>
              <a:t> отчетного года </a:t>
            </a:r>
            <a:r>
              <a:rPr lang="ru-RU" sz="2000" b="1" i="1" dirty="0" smtClean="0"/>
              <a:t>по </a:t>
            </a:r>
            <a:r>
              <a:rPr lang="ru-RU" sz="2000" b="1" i="1" dirty="0"/>
              <a:t>категориям персонала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39" y="755501"/>
            <a:ext cx="5372100" cy="3242446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11555030">
            <a:off x="9540162" y="3548348"/>
            <a:ext cx="506389" cy="108176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6" y="755501"/>
            <a:ext cx="3608230" cy="352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 rot="18560499">
            <a:off x="3648630" y="3572978"/>
            <a:ext cx="705971" cy="13290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85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8" y="4109709"/>
            <a:ext cx="1277932" cy="230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 bwMode="auto">
          <a:xfrm>
            <a:off x="1983462" y="4198620"/>
            <a:ext cx="8990741" cy="129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dirty="0">
                <a:latin typeface="Arial" pitchFamily="34" charset="0"/>
                <a:cs typeface="Arial" pitchFamily="34" charset="0"/>
              </a:rPr>
              <a:t>Данные формы 1-т (кадры) необходимо сопоставить с данными ФСЗН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 bwMode="auto">
          <a:xfrm>
            <a:off x="897734" y="1102412"/>
            <a:ext cx="9909966" cy="26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b="1" dirty="0"/>
              <a:t>Юридические лица со средней численностью работников за календарный год от 50 до 100 человек включительно составляют отчет в целом по юридическому </a:t>
            </a:r>
            <a:r>
              <a:rPr lang="ru-RU" sz="3600" b="1" dirty="0" smtClean="0"/>
              <a:t>лицу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п.4 Указаний)</a:t>
            </a:r>
          </a:p>
        </p:txBody>
      </p:sp>
    </p:spTree>
    <p:extLst>
      <p:ext uri="{BB962C8B-B14F-4D97-AF65-F5344CB8AC3E}">
        <p14:creationId xmlns:p14="http://schemas.microsoft.com/office/powerpoint/2010/main" val="948746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0358" y="1001156"/>
            <a:ext cx="3479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отнесении работников к соответствующей категории персонала следует руководствоваться таблицей 2 Общегосударственного классификатора Республики Беларусь «Занятия», утвержденного постановлением Министерства труда и социальной защиты Республики Беларусь от 24 июля 2017 г. № 33 (далее – ОКРБ 014-2017).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0400" y="4933066"/>
            <a:ext cx="7505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соответствии с ОКРБ 014-2017 «Занятия» к </a:t>
            </a:r>
            <a:r>
              <a:rPr lang="ru-RU" sz="2400" b="1" dirty="0" smtClean="0"/>
              <a:t>категории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«Руководители» </a:t>
            </a:r>
            <a:r>
              <a:rPr lang="ru-RU" sz="2400" b="1" dirty="0"/>
              <a:t>отнесены должности служащего с кодом категории </a:t>
            </a:r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«Специалисты» – 2, «Другие служащие» – 3</a:t>
            </a:r>
          </a:p>
        </p:txBody>
      </p:sp>
      <p:pic>
        <p:nvPicPr>
          <p:cNvPr id="14" name="Picture 2" descr="E:\труды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6" y="1024413"/>
            <a:ext cx="7077454" cy="28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1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83068"/>
              </p:ext>
            </p:extLst>
          </p:nvPr>
        </p:nvGraphicFramePr>
        <p:xfrm>
          <a:off x="786951" y="962035"/>
          <a:ext cx="8402618" cy="1819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9727"/>
                <a:gridCol w="825869"/>
                <a:gridCol w="267022"/>
              </a:tblGrid>
              <a:tr h="39103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Из строки 01 списочная численность: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66235"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работников, находящихся в отпусках по беременности и родам, </a:t>
                      </a:r>
                      <a:r>
                        <a:rPr lang="ru-RU" sz="1800" dirty="0" smtClean="0">
                          <a:effectLst/>
                        </a:rPr>
                        <a:t>по </a:t>
                      </a:r>
                      <a:r>
                        <a:rPr lang="ru-RU" sz="1800" dirty="0">
                          <a:effectLst/>
                        </a:rPr>
                        <a:t>уходу за ребенком до достижения им возраста трех </a:t>
                      </a:r>
                      <a:r>
                        <a:rPr lang="ru-RU" sz="1800" dirty="0" smtClean="0">
                          <a:effectLst/>
                        </a:rPr>
                        <a:t>лет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08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6662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из </a:t>
                      </a:r>
                      <a:r>
                        <a:rPr lang="ru-RU" sz="1800" dirty="0">
                          <a:effectLst/>
                        </a:rPr>
                        <a:t>них мужчины, находящиеся в отпуске по уходу за </a:t>
                      </a:r>
                      <a:r>
                        <a:rPr lang="ru-RU" sz="1800" dirty="0" smtClean="0">
                          <a:effectLst/>
                        </a:rPr>
                        <a:t>ребенком </a:t>
                      </a:r>
                      <a:r>
                        <a:rPr lang="ru-RU" sz="1800" dirty="0">
                          <a:effectLst/>
                        </a:rPr>
                        <a:t>до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достижения </a:t>
                      </a:r>
                      <a:r>
                        <a:rPr lang="ru-RU" sz="1800" dirty="0">
                          <a:effectLst/>
                        </a:rPr>
                        <a:t>им возраста трех </a:t>
                      </a:r>
                      <a:r>
                        <a:rPr lang="ru-RU" sz="1800" dirty="0" smtClean="0">
                          <a:effectLst/>
                        </a:rPr>
                        <a:t>лет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1" y="1098297"/>
            <a:ext cx="1238372" cy="130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1594" y="2961507"/>
            <a:ext cx="8018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Численность всех работников, состоящих в списочном составе организации (включая находящихся в отпусках по беременности и родам, по уходу за ребенком до достижения им возраста трех 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1595" y="3996732"/>
            <a:ext cx="7810051" cy="70788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Не включая внешних совместителей и граждан, выполняющих работу по гражданско-правовым договорам.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336612"/>
            <a:ext cx="2271145" cy="292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1595" y="5029016"/>
            <a:ext cx="8285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Работники, которые в течение отчетного периода находились в отпусках по беременности и родам, по уходу за ребенком до достижения им возраста трех лет, но на </a:t>
            </a:r>
            <a:r>
              <a:rPr lang="ru-RU" b="1" i="1" dirty="0" smtClean="0"/>
              <a:t>31 декабря </a:t>
            </a:r>
            <a:r>
              <a:rPr lang="ru-RU" b="1" i="1" dirty="0"/>
              <a:t>отчетного периода уже приступили к работе в организации, не должны отражаться по строке 08</a:t>
            </a:r>
          </a:p>
        </p:txBody>
      </p:sp>
    </p:spTree>
    <p:extLst>
      <p:ext uri="{BB962C8B-B14F-4D97-AF65-F5344CB8AC3E}">
        <p14:creationId xmlns:p14="http://schemas.microsoft.com/office/powerpoint/2010/main" val="2235429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20793" y="1403494"/>
            <a:ext cx="10516081" cy="68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latin typeface="Arial Narrow" pitchFamily="34" charset="0"/>
              <a:ea typeface="Roboto Condensed" panose="02000000000000000000" pitchFamily="2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  <a:ea typeface="Roboto Condensed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2661" y="502901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9953"/>
              </p:ext>
            </p:extLst>
          </p:nvPr>
        </p:nvGraphicFramePr>
        <p:xfrm>
          <a:off x="786951" y="1022381"/>
          <a:ext cx="8889999" cy="1452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3837"/>
                <a:gridCol w="808256"/>
                <a:gridCol w="927906"/>
              </a:tblGrid>
              <a:tr h="3656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Из строки </a:t>
                      </a:r>
                      <a:r>
                        <a:rPr lang="ru-RU" sz="1600" dirty="0" smtClean="0">
                          <a:effectLst/>
                        </a:rPr>
                        <a:t>03: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720877">
                <a:tc>
                  <a:txBody>
                    <a:bodyPr/>
                    <a:lstStyle/>
                    <a:p>
                      <a:pPr marL="20193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руководитель организации:</a:t>
                      </a:r>
                    </a:p>
                    <a:p>
                      <a:pPr indent="22225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женщина	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65623">
                <a:tc>
                  <a:txBody>
                    <a:bodyPr/>
                    <a:lstStyle/>
                    <a:p>
                      <a:pPr marL="38227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мужчина	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6951" y="2690336"/>
            <a:ext cx="9042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зависимости от половой принадлежности лица, являющегося на </a:t>
            </a:r>
            <a:r>
              <a:rPr lang="en-US" sz="2400" b="1" i="1" dirty="0" smtClean="0">
                <a:solidFill>
                  <a:srgbClr val="FF0000"/>
                </a:solidFill>
              </a:rPr>
              <a:t>31 </a:t>
            </a:r>
            <a:r>
              <a:rPr lang="ru-RU" sz="2400" b="1" i="1" dirty="0" smtClean="0">
                <a:solidFill>
                  <a:srgbClr val="FF0000"/>
                </a:solidFill>
              </a:rPr>
              <a:t>декабря </a:t>
            </a:r>
            <a:r>
              <a:rPr lang="ru-RU" sz="2400" b="1" dirty="0"/>
              <a:t>отчетного года руководителем юридического лица, обособленного подразделения юридического </a:t>
            </a:r>
            <a:r>
              <a:rPr lang="ru-RU" sz="2400" b="1" dirty="0" smtClean="0"/>
              <a:t>лица, </a:t>
            </a:r>
            <a:r>
              <a:rPr lang="ru-RU" sz="2400" b="1" dirty="0"/>
              <a:t>или лицом, исполняющим его </a:t>
            </a:r>
            <a:r>
              <a:rPr lang="ru-RU" sz="2400" b="1" dirty="0" smtClean="0"/>
              <a:t>обязанности, проставляется </a:t>
            </a:r>
            <a:r>
              <a:rPr lang="ru-RU" sz="2400" b="1" i="1" dirty="0" smtClean="0"/>
              <a:t>единица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806" y="4444662"/>
            <a:ext cx="8201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Часто задаваемый вопрос: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Если руководителем организации является женщина, которая по состоянию на конец года находится в отпуске по уходу за ребенком до 3-х лет и на ее место принят мужчина, то в отчете 1-т (кадры) в строках 17 и 18 проставляется 1. Отдельно следует отметить, что оба руководителя также учитываются по строке 03.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38" y="4259996"/>
            <a:ext cx="1795462" cy="23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73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1627</Words>
  <Application>Microsoft Office PowerPoint</Application>
  <PresentationFormat>Произвольный</PresentationFormat>
  <Paragraphs>244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Князева Инна Вячеславовна</cp:lastModifiedBy>
  <cp:revision>445</cp:revision>
  <cp:lastPrinted>2024-02-09T05:54:21Z</cp:lastPrinted>
  <dcterms:created xsi:type="dcterms:W3CDTF">2024-01-02T12:50:44Z</dcterms:created>
  <dcterms:modified xsi:type="dcterms:W3CDTF">2026-01-27T09:17:57Z</dcterms:modified>
</cp:coreProperties>
</file>