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9" r:id="rId3"/>
    <p:sldId id="261" r:id="rId4"/>
    <p:sldId id="266" r:id="rId5"/>
    <p:sldId id="268" r:id="rId6"/>
    <p:sldId id="269" r:id="rId7"/>
    <p:sldId id="343" r:id="rId8"/>
    <p:sldId id="344" r:id="rId9"/>
    <p:sldId id="272" r:id="rId10"/>
    <p:sldId id="273" r:id="rId11"/>
    <p:sldId id="274" r:id="rId12"/>
    <p:sldId id="275" r:id="rId13"/>
    <p:sldId id="345" r:id="rId14"/>
    <p:sldId id="329" r:id="rId15"/>
    <p:sldId id="330" r:id="rId16"/>
    <p:sldId id="331" r:id="rId17"/>
    <p:sldId id="276" r:id="rId18"/>
    <p:sldId id="278" r:id="rId19"/>
    <p:sldId id="346" r:id="rId20"/>
    <p:sldId id="348" r:id="rId21"/>
    <p:sldId id="332" r:id="rId22"/>
    <p:sldId id="352" r:id="rId23"/>
    <p:sldId id="353" r:id="rId24"/>
    <p:sldId id="354" r:id="rId25"/>
    <p:sldId id="355" r:id="rId26"/>
    <p:sldId id="356" r:id="rId27"/>
    <p:sldId id="282" r:id="rId28"/>
    <p:sldId id="357" r:id="rId29"/>
    <p:sldId id="358" r:id="rId30"/>
    <p:sldId id="296" r:id="rId31"/>
    <p:sldId id="361" r:id="rId32"/>
    <p:sldId id="363" r:id="rId33"/>
    <p:sldId id="364" r:id="rId34"/>
    <p:sldId id="365" r:id="rId35"/>
    <p:sldId id="366" r:id="rId36"/>
    <p:sldId id="367" r:id="rId37"/>
    <p:sldId id="311" r:id="rId38"/>
    <p:sldId id="312" r:id="rId39"/>
    <p:sldId id="313" r:id="rId40"/>
    <p:sldId id="314" r:id="rId41"/>
    <p:sldId id="334" r:id="rId42"/>
    <p:sldId id="316" r:id="rId43"/>
    <p:sldId id="335" r:id="rId44"/>
    <p:sldId id="320" r:id="rId45"/>
    <p:sldId id="321" r:id="rId46"/>
    <p:sldId id="336" r:id="rId47"/>
    <p:sldId id="337" r:id="rId48"/>
    <p:sldId id="322" r:id="rId49"/>
    <p:sldId id="338" r:id="rId50"/>
    <p:sldId id="339" r:id="rId51"/>
    <p:sldId id="340" r:id="rId52"/>
    <p:sldId id="341" r:id="rId53"/>
    <p:sldId id="368" r:id="rId54"/>
    <p:sldId id="342" r:id="rId55"/>
    <p:sldId id="370" r:id="rId56"/>
    <p:sldId id="371" r:id="rId57"/>
    <p:sldId id="372" r:id="rId58"/>
    <p:sldId id="264" r:id="rId5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990000"/>
    <a:srgbClr val="009999"/>
    <a:srgbClr val="99FF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9774" autoAdjust="0"/>
  </p:normalViewPr>
  <p:slideViewPr>
    <p:cSldViewPr snapToGrid="0">
      <p:cViewPr varScale="1">
        <p:scale>
          <a:sx n="102" d="100"/>
          <a:sy n="102" d="100"/>
        </p:scale>
        <p:origin x="-299" y="-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62"/>
    </p:cViewPr>
  </p:sorterViewPr>
  <p:notesViewPr>
    <p:cSldViewPr snapToGrid="0">
      <p:cViewPr varScale="1">
        <p:scale>
          <a:sx n="89" d="100"/>
          <a:sy n="89" d="100"/>
        </p:scale>
        <p:origin x="-379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CD566-8386-4589-8DD3-4EBA5C8E3808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31111-283A-4BB9-92C6-9DC44765C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13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31111-283A-4BB9-92C6-9DC44765C38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3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31111-283A-4BB9-92C6-9DC44765C38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60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31111-283A-4BB9-92C6-9DC44765C38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080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31111-283A-4BB9-92C6-9DC44765C38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712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31111-283A-4BB9-92C6-9DC44765C38E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016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31111-283A-4BB9-92C6-9DC44765C38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216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31111-283A-4BB9-92C6-9DC44765C38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216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31111-283A-4BB9-92C6-9DC44765C38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21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1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6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9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5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0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7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7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2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5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F0C-2B34-4052-856D-C123AC89062E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14.e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15.e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hyperlink" Target="https://www.belstat.gov.by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belstat.gov.by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22" y="500235"/>
            <a:ext cx="1103781" cy="9503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659" y="541529"/>
            <a:ext cx="639148" cy="6596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579418"/>
            <a:ext cx="12192489" cy="5278582"/>
          </a:xfrm>
          <a:prstGeom prst="rect">
            <a:avLst/>
          </a:prstGeom>
        </p:spPr>
      </p:pic>
      <p:sp>
        <p:nvSpPr>
          <p:cNvPr id="13" name="Заголовок 4"/>
          <p:cNvSpPr>
            <a:spLocks noGrp="1"/>
          </p:cNvSpPr>
          <p:nvPr>
            <p:ph type="title"/>
          </p:nvPr>
        </p:nvSpPr>
        <p:spPr>
          <a:xfrm>
            <a:off x="4201848" y="2038656"/>
            <a:ext cx="7750647" cy="238094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 Narrow" pitchFamily="34" charset="0"/>
              </a:rPr>
              <a:t>Актуальные изменения, </a:t>
            </a:r>
            <a:r>
              <a:rPr lang="ru-RU" sz="4000" b="1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Arial Narrow" pitchFamily="34" charset="0"/>
              </a:rPr>
              <a:t>основные </a:t>
            </a:r>
            <a:r>
              <a:rPr lang="ru-RU" sz="4000" b="1" dirty="0">
                <a:solidFill>
                  <a:schemeClr val="bg1"/>
                </a:solidFill>
                <a:latin typeface="Arial Narrow" pitchFamily="34" charset="0"/>
              </a:rPr>
              <a:t>моменты, </a:t>
            </a:r>
            <a:br>
              <a:rPr lang="ru-RU" sz="40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4000" b="1" dirty="0">
                <a:solidFill>
                  <a:schemeClr val="bg1"/>
                </a:solidFill>
                <a:latin typeface="Arial Narrow" pitchFamily="34" charset="0"/>
              </a:rPr>
              <a:t>на которые необходимо обратить внимание </a:t>
            </a:r>
            <a:r>
              <a:rPr lang="ru-RU" sz="4000" b="1" dirty="0" smtClean="0">
                <a:solidFill>
                  <a:schemeClr val="bg1"/>
                </a:solidFill>
                <a:latin typeface="Arial Narrow" pitchFamily="34" charset="0"/>
              </a:rPr>
              <a:t>при </a:t>
            </a:r>
            <a:r>
              <a:rPr lang="ru-RU" sz="4000" b="1" dirty="0">
                <a:solidFill>
                  <a:schemeClr val="bg1"/>
                </a:solidFill>
                <a:latin typeface="Arial Narrow" pitchFamily="34" charset="0"/>
              </a:rPr>
              <a:t>заполнении </a:t>
            </a:r>
            <a:r>
              <a:rPr lang="ru-RU" sz="4000" b="1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Arial Narrow" pitchFamily="34" charset="0"/>
              </a:rPr>
              <a:t>формы 1-мп за 2025 г.</a:t>
            </a:r>
            <a:endParaRPr lang="ru-RU" sz="4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432262" y="6124893"/>
            <a:ext cx="3474720" cy="409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Январь 2026 г., </a:t>
            </a:r>
            <a:r>
              <a:rPr lang="ru-RU" sz="1600" dirty="0" err="1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г.Витебск</a:t>
            </a:r>
            <a:endParaRPr lang="ru-RU" sz="18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8699115" y="4743450"/>
            <a:ext cx="3315085" cy="179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66851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 макроэкономической статистики, структурных обследований </a:t>
            </a:r>
            <a:b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статистического регистра </a:t>
            </a:r>
            <a:b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prstClr val="white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8733" y="484404"/>
            <a:ext cx="62568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6851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Главное статистическое управление </a:t>
            </a:r>
            <a:br>
              <a:rPr lang="ru-RU" sz="2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Витебской </a:t>
            </a:r>
            <a:r>
              <a:rPr lang="ru-RU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</a:t>
            </a:r>
            <a:endParaRPr lang="ru-RU" sz="28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759" y="3521186"/>
            <a:ext cx="4859482" cy="2174476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475700" y="1226754"/>
            <a:ext cx="5287932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10" y="3482908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0371" y="176223"/>
            <a:ext cx="9810657" cy="570573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II</a:t>
            </a: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«Численность работников и заработная плата»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9417" y="1513426"/>
            <a:ext cx="5258578" cy="3580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38921" y="1482811"/>
            <a:ext cx="5132035" cy="3434548"/>
          </a:xfrm>
        </p:spPr>
        <p:txBody>
          <a:bodyPr>
            <a:noAutofit/>
          </a:bodyPr>
          <a:lstStyle/>
          <a:p>
            <a:pPr marL="179388" algn="just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265113" algn="l"/>
              </a:tabLst>
              <a:defRPr/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Методология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заполнения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раздела не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изменилась </a:t>
            </a:r>
          </a:p>
          <a:p>
            <a:pPr marL="179388" algn="just" eaLnBrk="0" hangingPunct="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265113" algn="l"/>
              </a:tabLst>
              <a:defRPr/>
            </a:pPr>
            <a:r>
              <a:rPr lang="ru-RU" sz="1600" dirty="0" smtClean="0">
                <a:latin typeface="Arial Narrow" pitchFamily="34" charset="0"/>
              </a:rPr>
              <a:t>На </a:t>
            </a:r>
            <a:r>
              <a:rPr lang="ru-RU" sz="1600" dirty="0">
                <a:latin typeface="Arial Narrow" pitchFamily="34" charset="0"/>
              </a:rPr>
              <a:t>период проведения выборочного государственного статистического наблюдения </a:t>
            </a:r>
            <a:r>
              <a:rPr lang="ru-RU" sz="1600" dirty="0" smtClean="0">
                <a:latin typeface="Arial Narrow" pitchFamily="34" charset="0"/>
              </a:rPr>
              <a:t>исключена таблица </a:t>
            </a:r>
            <a:r>
              <a:rPr lang="ru-RU" sz="1600" dirty="0">
                <a:latin typeface="Arial Narrow" pitchFamily="34" charset="0"/>
              </a:rPr>
              <a:t>2.1 раздела </a:t>
            </a:r>
            <a:r>
              <a:rPr lang="ru-RU" sz="1600" dirty="0" smtClean="0">
                <a:latin typeface="Arial Narrow" pitchFamily="34" charset="0"/>
              </a:rPr>
              <a:t>II.</a:t>
            </a:r>
          </a:p>
          <a:p>
            <a:pPr marL="179388" algn="just" eaLnBrk="0" hangingPunct="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265113" algn="l"/>
              </a:tabLst>
              <a:defRPr/>
            </a:pPr>
            <a:r>
              <a:rPr lang="ru-RU" sz="1600" dirty="0" smtClean="0">
                <a:latin typeface="Arial Narrow" pitchFamily="34" charset="0"/>
              </a:rPr>
              <a:t>Графа 2 по строкам 1, 5,6 и 7 заполоняется автоматически.</a:t>
            </a:r>
          </a:p>
          <a:p>
            <a:pPr marL="179388" algn="just" eaLnBrk="0" hangingPunct="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265113" algn="l"/>
              </a:tabLst>
              <a:defRPr/>
            </a:pPr>
            <a:r>
              <a:rPr lang="ru-RU" sz="1600" dirty="0" smtClean="0">
                <a:latin typeface="Arial Narrow" pitchFamily="34" charset="0"/>
              </a:rPr>
              <a:t>По строкам 1 и 2 не отражаются внешние совместители, граждане, выполняющие работу по гражданско-правовым договорам</a:t>
            </a:r>
          </a:p>
          <a:p>
            <a:pPr marL="179388" algn="just" eaLnBrk="0" hangingPunct="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265113" algn="l"/>
              </a:tabLst>
              <a:defRPr/>
            </a:pPr>
            <a:r>
              <a:rPr lang="ru-RU" sz="1600" dirty="0" smtClean="0">
                <a:latin typeface="Arial Narrow" pitchFamily="34" charset="0"/>
              </a:rPr>
              <a:t>По строке 3 не отражаются внутренние совместители</a:t>
            </a:r>
          </a:p>
          <a:p>
            <a:pPr marL="179388" algn="just" eaLnBrk="0" hangingPunct="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265113" algn="l"/>
              </a:tabLst>
              <a:defRPr/>
            </a:pPr>
            <a:r>
              <a:rPr lang="ru-RU" sz="1600" dirty="0" smtClean="0">
                <a:latin typeface="Arial Narrow" pitchFamily="34" charset="0"/>
              </a:rPr>
              <a:t>Категории работников (лиц), включаемых в 1 и 2 строку приведены в приложении 2. </a:t>
            </a:r>
          </a:p>
          <a:p>
            <a:pPr marL="179388" algn="l" eaLnBrk="0" hangingPunc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600" dirty="0" smtClean="0">
              <a:latin typeface="Arial Narrow" pitchFamily="34" charset="0"/>
            </a:endParaRPr>
          </a:p>
          <a:p>
            <a:pPr marL="179388" algn="l" eaLnBrk="0" hangingPunc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6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162204"/>
            <a:ext cx="4213633" cy="49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Таблица </a:t>
            </a: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2. </a:t>
            </a:r>
            <a:r>
              <a:rPr lang="ru-RU" sz="2000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Без изменений</a:t>
            </a: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633022" y="1431674"/>
            <a:ext cx="4965011" cy="4019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500" dirty="0" smtClean="0">
                <a:latin typeface="Arial Narrow" pitchFamily="34" charset="0"/>
              </a:rPr>
              <a:t> </a:t>
            </a:r>
            <a:endParaRPr lang="ru-RU" sz="1500" i="1" dirty="0">
              <a:latin typeface="Arial Narrow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5"/>
          <a:stretch/>
        </p:blipFill>
        <p:spPr>
          <a:xfrm>
            <a:off x="708089" y="1482811"/>
            <a:ext cx="4955997" cy="352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7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239" y="3527868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0844" y="186543"/>
            <a:ext cx="10057190" cy="570573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II</a:t>
            </a: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«Численность работников и заработная плата»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11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702929" y="1385975"/>
            <a:ext cx="6905648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69147" y="1620149"/>
            <a:ext cx="6506490" cy="3457575"/>
          </a:xfrm>
        </p:spPr>
        <p:txBody>
          <a:bodyPr>
            <a:noAutofit/>
          </a:bodyPr>
          <a:lstStyle/>
          <a:p>
            <a:pPr algn="just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по строке 19 </a:t>
            </a:r>
            <a:r>
              <a:rPr lang="ru-RU" sz="1800" dirty="0">
                <a:latin typeface="Arial Narrow" pitchFamily="34" charset="0"/>
              </a:rPr>
              <a:t>отражается списочная численность работников в среднем за год 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по территории </a:t>
            </a: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(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район области, город областного подчинения, город </a:t>
            </a: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Минск в целом)</a:t>
            </a:r>
            <a:r>
              <a:rPr lang="ru-RU" sz="1800" dirty="0" smtClean="0">
                <a:latin typeface="Arial Narrow" pitchFamily="34" charset="0"/>
              </a:rPr>
              <a:t>, </a:t>
            </a:r>
            <a:r>
              <a:rPr lang="ru-RU" sz="1800" dirty="0">
                <a:latin typeface="Arial Narrow" pitchFamily="34" charset="0"/>
              </a:rPr>
              <a:t>на которой расположены организация и ее структурные подразделения</a:t>
            </a:r>
          </a:p>
          <a:p>
            <a:pPr algn="just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1800" dirty="0">
                <a:latin typeface="Arial Narrow" pitchFamily="34" charset="0"/>
              </a:rPr>
              <a:t>если у организации нет структурных подразделений, расположенных на другой территории, отличной от места ее нахождения, то данные отражаются только по одной 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строке 19</a:t>
            </a:r>
            <a:r>
              <a:rPr lang="ru-RU" sz="1800" dirty="0">
                <a:latin typeface="Arial Narrow" pitchFamily="34" charset="0"/>
              </a:rPr>
              <a:t>, при этом в графе А указывается место нахождения организации</a:t>
            </a:r>
          </a:p>
          <a:p>
            <a:pPr algn="just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1800" dirty="0">
                <a:solidFill>
                  <a:srgbClr val="008080"/>
                </a:solidFill>
                <a:latin typeface="Arial Narrow" pitchFamily="34" charset="0"/>
              </a:rPr>
              <a:t>сумма данных по всем </a:t>
            </a: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строкам 19 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должна быть равна данным </a:t>
            </a: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/>
            </a:r>
            <a:b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</a:b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по строке 2</a:t>
            </a:r>
            <a:endParaRPr lang="ru-RU" sz="1800" b="1" dirty="0">
              <a:solidFill>
                <a:srgbClr val="008080"/>
              </a:solidFill>
              <a:latin typeface="Arial Narrow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1600" dirty="0">
                <a:latin typeface="Arial Narrow" pitchFamily="34" charset="0"/>
              </a:rPr>
              <a:t/>
            </a:r>
            <a:br>
              <a:rPr lang="ru-RU" sz="1600" dirty="0">
                <a:latin typeface="Arial Narrow" pitchFamily="34" charset="0"/>
              </a:rPr>
            </a:br>
            <a:endParaRPr lang="ru-RU" sz="16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2869147" y="5338037"/>
            <a:ext cx="4213633" cy="495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Списочная численность работников по территории</a:t>
            </a: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1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482908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928" y="177221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III</a:t>
            </a: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«Автомобильный транспорт»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67918" y="1734843"/>
            <a:ext cx="5185896" cy="342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endParaRPr lang="ru-RU" sz="1600" b="1" dirty="0" smtClean="0">
              <a:solidFill>
                <a:srgbClr val="9900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endParaRPr lang="ru-RU" sz="1600" b="1" dirty="0" smtClean="0">
              <a:solidFill>
                <a:srgbClr val="9900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endParaRPr lang="ru-RU" sz="1600" b="1" dirty="0">
              <a:solidFill>
                <a:srgbClr val="9900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Внимание</a:t>
            </a:r>
            <a:r>
              <a:rPr lang="ru-RU" sz="1600" b="1" dirty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! 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Начиная с отчета за 2025 г. с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троки </a:t>
            </a:r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с 20 по 24 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990000"/>
                </a:solidFill>
                <a:latin typeface="Arial Narrow" pitchFamily="34" charset="0"/>
              </a:rPr>
              <a:t>не </a:t>
            </a:r>
            <a:r>
              <a:rPr lang="ru-RU" sz="1600" b="1" dirty="0">
                <a:solidFill>
                  <a:srgbClr val="990000"/>
                </a:solidFill>
                <a:latin typeface="Arial Narrow" pitchFamily="34" charset="0"/>
              </a:rPr>
              <a:t>заполняют </a:t>
            </a:r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организации, представившие в отчетном году форму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4-тр (</a:t>
            </a:r>
            <a:r>
              <a:rPr lang="ru-RU" sz="1600" b="1" dirty="0" err="1">
                <a:solidFill>
                  <a:srgbClr val="008080"/>
                </a:solidFill>
                <a:latin typeface="Arial Narrow" pitchFamily="34" charset="0"/>
              </a:rPr>
              <a:t>автотранс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) «Отчет об использовании автомобильного транспорта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».</a:t>
            </a:r>
          </a:p>
          <a:p>
            <a:endParaRPr lang="ru-RU" sz="1600" b="1" dirty="0">
              <a:solidFill>
                <a:srgbClr val="008080"/>
              </a:solidFill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162204"/>
            <a:ext cx="4213633" cy="49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759" y="3521186"/>
            <a:ext cx="4859482" cy="2174476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66516" y="1267001"/>
            <a:ext cx="5328008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539629" y="1445671"/>
            <a:ext cx="5149286" cy="3566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400"/>
              </a:spcBef>
            </a:pPr>
            <a:r>
              <a:rPr lang="ru-RU" sz="1400" b="1" dirty="0">
                <a:latin typeface="Arial Narrow" panose="020B0606020202030204" pitchFamily="34" charset="0"/>
              </a:rPr>
              <a:t>Раздел </a:t>
            </a:r>
            <a:r>
              <a:rPr lang="en-US" sz="1400" b="1" dirty="0" smtClean="0">
                <a:latin typeface="Arial Narrow" panose="020B0606020202030204" pitchFamily="34" charset="0"/>
              </a:rPr>
              <a:t>III </a:t>
            </a:r>
            <a:r>
              <a:rPr lang="ru-RU" sz="1400" b="1" dirty="0" smtClean="0">
                <a:latin typeface="Arial Narrow" panose="020B0606020202030204" pitchFamily="34" charset="0"/>
              </a:rPr>
              <a:t>заполняет </a:t>
            </a:r>
            <a:r>
              <a:rPr lang="ru-RU" sz="1400" b="1" dirty="0">
                <a:latin typeface="Arial Narrow" panose="020B0606020202030204" pitchFamily="34" charset="0"/>
              </a:rPr>
              <a:t>организация</a:t>
            </a:r>
            <a:r>
              <a:rPr lang="ru-RU" sz="1400" dirty="0">
                <a:latin typeface="Arial Narrow" panose="020B0606020202030204" pitchFamily="34" charset="0"/>
              </a:rPr>
              <a:t>, осуществляющая следующие виды экономической деятельности по </a:t>
            </a:r>
            <a:r>
              <a:rPr lang="ru-RU" sz="1400" dirty="0" smtClean="0">
                <a:latin typeface="Arial Narrow" panose="020B0606020202030204" pitchFamily="34" charset="0"/>
              </a:rPr>
              <a:t>ОКЭД:</a:t>
            </a:r>
            <a:endParaRPr lang="ru-RU" sz="1400" dirty="0">
              <a:latin typeface="Arial Narrow" panose="020B060602020203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ru-RU" sz="1400" dirty="0">
                <a:solidFill>
                  <a:srgbClr val="009999"/>
                </a:solidFill>
                <a:latin typeface="Arial Narrow" panose="020B0606020202030204" pitchFamily="34" charset="0"/>
              </a:rPr>
              <a:t>деятельность грузового автомобильного транспорта </a:t>
            </a:r>
            <a:r>
              <a:rPr lang="ru-RU" sz="1400" dirty="0">
                <a:latin typeface="Arial Narrow" panose="020B0606020202030204" pitchFamily="34" charset="0"/>
              </a:rPr>
              <a:t>(подкласс</a:t>
            </a:r>
            <a:r>
              <a:rPr lang="ru-RU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latin typeface="Arial Narrow" panose="020B0606020202030204" pitchFamily="34" charset="0"/>
              </a:rPr>
              <a:t>49410</a:t>
            </a:r>
            <a:r>
              <a:rPr lang="ru-RU" sz="1400" dirty="0">
                <a:latin typeface="Arial Narrow" panose="020B0606020202030204" pitchFamily="34" charset="0"/>
              </a:rPr>
              <a:t>)</a:t>
            </a:r>
          </a:p>
          <a:p>
            <a:pPr algn="just">
              <a:spcBef>
                <a:spcPts val="1200"/>
              </a:spcBef>
            </a:pPr>
            <a:r>
              <a:rPr lang="ru-RU" sz="1400" dirty="0">
                <a:solidFill>
                  <a:srgbClr val="009999"/>
                </a:solidFill>
                <a:latin typeface="Arial Narrow" panose="020B0606020202030204" pitchFamily="34" charset="0"/>
              </a:rPr>
              <a:t>предоставление услуг по переезду (перемещению) </a:t>
            </a:r>
            <a:r>
              <a:rPr lang="ru-RU" sz="1400" dirty="0">
                <a:latin typeface="Arial Narrow" panose="020B0606020202030204" pitchFamily="34" charset="0"/>
              </a:rPr>
              <a:t>(подкласс </a:t>
            </a:r>
            <a:r>
              <a:rPr lang="ru-RU" sz="1400" b="1" dirty="0">
                <a:latin typeface="Arial Narrow" panose="020B0606020202030204" pitchFamily="34" charset="0"/>
              </a:rPr>
              <a:t>49420</a:t>
            </a:r>
            <a:r>
              <a:rPr lang="ru-RU" sz="1400" dirty="0">
                <a:latin typeface="Arial Narrow" panose="020B0606020202030204" pitchFamily="34" charset="0"/>
              </a:rPr>
              <a:t>)</a:t>
            </a:r>
          </a:p>
          <a:p>
            <a:pPr algn="just">
              <a:spcBef>
                <a:spcPts val="1200"/>
              </a:spcBef>
            </a:pPr>
            <a:r>
              <a:rPr lang="ru-RU" sz="1400" dirty="0">
                <a:solidFill>
                  <a:srgbClr val="009999"/>
                </a:solidFill>
                <a:latin typeface="Arial Narrow" panose="020B0606020202030204" pitchFamily="34" charset="0"/>
              </a:rPr>
              <a:t>городские и пригородные перевозки автобусами в регулярном сообщении </a:t>
            </a:r>
            <a:r>
              <a:rPr lang="ru-RU" sz="1400" dirty="0">
                <a:latin typeface="Arial Narrow" panose="020B0606020202030204" pitchFamily="34" charset="0"/>
              </a:rPr>
              <a:t>(подкласс </a:t>
            </a:r>
            <a:r>
              <a:rPr lang="ru-RU" sz="1400" b="1" dirty="0">
                <a:latin typeface="Arial Narrow" panose="020B0606020202030204" pitchFamily="34" charset="0"/>
              </a:rPr>
              <a:t>49311</a:t>
            </a:r>
            <a:r>
              <a:rPr lang="ru-RU" sz="1400" dirty="0">
                <a:latin typeface="Arial Narrow" panose="020B0606020202030204" pitchFamily="34" charset="0"/>
              </a:rPr>
              <a:t> (включается деятельность по перевозке пассажиров маршрутными такси в городском, пригородном сообщении))</a:t>
            </a:r>
          </a:p>
          <a:p>
            <a:pPr algn="just">
              <a:spcBef>
                <a:spcPts val="1200"/>
              </a:spcBef>
            </a:pPr>
            <a:r>
              <a:rPr lang="ru-RU" sz="1400" dirty="0">
                <a:solidFill>
                  <a:srgbClr val="009999"/>
                </a:solidFill>
                <a:latin typeface="Arial Narrow" panose="020B0606020202030204" pitchFamily="34" charset="0"/>
              </a:rPr>
              <a:t>перевозки автобусами в регулярном сообщении</a:t>
            </a:r>
            <a:r>
              <a:rPr lang="ru-RU" sz="1400" dirty="0">
                <a:latin typeface="Arial Narrow" panose="020B0606020202030204" pitchFamily="34" charset="0"/>
              </a:rPr>
              <a:t>, кроме городских и пригородных (подкласс </a:t>
            </a:r>
            <a:r>
              <a:rPr lang="ru-RU" sz="1400" b="1" dirty="0">
                <a:latin typeface="Arial Narrow" panose="020B0606020202030204" pitchFamily="34" charset="0"/>
              </a:rPr>
              <a:t>49391</a:t>
            </a:r>
            <a:r>
              <a:rPr lang="ru-RU" sz="1400" dirty="0">
                <a:latin typeface="Arial Narrow" panose="020B0606020202030204" pitchFamily="34" charset="0"/>
              </a:rPr>
              <a:t>)</a:t>
            </a:r>
          </a:p>
          <a:p>
            <a:pPr algn="just">
              <a:spcBef>
                <a:spcPts val="1200"/>
              </a:spcBef>
            </a:pPr>
            <a:r>
              <a:rPr lang="ru-RU" sz="1400" dirty="0">
                <a:solidFill>
                  <a:srgbClr val="009999"/>
                </a:solidFill>
                <a:latin typeface="Arial Narrow" panose="020B0606020202030204" pitchFamily="34" charset="0"/>
              </a:rPr>
              <a:t>прочие перевозки пассажиров автомобильным транспортом в нерегулярном сообщении </a:t>
            </a:r>
            <a:r>
              <a:rPr lang="ru-RU" sz="1400" dirty="0">
                <a:latin typeface="Arial Narrow" panose="020B0606020202030204" pitchFamily="34" charset="0"/>
              </a:rPr>
              <a:t>(подкласс </a:t>
            </a:r>
            <a:r>
              <a:rPr lang="ru-RU" sz="1400" b="1" dirty="0">
                <a:latin typeface="Arial Narrow" panose="020B0606020202030204" pitchFamily="34" charset="0"/>
              </a:rPr>
              <a:t>49392</a:t>
            </a:r>
            <a:r>
              <a:rPr lang="ru-RU" sz="1400" dirty="0">
                <a:latin typeface="Arial Narrow" panose="020B0606020202030204" pitchFamily="34" charset="0"/>
              </a:rPr>
              <a:t>)</a:t>
            </a:r>
          </a:p>
          <a:p>
            <a:pPr algn="just">
              <a:spcBef>
                <a:spcPts val="1200"/>
              </a:spcBef>
            </a:pPr>
            <a:r>
              <a:rPr lang="ru-RU" sz="1400" dirty="0">
                <a:solidFill>
                  <a:srgbClr val="009999"/>
                </a:solidFill>
                <a:latin typeface="Arial Narrow" panose="020B0606020202030204" pitchFamily="34" charset="0"/>
              </a:rPr>
              <a:t>деятельность такси </a:t>
            </a:r>
            <a:r>
              <a:rPr lang="ru-RU" sz="1400" dirty="0">
                <a:latin typeface="Arial Narrow" panose="020B0606020202030204" pitchFamily="34" charset="0"/>
              </a:rPr>
              <a:t>(подкласс</a:t>
            </a:r>
            <a:r>
              <a:rPr lang="ru-RU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latin typeface="Arial Narrow" panose="020B0606020202030204" pitchFamily="34" charset="0"/>
              </a:rPr>
              <a:t>49321</a:t>
            </a:r>
            <a:r>
              <a:rPr lang="ru-RU" sz="1400" dirty="0">
                <a:latin typeface="Arial Narrow" panose="020B0606020202030204" pitchFamily="34" charset="0"/>
              </a:rPr>
              <a:t>) – </a:t>
            </a:r>
            <a:r>
              <a:rPr lang="ru-RU" sz="1400" i="1" dirty="0">
                <a:latin typeface="Arial Narrow" panose="020B0606020202030204" pitchFamily="34" charset="0"/>
              </a:rPr>
              <a:t>не путать с маршрутными такси</a:t>
            </a:r>
            <a:endParaRPr lang="ru-RU" sz="1400" dirty="0">
              <a:latin typeface="Arial Narrow" panose="020B0606020202030204" pitchFamily="34" charset="0"/>
            </a:endParaRPr>
          </a:p>
          <a:p>
            <a:pPr algn="l"/>
            <a:endParaRPr lang="ru-RU" sz="1600" dirty="0">
              <a:latin typeface="Arial Narrow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3"/>
          <a:stretch/>
        </p:blipFill>
        <p:spPr bwMode="auto">
          <a:xfrm>
            <a:off x="803837" y="1623777"/>
            <a:ext cx="4788425" cy="157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одзаголовок 2"/>
          <p:cNvSpPr txBox="1">
            <a:spLocks/>
          </p:cNvSpPr>
          <p:nvPr/>
        </p:nvSpPr>
        <p:spPr>
          <a:xfrm>
            <a:off x="997420" y="5273269"/>
            <a:ext cx="4213633" cy="49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Таблица </a:t>
            </a: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3. </a:t>
            </a:r>
            <a:r>
              <a:rPr lang="ru-RU" sz="2000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Без изменений</a:t>
            </a:r>
          </a:p>
        </p:txBody>
      </p:sp>
    </p:spTree>
    <p:extLst>
      <p:ext uri="{BB962C8B-B14F-4D97-AF65-F5344CB8AC3E}">
        <p14:creationId xmlns:p14="http://schemas.microsoft.com/office/powerpoint/2010/main" val="345630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63" y="3844010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657576" y="1321096"/>
            <a:ext cx="6912732" cy="42796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3104" y="1480334"/>
            <a:ext cx="6356820" cy="388493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Методология заполнения раздела не изменена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dirty="0" smtClean="0">
              <a:latin typeface="Arial Narrow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Arial Narrow" pitchFamily="34" charset="0"/>
              </a:rPr>
              <a:t>При </a:t>
            </a:r>
            <a:r>
              <a:rPr lang="ru-RU" sz="1600" dirty="0">
                <a:latin typeface="Arial Narrow" pitchFamily="34" charset="0"/>
              </a:rPr>
              <a:t>осуществлении деятельности такси строки 27 и 28 должны быть заполнены всегда.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1600" dirty="0">
                <a:latin typeface="Arial Narrow" pitchFamily="34" charset="0"/>
              </a:rPr>
              <a:t>Официальная статистическая информация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 среднем расстоянии поездки</a:t>
            </a:r>
            <a:r>
              <a:rPr lang="ru-RU" sz="1600" dirty="0">
                <a:latin typeface="Arial Narrow" pitchFamily="34" charset="0"/>
              </a:rPr>
              <a:t> будет доступна на официальном сайте Белстата </a:t>
            </a:r>
            <a:r>
              <a:rPr lang="ru-RU" sz="1600" dirty="0">
                <a:solidFill>
                  <a:srgbClr val="0070C0"/>
                </a:solidFill>
                <a:latin typeface="Arial Narrow" pitchFamily="34" charset="0"/>
              </a:rPr>
              <a:t>https://www.belstat.gov.by </a:t>
            </a:r>
            <a:r>
              <a:rPr lang="en-US" sz="1600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en-US" sz="1600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глобальной компьютерной сети Интернет начиная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1</a:t>
            </a:r>
            <a:r>
              <a:rPr lang="en-US" sz="1600" b="1" smtClean="0">
                <a:solidFill>
                  <a:srgbClr val="008080"/>
                </a:solidFill>
                <a:latin typeface="Arial Narrow" pitchFamily="34" charset="0"/>
              </a:rPr>
              <a:t>2</a:t>
            </a:r>
            <a:r>
              <a:rPr lang="ru-RU" sz="1600" b="1" smtClean="0">
                <a:solidFill>
                  <a:srgbClr val="008080"/>
                </a:solidFill>
                <a:latin typeface="Arial Narrow" pitchFamily="34" charset="0"/>
              </a:rPr>
              <a:t>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января 2026 г.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i="1" dirty="0">
                <a:latin typeface="Arial Narrow" pitchFamily="34" charset="0"/>
              </a:rPr>
              <a:t>Главная страница / Респондентам / Государственные статистические наблюдения / Бланки форм государственной статистической отчетности, указания по их заполнению, постановления / Централизованные государственные статистические наблюдения / Структурная </a:t>
            </a:r>
            <a:r>
              <a:rPr lang="ru-RU" sz="1400" i="1" dirty="0" smtClean="0">
                <a:latin typeface="Arial Narrow" pitchFamily="34" charset="0"/>
              </a:rPr>
              <a:t>статистика</a:t>
            </a:r>
            <a:r>
              <a:rPr lang="en-US" sz="1400" i="1" dirty="0" smtClean="0">
                <a:latin typeface="Arial Narrow" pitchFamily="34" charset="0"/>
              </a:rPr>
              <a:t> </a:t>
            </a:r>
            <a:r>
              <a:rPr lang="ru-RU" sz="1400" i="1" dirty="0" smtClean="0">
                <a:latin typeface="Arial Narrow" pitchFamily="34" charset="0"/>
              </a:rPr>
              <a:t>(формы </a:t>
            </a:r>
            <a:r>
              <a:rPr lang="ru-RU" sz="1400" i="1" dirty="0">
                <a:latin typeface="Arial Narrow" pitchFamily="34" charset="0"/>
              </a:rPr>
              <a:t>1-мп, 4-у) </a:t>
            </a:r>
          </a:p>
          <a:p>
            <a:endParaRPr lang="ru-RU" sz="1600" b="1" dirty="0">
              <a:solidFill>
                <a:srgbClr val="008080"/>
              </a:solidFill>
              <a:latin typeface="Arial Narrow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524001" y="157708"/>
            <a:ext cx="9144000" cy="570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III</a:t>
            </a: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«Автомобильный транспорт»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6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154" y="3730150"/>
            <a:ext cx="6959609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6961" y="17697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IV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</a:t>
            </a:r>
            <a:r>
              <a:rPr lang="ru-RU" sz="22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Финансовые результаты»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851505" y="1979124"/>
            <a:ext cx="8670274" cy="3374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2040691" y="5462962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Таблица 4. Изменения в бланке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629255"/>
              </p:ext>
            </p:extLst>
          </p:nvPr>
        </p:nvGraphicFramePr>
        <p:xfrm>
          <a:off x="2647831" y="1427870"/>
          <a:ext cx="6883440" cy="33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Документ" r:id="rId9" imgW="5746739" imgH="2827440" progId="Word.Document.12">
                  <p:embed/>
                </p:oleObj>
              </mc:Choice>
              <mc:Fallback>
                <p:oleObj name="Документ" r:id="rId9" imgW="5746739" imgH="2827440" progId="Word.Document.12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47831" y="1427870"/>
                        <a:ext cx="6883440" cy="33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8306" y="3362417"/>
            <a:ext cx="8572655" cy="1514588"/>
          </a:xfrm>
        </p:spPr>
        <p:txBody>
          <a:bodyPr>
            <a:noAutofit/>
          </a:bodyPr>
          <a:lstStyle/>
          <a:p>
            <a:pPr algn="l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1600" b="1" dirty="0" smtClean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Внимание</a:t>
            </a:r>
            <a:r>
              <a:rPr lang="ru-RU" sz="1600" b="1" dirty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!  </a:t>
            </a:r>
            <a:r>
              <a:rPr lang="ru-RU" sz="16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целях снижения нагрузки на респондентов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исключены строки 71, 72, 77 – 80</a:t>
            </a:r>
            <a:endParaRPr lang="ru-RU" sz="1600" dirty="0">
              <a:latin typeface="Arial Narrow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Раздел </a:t>
            </a:r>
            <a:r>
              <a:rPr lang="ru-RU" sz="1600" dirty="0">
                <a:latin typeface="Arial Narrow" pitchFamily="34" charset="0"/>
                <a:ea typeface="Tahoma" pitchFamily="34" charset="0"/>
                <a:cs typeface="Tahoma" pitchFamily="34" charset="0"/>
              </a:rPr>
              <a:t>не заполняют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страховые организации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Организация</a:t>
            </a:r>
            <a:r>
              <a:rPr lang="ru-RU" sz="1600" dirty="0">
                <a:latin typeface="Arial Narrow" pitchFamily="34" charset="0"/>
                <a:ea typeface="Tahoma" pitchFamily="34" charset="0"/>
                <a:cs typeface="Tahoma" pitchFamily="34" charset="0"/>
              </a:rPr>
              <a:t>, ведущая бухгалтерский учет и отчетность, обязательно должна сопоставлять показатели раздела с данными годовой бухгалтерской отчетности (приложение 2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«Отчет о прибылях и убытках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»</a:t>
            </a:r>
            <a:r>
              <a:rPr lang="ru-RU" sz="16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1600" dirty="0"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42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79553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IV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</a:t>
            </a:r>
            <a:r>
              <a:rPr lang="ru-RU" sz="22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Финансовые результаты»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21809" y="1613517"/>
            <a:ext cx="5241910" cy="38345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hangingPunct="0">
              <a:spcBef>
                <a:spcPts val="1000"/>
              </a:spcBef>
              <a:buClr>
                <a:srgbClr val="DD7E0E"/>
              </a:buClr>
              <a:buSzPct val="80000"/>
              <a:tabLst>
                <a:tab pos="179388" algn="l"/>
              </a:tabLst>
            </a:pPr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УСН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949" y="374937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41293" y="1613517"/>
            <a:ext cx="5256741" cy="37757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672912" y="2199367"/>
            <a:ext cx="4885232" cy="1573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2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Бухучет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847334"/>
              </p:ext>
            </p:extLst>
          </p:nvPr>
        </p:nvGraphicFramePr>
        <p:xfrm>
          <a:off x="748258" y="2513261"/>
          <a:ext cx="5027843" cy="2819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6881">
                  <a:extLst>
                    <a:ext uri="{9D8B030D-6E8A-4147-A177-3AD203B41FA5}">
                      <a16:colId xmlns="" xmlns:a16="http://schemas.microsoft.com/office/drawing/2014/main" val="194624285"/>
                    </a:ext>
                  </a:extLst>
                </a:gridCol>
                <a:gridCol w="4270962">
                  <a:extLst>
                    <a:ext uri="{9D8B030D-6E8A-4147-A177-3AD203B41FA5}">
                      <a16:colId xmlns="" xmlns:a16="http://schemas.microsoft.com/office/drawing/2014/main" val="2316479027"/>
                    </a:ext>
                  </a:extLst>
                </a:gridCol>
              </a:tblGrid>
              <a:tr h="38655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Код строки</a:t>
                      </a:r>
                      <a:endParaRPr lang="ru-RU" sz="11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Заполнение раздела 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IV</a:t>
                      </a:r>
                      <a:endParaRPr lang="ru-RU" sz="11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776213"/>
                  </a:ext>
                </a:extLst>
              </a:tr>
              <a:tr h="69027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70</a:t>
                      </a:r>
                      <a:endParaRPr lang="ru-RU" sz="11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  <a:latin typeface="Arial Narrow" panose="020B0606020202030204" pitchFamily="34" charset="0"/>
                        </a:rPr>
                        <a:t>отражается сумма выручки от реализации товаров (работ, услуг), имущественных прав и внереализационных доходов, указанная в графе 10 по строке «Итого за ___ квартал нарастающим итогом с начала года» части </a:t>
                      </a:r>
                      <a:r>
                        <a:rPr lang="en-US" sz="1100" kern="1200" dirty="0" smtClean="0">
                          <a:effectLst/>
                          <a:latin typeface="Arial Narrow" panose="020B0606020202030204" pitchFamily="34" charset="0"/>
                        </a:rPr>
                        <a:t>I</a:t>
                      </a:r>
                      <a:r>
                        <a:rPr lang="ru-RU" sz="1100" kern="1200" dirty="0" smtClean="0">
                          <a:effectLst/>
                          <a:latin typeface="Arial Narrow" panose="020B0606020202030204" pitchFamily="34" charset="0"/>
                        </a:rPr>
                        <a:t> раздела </a:t>
                      </a:r>
                      <a:r>
                        <a:rPr lang="en-US" sz="1100" kern="1200" dirty="0" smtClean="0">
                          <a:effectLst/>
                          <a:latin typeface="Arial Narrow" panose="020B0606020202030204" pitchFamily="34" charset="0"/>
                        </a:rPr>
                        <a:t>I</a:t>
                      </a:r>
                      <a:r>
                        <a:rPr lang="ru-RU" sz="1100" kern="1200" dirty="0" smtClean="0">
                          <a:effectLst/>
                          <a:latin typeface="Arial Narrow" panose="020B0606020202030204" pitchFamily="34" charset="0"/>
                        </a:rPr>
                        <a:t> книги учета доходов и расходов</a:t>
                      </a:r>
                      <a:endParaRPr lang="ru-RU" sz="11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442429"/>
                  </a:ext>
                </a:extLst>
              </a:tr>
              <a:tr h="38655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73</a:t>
                      </a:r>
                      <a:endParaRPr lang="ru-RU" sz="11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отражается сумма произведенных и документально подтвержденных расходов (без налога при УСН, без НДС)</a:t>
                      </a:r>
                      <a:endParaRPr lang="ru-RU" sz="11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4495379"/>
                  </a:ext>
                </a:extLst>
              </a:tr>
              <a:tr h="38655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74</a:t>
                      </a:r>
                      <a:endParaRPr lang="ru-RU" sz="11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отражается разность данных по строке 70 и строке 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73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 без налога при УСН, без НДС</a:t>
                      </a:r>
                      <a:endParaRPr lang="ru-RU" sz="11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866398"/>
                  </a:ext>
                </a:extLst>
              </a:tr>
              <a:tr h="23469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75</a:t>
                      </a:r>
                      <a:endParaRPr lang="ru-RU" sz="11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данные по строке 75 = данным по строке 74</a:t>
                      </a:r>
                      <a:endParaRPr lang="ru-RU" sz="11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90584365"/>
                  </a:ext>
                </a:extLst>
              </a:tr>
              <a:tr h="23469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76</a:t>
                      </a:r>
                      <a:endParaRPr lang="ru-RU" sz="11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не заполняется</a:t>
                      </a:r>
                      <a:endParaRPr lang="ru-RU" sz="11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60553323"/>
                  </a:ext>
                </a:extLst>
              </a:tr>
              <a:tr h="23469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81</a:t>
                      </a:r>
                      <a:endParaRPr lang="ru-RU" sz="11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данные по строке 81 = данным по строке 74</a:t>
                      </a:r>
                      <a:endParaRPr lang="ru-RU" sz="11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41028198"/>
                  </a:ext>
                </a:extLst>
              </a:tr>
            </a:tbl>
          </a:graphicData>
        </a:graphic>
      </p:graphicFrame>
      <p:sp>
        <p:nvSpPr>
          <p:cNvPr id="2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325" y="1319968"/>
            <a:ext cx="5170122" cy="1514588"/>
          </a:xfrm>
        </p:spPr>
        <p:txBody>
          <a:bodyPr>
            <a:noAutofit/>
          </a:bodyPr>
          <a:lstStyle/>
          <a:p>
            <a:pPr algn="just" eaLnBrk="0" hangingPunct="0"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400" b="1" dirty="0">
                <a:latin typeface="Arial Narrow" panose="020B0606020202030204" pitchFamily="34" charset="0"/>
                <a:cs typeface="Arial" pitchFamily="34" charset="0"/>
              </a:rPr>
              <a:t>Организация, применяющая упрощенную систему налогообложения и ведущая </a:t>
            </a:r>
            <a:r>
              <a:rPr lang="ru-RU" sz="1400" b="1" dirty="0">
                <a:latin typeface="Arial Narrow" panose="020B0606020202030204" pitchFamily="34" charset="0"/>
              </a:rPr>
              <a:t>учет в книге учета доходов и расходов </a:t>
            </a:r>
            <a:r>
              <a:rPr lang="ru-RU" sz="1400" dirty="0">
                <a:latin typeface="Arial Narrow" panose="020B0606020202030204" pitchFamily="34" charset="0"/>
              </a:rPr>
              <a:t>организаций, применяющих упрощенную систему налогообложения, заполняет </a:t>
            </a:r>
            <a:r>
              <a:rPr lang="ru-RU" sz="1400" dirty="0">
                <a:latin typeface="Arial Narrow" panose="020B0606020202030204" pitchFamily="34" charset="0"/>
                <a:cs typeface="Arial" pitchFamily="34" charset="0"/>
              </a:rPr>
              <a:t>раздел </a:t>
            </a:r>
            <a:r>
              <a:rPr lang="en-US" sz="1400" dirty="0" smtClean="0">
                <a:latin typeface="Arial Narrow" panose="020B0606020202030204" pitchFamily="34" charset="0"/>
                <a:cs typeface="Arial" pitchFamily="34" charset="0"/>
              </a:rPr>
              <a:t>IV</a:t>
            </a:r>
            <a:r>
              <a:rPr lang="ru-RU" sz="1400" dirty="0" smtClean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 Narrow" panose="020B0606020202030204" pitchFamily="34" charset="0"/>
                <a:cs typeface="Arial" pitchFamily="34" charset="0"/>
              </a:rPr>
              <a:t>на </a:t>
            </a:r>
            <a:r>
              <a:rPr lang="ru-RU" sz="1400" b="1" dirty="0">
                <a:latin typeface="Arial Narrow" panose="020B0606020202030204" pitchFamily="34" charset="0"/>
                <a:cs typeface="Arial" pitchFamily="34" charset="0"/>
              </a:rPr>
              <a:t>основании</a:t>
            </a:r>
            <a:r>
              <a:rPr lang="ru-RU" sz="1400" dirty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1400" b="1" dirty="0">
                <a:latin typeface="Arial Narrow" panose="020B0606020202030204" pitchFamily="34" charset="0"/>
                <a:cs typeface="Arial" pitchFamily="34" charset="0"/>
              </a:rPr>
              <a:t>книги учета доходов и расходов </a:t>
            </a:r>
            <a:r>
              <a:rPr lang="ru-RU" sz="1400" dirty="0">
                <a:latin typeface="Arial Narrow" panose="020B0606020202030204" pitchFamily="34" charset="0"/>
                <a:cs typeface="Arial" pitchFamily="34" charset="0"/>
              </a:rPr>
              <a:t>организаций</a:t>
            </a:r>
            <a:r>
              <a:rPr lang="ru-RU" sz="1400" b="1" dirty="0">
                <a:latin typeface="Arial Narrow" panose="020B0606020202030204" pitchFamily="34" charset="0"/>
                <a:cs typeface="Arial" pitchFamily="34" charset="0"/>
              </a:rPr>
              <a:t>,</a:t>
            </a:r>
            <a:r>
              <a:rPr lang="ru-RU" sz="1400" dirty="0">
                <a:latin typeface="Arial Narrow" panose="020B0606020202030204" pitchFamily="34" charset="0"/>
                <a:cs typeface="Arial" pitchFamily="34" charset="0"/>
              </a:rPr>
              <a:t> применяющих упрощенную систему налогообложения (</a:t>
            </a:r>
            <a:r>
              <a:rPr lang="ru-RU" sz="1400" b="1" dirty="0">
                <a:latin typeface="Arial Narrow" panose="020B0606020202030204" pitchFamily="34" charset="0"/>
                <a:cs typeface="Arial" pitchFamily="34" charset="0"/>
              </a:rPr>
              <a:t>от 28.11.2022 № 35/54/75/133)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6450885" y="2039370"/>
            <a:ext cx="4826919" cy="292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>
                <a:latin typeface="Arial Narrow" pitchFamily="34" charset="0"/>
                <a:ea typeface="Tahoma" pitchFamily="34" charset="0"/>
                <a:cs typeface="Tahoma" pitchFamily="34" charset="0"/>
              </a:rPr>
              <a:t>Организация, ведущая бухгалтерский учет и отчетность, </a:t>
            </a:r>
            <a:r>
              <a:rPr lang="ru-RU" sz="14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4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обязательно </a:t>
            </a:r>
            <a:r>
              <a:rPr lang="ru-RU" sz="1400" dirty="0">
                <a:latin typeface="Arial Narrow" pitchFamily="34" charset="0"/>
                <a:ea typeface="Tahoma" pitchFamily="34" charset="0"/>
                <a:cs typeface="Tahoma" pitchFamily="34" charset="0"/>
              </a:rPr>
              <a:t>должна сопоставлять показатели раздела с данными годовой бухгалтерской отчетности (</a:t>
            </a:r>
            <a:r>
              <a:rPr lang="ru-RU" sz="1400" dirty="0">
                <a:solidFill>
                  <a:srgbClr val="00808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приложение 2</a:t>
            </a:r>
            <a:r>
              <a:rPr lang="ru-RU" sz="1400" dirty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«Отчет о прибылях и убытках»</a:t>
            </a:r>
            <a:r>
              <a:rPr lang="ru-RU" sz="1400" dirty="0">
                <a:latin typeface="Arial Narrow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algn="just"/>
            <a:endParaRPr lang="ru-RU" sz="1400" b="1" dirty="0" smtClean="0">
              <a:solidFill>
                <a:srgbClr val="008080"/>
              </a:solidFill>
              <a:latin typeface="Arial Narrow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По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строке 74 </a:t>
            </a:r>
            <a:r>
              <a:rPr lang="ru-RU" sz="1400" dirty="0">
                <a:latin typeface="Arial Narrow" pitchFamily="34" charset="0"/>
                <a:ea typeface="Tahoma" pitchFamily="34" charset="0"/>
                <a:cs typeface="Tahoma" pitchFamily="34" charset="0"/>
              </a:rPr>
              <a:t>отражается прибыль (убыток) от реализации продукции, товаров, работ, услуг, рассчитываемая как разность данных по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строке 70 </a:t>
            </a:r>
            <a:r>
              <a:rPr lang="ru-RU" sz="1400" dirty="0">
                <a:latin typeface="Arial Narrow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строке 73 </a:t>
            </a:r>
            <a:r>
              <a:rPr lang="ru-RU" sz="1400" dirty="0">
                <a:latin typeface="Arial Narrow" pitchFamily="34" charset="0"/>
                <a:ea typeface="Tahoma" pitchFamily="34" charset="0"/>
                <a:cs typeface="Tahoma" pitchFamily="34" charset="0"/>
              </a:rPr>
              <a:t>без учета дебета </a:t>
            </a:r>
            <a:r>
              <a:rPr lang="ru-RU" sz="1400" dirty="0" err="1">
                <a:latin typeface="Arial Narrow" pitchFamily="34" charset="0"/>
                <a:ea typeface="Tahoma" pitchFamily="34" charset="0"/>
                <a:cs typeface="Tahoma" pitchFamily="34" charset="0"/>
              </a:rPr>
              <a:t>субсчетов</a:t>
            </a:r>
            <a:r>
              <a:rPr lang="ru-RU" sz="1400" dirty="0">
                <a:latin typeface="Arial Narrow" pitchFamily="34" charset="0"/>
                <a:ea typeface="Tahoma" pitchFamily="34" charset="0"/>
                <a:cs typeface="Tahoma" pitchFamily="34" charset="0"/>
              </a:rPr>
              <a:t> бухгалтерского учета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90-2 </a:t>
            </a:r>
            <a:r>
              <a:rPr lang="ru-RU" sz="1400" b="1" dirty="0">
                <a:latin typeface="Arial Narrow" pitchFamily="34" charset="0"/>
              </a:rPr>
              <a:t>«Налог на добавленную стоимость, исчисляемый из выручки от реализации продукции, товаров, работ, услуг»</a:t>
            </a:r>
            <a:r>
              <a:rPr lang="ru-RU" sz="1400" dirty="0">
                <a:latin typeface="Arial Narrow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90-3 </a:t>
            </a:r>
            <a:r>
              <a:rPr lang="ru-RU" sz="1400" b="1" dirty="0">
                <a:latin typeface="Arial Narrow" pitchFamily="34" charset="0"/>
              </a:rPr>
              <a:t>«Прочие налоги и сборы, исчисляемые из выручки от реализации продукции, товаров, работ, услуг»</a:t>
            </a:r>
            <a:endParaRPr lang="en-U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2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83089"/>
            <a:ext cx="9144000" cy="570573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V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«Состояние расчетов на 1 января года, 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следующего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за отчетным»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782926"/>
            <a:ext cx="5207676" cy="3671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9033" y="1648916"/>
            <a:ext cx="4885232" cy="3545817"/>
          </a:xfrm>
        </p:spPr>
        <p:txBody>
          <a:bodyPr>
            <a:noAutofit/>
          </a:bodyPr>
          <a:lstStyle/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600" dirty="0" smtClean="0">
              <a:latin typeface="Arial Narrow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600" dirty="0">
              <a:latin typeface="Arial Narrow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600" dirty="0" smtClean="0">
              <a:latin typeface="Arial Narrow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600" dirty="0">
              <a:latin typeface="Arial Narrow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600" dirty="0" smtClean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Таблица 5. Без изменений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949" y="374937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9" y="1782926"/>
            <a:ext cx="5242795" cy="36894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 eaLnBrk="0" fontAlgn="base" hangingPunct="0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методология заполнения раздела не изменена</a:t>
            </a:r>
          </a:p>
          <a:p>
            <a:pPr marL="285750" lvl="0" indent="-285750" algn="just" eaLnBrk="0" fontAlgn="base" hangingPunct="0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раздел не заполняют </a:t>
            </a:r>
            <a:r>
              <a:rPr lang="ru-RU" b="1" dirty="0">
                <a:solidFill>
                  <a:srgbClr val="008080"/>
                </a:solidFill>
                <a:latin typeface="Arial Narrow" pitchFamily="34" charset="0"/>
              </a:rPr>
              <a:t>страховые организации</a:t>
            </a:r>
          </a:p>
          <a:p>
            <a:pPr marL="285750" lvl="0" indent="-285750" algn="just" eaLnBrk="0" fontAlgn="base" hangingPunct="0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организация, применяющая </a:t>
            </a:r>
            <a:r>
              <a:rPr lang="ru-RU" b="1" dirty="0">
                <a:solidFill>
                  <a:srgbClr val="008080"/>
                </a:solidFill>
                <a:latin typeface="Arial Narrow" pitchFamily="34" charset="0"/>
              </a:rPr>
              <a:t>упрощенную систему налогообложения и ведущая учет в книге учета доходов и расходов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организаций, применяющих упрощенную систему налогообложения, заполняет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раздел на основании данных гражданско-правовых договоров и других первичных учетных и иных документов</a:t>
            </a:r>
            <a:endParaRPr lang="en-US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endParaRPr lang="ru-RU" sz="1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108204"/>
              </p:ext>
            </p:extLst>
          </p:nvPr>
        </p:nvGraphicFramePr>
        <p:xfrm>
          <a:off x="723156" y="1947668"/>
          <a:ext cx="5266595" cy="317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Документ" r:id="rId9" imgW="6867053" imgH="4142880" progId="Word.Document.12">
                  <p:embed/>
                </p:oleObj>
              </mc:Choice>
              <mc:Fallback>
                <p:oleObj name="Документ" r:id="rId9" imgW="6867053" imgH="4142880" progId="Word.Document.12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3156" y="1947668"/>
                        <a:ext cx="5266595" cy="3177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534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4180" y="402281"/>
            <a:ext cx="11479517" cy="570573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VI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«Сведения о деятельности организации 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по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видам экономической деятельности»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949" y="374937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9" y="1321096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744489" y="3177486"/>
            <a:ext cx="4885232" cy="1984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800" dirty="0">
                <a:latin typeface="Arial Narrow" pitchFamily="34" charset="0"/>
              </a:rPr>
              <a:t>раздел заполняется в соответствии с общегосударственным классификатором Республики Беларусь 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ОКРБ 005-2011 </a:t>
            </a: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/>
            </a:r>
            <a:b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</a:b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«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Виды экономической деятельности» </a:t>
            </a: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(ОКЭД)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endParaRPr lang="ru-RU" sz="1800" b="1" dirty="0">
              <a:solidFill>
                <a:srgbClr val="008080"/>
              </a:solidFill>
              <a:latin typeface="Arial Narrow" pitchFamily="34" charset="0"/>
            </a:endParaRP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800" dirty="0">
                <a:latin typeface="Arial Narrow" pitchFamily="34" charset="0"/>
              </a:rPr>
              <a:t>данные отражаются 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в</a:t>
            </a:r>
            <a:r>
              <a:rPr lang="ru-RU" sz="1800" dirty="0">
                <a:latin typeface="Arial Narrow" pitchFamily="34" charset="0"/>
              </a:rPr>
              <a:t> 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целом по юридическому </a:t>
            </a: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лицу</a:t>
            </a:r>
            <a:r>
              <a:rPr lang="ru-RU" sz="1800" dirty="0" smtClean="0">
                <a:latin typeface="Arial Narrow" pitchFamily="34" charset="0"/>
              </a:rPr>
              <a:t> </a:t>
            </a: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2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719859" y="5505599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Таблица 6. Без изменений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92847" y="2054933"/>
            <a:ext cx="4977382" cy="2956034"/>
          </a:xfrm>
        </p:spPr>
        <p:txBody>
          <a:bodyPr>
            <a:noAutofit/>
          </a:bodyPr>
          <a:lstStyle/>
          <a:p>
            <a:pPr marL="285750" indent="-285750" algn="just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800" dirty="0">
                <a:latin typeface="Arial Narrow" pitchFamily="34" charset="0"/>
              </a:rPr>
              <a:t>данные по строке 200 в графах 1 и 2 должны быть 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равны сумме данных</a:t>
            </a:r>
            <a:r>
              <a:rPr lang="ru-RU" sz="1800" dirty="0">
                <a:latin typeface="Arial Narrow" pitchFamily="34" charset="0"/>
              </a:rPr>
              <a:t>, отражаемых по свободным строкам 201 в соответствующих </a:t>
            </a:r>
            <a:r>
              <a:rPr lang="ru-RU" sz="1800" dirty="0" smtClean="0">
                <a:latin typeface="Arial Narrow" pitchFamily="34" charset="0"/>
              </a:rPr>
              <a:t>графах</a:t>
            </a:r>
            <a:endParaRPr lang="ru-RU" sz="1800" dirty="0">
              <a:latin typeface="Arial Narrow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800" dirty="0">
                <a:latin typeface="Arial Narrow" pitchFamily="34" charset="0"/>
              </a:rPr>
              <a:t>при заполнении раздела 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приоритет отдается </a:t>
            </a:r>
            <a:r>
              <a:rPr lang="ru-RU" sz="1800" dirty="0">
                <a:latin typeface="Arial Narrow" pitchFamily="34" charset="0"/>
              </a:rPr>
              <a:t>отражению данных по строкам </a:t>
            </a:r>
            <a:r>
              <a:rPr lang="ru-RU" sz="1800" dirty="0" smtClean="0">
                <a:latin typeface="Arial Narrow" pitchFamily="34" charset="0"/>
              </a:rPr>
              <a:t>201 </a:t>
            </a:r>
            <a:endParaRPr lang="ru-RU" sz="1800" dirty="0">
              <a:latin typeface="Arial Narrow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строка 200 </a:t>
            </a:r>
            <a:r>
              <a:rPr lang="ru-RU" sz="1800" dirty="0">
                <a:latin typeface="Arial Narrow" pitchFamily="34" charset="0"/>
              </a:rPr>
              <a:t>служит для целей программного арифметического контроля заполнения </a:t>
            </a:r>
            <a:r>
              <a:rPr lang="ru-RU" sz="1800" dirty="0" smtClean="0">
                <a:latin typeface="Arial Narrow" pitchFamily="34" charset="0"/>
              </a:rPr>
              <a:t>раздела </a:t>
            </a:r>
            <a:r>
              <a:rPr lang="en-US" sz="1800" dirty="0" smtClean="0">
                <a:latin typeface="Arial Narrow" pitchFamily="34" charset="0"/>
              </a:rPr>
              <a:t>VI</a:t>
            </a:r>
            <a:endParaRPr lang="ru-RU" sz="1800" dirty="0">
              <a:latin typeface="Arial Narrow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200" dirty="0">
              <a:latin typeface="Arial Narrow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588655"/>
              </p:ext>
            </p:extLst>
          </p:nvPr>
        </p:nvGraphicFramePr>
        <p:xfrm>
          <a:off x="636716" y="1463900"/>
          <a:ext cx="5213279" cy="1570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Документ" r:id="rId8" imgW="6948711" imgH="2009232" progId="Word.Document.12">
                  <p:embed/>
                </p:oleObj>
              </mc:Choice>
              <mc:Fallback>
                <p:oleObj name="Документ" r:id="rId8" imgW="6948711" imgH="20092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6716" y="1463900"/>
                        <a:ext cx="5213279" cy="1570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одзаголовок 2"/>
          <p:cNvSpPr txBox="1">
            <a:spLocks/>
          </p:cNvSpPr>
          <p:nvPr/>
        </p:nvSpPr>
        <p:spPr>
          <a:xfrm>
            <a:off x="6506873" y="5543727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Арифметика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16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39" y="374937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601" y="412728"/>
            <a:ext cx="11372676" cy="570573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VI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«Сведения о деятельности организации по видам экономической деятельности»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2956" y="5146473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64601" y="1304712"/>
            <a:ext cx="5185184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4720" y="1822595"/>
            <a:ext cx="4885232" cy="359344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500" b="1" dirty="0" smtClean="0">
                <a:latin typeface="Arial Narrow" pitchFamily="34" charset="0"/>
              </a:rPr>
              <a:t>По строке 201 в </a:t>
            </a:r>
            <a:r>
              <a:rPr lang="ru-RU" sz="1500" b="1" dirty="0">
                <a:latin typeface="Arial Narrow" pitchFamily="34" charset="0"/>
              </a:rPr>
              <a:t>графе 1 </a:t>
            </a:r>
            <a:r>
              <a:rPr lang="ru-RU" sz="1500" dirty="0" smtClean="0">
                <a:latin typeface="Arial Narrow" pitchFamily="34" charset="0"/>
              </a:rPr>
              <a:t>отражаются</a:t>
            </a:r>
            <a:r>
              <a:rPr lang="ru-RU" sz="1500" b="1" dirty="0" smtClean="0">
                <a:latin typeface="Arial Narrow" pitchFamily="34" charset="0"/>
              </a:rPr>
              <a:t> </a:t>
            </a:r>
            <a:r>
              <a:rPr lang="ru-RU" sz="1500" dirty="0" smtClean="0">
                <a:latin typeface="Arial Narrow" pitchFamily="34" charset="0"/>
              </a:rPr>
              <a:t>данные </a:t>
            </a:r>
            <a:r>
              <a:rPr lang="ru-RU" sz="1500" dirty="0">
                <a:latin typeface="Arial Narrow" pitchFamily="34" charset="0"/>
              </a:rPr>
              <a:t>по видам экономической деятельности, направленным: </a:t>
            </a:r>
          </a:p>
          <a:p>
            <a:pPr marL="647700" indent="-285750" algn="just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500" dirty="0">
                <a:latin typeface="Arial Narrow" pitchFamily="34" charset="0"/>
              </a:rPr>
              <a:t>на производство продукции, предназначенной для реализации другим юридическим или физическим лицам, в том числе выданной своим работникам в счет оплаты труда, а также зачисленной в состав собственных основных средств; </a:t>
            </a:r>
          </a:p>
          <a:p>
            <a:pPr marL="647700" indent="-285750" algn="just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500" dirty="0">
                <a:latin typeface="Arial Narrow" pitchFamily="34" charset="0"/>
              </a:rPr>
              <a:t>на выполнение работ, оказание услуг другим юридическим или физическим </a:t>
            </a:r>
            <a:r>
              <a:rPr lang="ru-RU" sz="1500" dirty="0" smtClean="0">
                <a:latin typeface="Arial Narrow" pitchFamily="34" charset="0"/>
              </a:rPr>
              <a:t>лицам</a:t>
            </a:r>
          </a:p>
          <a:p>
            <a:pPr algn="just">
              <a:spcBef>
                <a:spcPts val="0"/>
              </a:spcBef>
              <a:buClr>
                <a:srgbClr val="008080"/>
              </a:buClr>
            </a:pPr>
            <a:r>
              <a:rPr lang="ru-RU" sz="1500" b="1" dirty="0">
                <a:solidFill>
                  <a:srgbClr val="008080"/>
                </a:solidFill>
                <a:latin typeface="Arial Narrow" pitchFamily="34" charset="0"/>
              </a:rPr>
              <a:t>Налоги и сборы, исчисляемые из выручки</a:t>
            </a:r>
            <a:r>
              <a:rPr lang="ru-RU" sz="1500" dirty="0">
                <a:latin typeface="Arial Narrow" pitchFamily="34" charset="0"/>
              </a:rPr>
              <a:t>, исключаются из объема производства продукции (работ, услуг) по всем видам экономической деятельности!</a:t>
            </a:r>
          </a:p>
          <a:p>
            <a:pPr marL="361950" algn="just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</a:pPr>
            <a:endParaRPr lang="ru-RU" sz="16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639379" y="5416037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025" y="3727685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272317" y="1304712"/>
            <a:ext cx="568642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639379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Строка 201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655163" y="5505599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Вертикальная интеграция</a:t>
            </a: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6383470" y="1555831"/>
            <a:ext cx="5491373" cy="3839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Arial Narrow" pitchFamily="34" charset="0"/>
              </a:rPr>
              <a:t>По строке 201 также отражаются данные по отдельным видам экономической деятельности, осуществляемым организацией </a:t>
            </a: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последовательно</a:t>
            </a:r>
            <a:r>
              <a:rPr lang="ru-RU" sz="1400" dirty="0" smtClean="0">
                <a:latin typeface="Arial Narrow" pitchFamily="34" charset="0"/>
              </a:rPr>
              <a:t> в процессе производства продукции (работ, услуг) и классифицируемым по </a:t>
            </a:r>
            <a:br>
              <a:rPr lang="ru-RU" sz="1400" dirty="0" smtClean="0">
                <a:latin typeface="Arial Narrow" pitchFamily="34" charset="0"/>
              </a:rPr>
            </a:br>
            <a:r>
              <a:rPr lang="ru-RU" sz="1400" dirty="0" smtClean="0">
                <a:latin typeface="Arial Narrow" pitchFamily="34" charset="0"/>
              </a:rPr>
              <a:t>ОКЭД: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Arial Narrow" pitchFamily="34" charset="0"/>
              </a:rPr>
              <a:t>в </a:t>
            </a: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секции А </a:t>
            </a:r>
            <a:r>
              <a:rPr lang="ru-RU" sz="1400" dirty="0" smtClean="0">
                <a:latin typeface="Arial Narrow" pitchFamily="34" charset="0"/>
              </a:rPr>
              <a:t>«Сельское, лесное и рыбное хозяйство» в группах 011, 012, 013, 014; в подклассе 02200; в разделе 03; 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Arial Narrow" pitchFamily="34" charset="0"/>
              </a:rPr>
              <a:t>в </a:t>
            </a: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секции B</a:t>
            </a:r>
            <a:r>
              <a:rPr lang="ru-RU" sz="1400" dirty="0" smtClean="0">
                <a:latin typeface="Arial Narrow" pitchFamily="34" charset="0"/>
              </a:rPr>
              <a:t> «Горнодобывающая промышленность» в разделе 08;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Arial Narrow" pitchFamily="34" charset="0"/>
              </a:rPr>
              <a:t>в </a:t>
            </a: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секции С</a:t>
            </a:r>
            <a:r>
              <a:rPr lang="ru-RU" sz="1400" dirty="0" smtClean="0">
                <a:latin typeface="Arial Narrow" pitchFamily="34" charset="0"/>
              </a:rPr>
              <a:t> «Обрабатывающая промышленность» в разделах с 10 по 32;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Arial Narrow" pitchFamily="34" charset="0"/>
              </a:rPr>
              <a:t>в </a:t>
            </a: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секции D </a:t>
            </a:r>
            <a:r>
              <a:rPr lang="ru-RU" sz="1400" dirty="0" smtClean="0">
                <a:latin typeface="Arial Narrow" pitchFamily="34" charset="0"/>
              </a:rPr>
              <a:t>«Снабжение электроэнергией, газом, паром, горячей водой и кондиционированным воздухом» в классе 3511 и в подклассе 35300.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Arial Narrow" pitchFamily="34" charset="0"/>
              </a:rPr>
              <a:t>Произведенная в результате осуществления этих видов деятельности продукция передается для дальнейшего использования в производстве продукции, выполнении работ, оказании услуг, классифицируемых по другому коду вида экономической деятельности, включенному </a:t>
            </a: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в иную секцию (секции) </a:t>
            </a:r>
            <a:r>
              <a:rPr lang="ru-RU" sz="1400" dirty="0" smtClean="0">
                <a:latin typeface="Arial Narrow" pitchFamily="34" charset="0"/>
              </a:rPr>
              <a:t>ОКЭД.</a:t>
            </a: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84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5207676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4159" y="1937961"/>
            <a:ext cx="4885232" cy="303334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600" b="1" dirty="0">
                <a:latin typeface="Arial Narrow" pitchFamily="34" charset="0"/>
              </a:rPr>
              <a:t>В графе 1 </a:t>
            </a:r>
            <a:r>
              <a:rPr lang="ru-RU" sz="1600" dirty="0">
                <a:latin typeface="Arial Narrow" pitchFamily="34" charset="0"/>
              </a:rPr>
              <a:t>отражается:</a:t>
            </a:r>
          </a:p>
          <a:p>
            <a:pPr marL="361950" algn="just"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стоимость всей произведенной продукции, выполненных работ, оказанных услуг </a:t>
            </a:r>
            <a:r>
              <a:rPr lang="ru-RU" sz="1600" dirty="0" smtClean="0">
                <a:latin typeface="Arial Narrow" pitchFamily="34" charset="0"/>
              </a:rPr>
              <a:t>собственными силами организации в </a:t>
            </a:r>
            <a:r>
              <a:rPr lang="ru-RU" sz="1600" dirty="0">
                <a:latin typeface="Arial Narrow" pitchFamily="34" charset="0"/>
              </a:rPr>
              <a:t>отпускных ценах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за вычетом налогов и сборов, исчисляемых из выручки</a:t>
            </a:r>
            <a:r>
              <a:rPr lang="ru-RU" sz="1600" b="1" dirty="0">
                <a:latin typeface="Arial Narrow" pitchFamily="34" charset="0"/>
              </a:rPr>
              <a:t>;</a:t>
            </a:r>
          </a:p>
          <a:p>
            <a:pPr marL="361950" algn="just"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сумма средств, полученных из бюджета в связи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с </a:t>
            </a:r>
            <a:r>
              <a:rPr lang="ru-RU" sz="1600" dirty="0">
                <a:latin typeface="Arial Narrow" pitchFamily="34" charset="0"/>
              </a:rPr>
              <a:t>государственным регулированием цен и тарифов,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на </a:t>
            </a:r>
            <a:r>
              <a:rPr lang="ru-RU" sz="1600" dirty="0">
                <a:latin typeface="Arial Narrow" pitchFamily="34" charset="0"/>
              </a:rPr>
              <a:t>покрытие убытков, на возмещение затрат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на </a:t>
            </a:r>
            <a:r>
              <a:rPr lang="ru-RU" sz="1600" dirty="0">
                <a:latin typeface="Arial Narrow" pitchFamily="34" charset="0"/>
              </a:rPr>
              <a:t>производство. </a:t>
            </a: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2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4937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4712"/>
            <a:ext cx="523275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96857" y="1710564"/>
            <a:ext cx="4885232" cy="3375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Средства, полученные на возмещение разницы в цене, включаются в объем производства продукции (работ, услуг)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по моменту их фактического поступления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Налоги и сборы, исчисляемые из выручки, исключаются </a:t>
            </a:r>
            <a:r>
              <a:rPr lang="ru-RU" sz="1600" dirty="0">
                <a:latin typeface="Arial Narrow" pitchFamily="34" charset="0"/>
              </a:rPr>
              <a:t>из объема производства продукции (работ, услуг)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по всем видам экономической деятельности!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i="1" dirty="0">
                <a:latin typeface="Arial Narrow" pitchFamily="34" charset="0"/>
              </a:rPr>
              <a:t>По отдельным видам экономической деятельности приводятся дополнительные </a:t>
            </a:r>
            <a:r>
              <a:rPr lang="ru-RU" sz="1600" i="1" dirty="0" smtClean="0">
                <a:latin typeface="Arial Narrow" pitchFamily="34" charset="0"/>
              </a:rPr>
              <a:t>условия по </a:t>
            </a:r>
            <a:r>
              <a:rPr lang="ru-RU" sz="1600" i="1" dirty="0">
                <a:latin typeface="Arial Narrow" pitchFamily="34" charset="0"/>
              </a:rPr>
              <a:t>отражению данных в графе 1</a:t>
            </a:r>
            <a:r>
              <a:rPr lang="ru-RU" sz="1600" i="1" dirty="0" smtClean="0">
                <a:latin typeface="Arial Narrow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Организация </a:t>
            </a:r>
            <a:r>
              <a:rPr lang="ru-RU" sz="1600" dirty="0">
                <a:latin typeface="Arial Narrow" pitchFamily="34" charset="0"/>
              </a:rPr>
              <a:t>отражает стоимость произведенной продукции, выполненных работ, оказанных услуг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за счет всех источников финансирования.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ru-RU" sz="1600" i="1" dirty="0">
              <a:latin typeface="Arial Narrow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2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803894" y="5489543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Графа 1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464601" y="412728"/>
            <a:ext cx="11372676" cy="570573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VI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«Сведения о деятельности организации по видам экономической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310553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798367" y="1673357"/>
            <a:ext cx="3573608" cy="39603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65105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Форма 1-мп за 2025 год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6471" y="1832306"/>
            <a:ext cx="5055071" cy="557967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Текст слайда</a:t>
            </a:r>
            <a:endParaRPr lang="ru-RU" sz="2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8144" y="5219173"/>
            <a:ext cx="1447534" cy="155475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4567623" y="1733779"/>
            <a:ext cx="7182011" cy="39603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5115696" y="2196517"/>
            <a:ext cx="6829586" cy="2559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750" dirty="0" smtClean="0">
              <a:latin typeface="Arial Narrow" pitchFamily="34" charset="0"/>
              <a:ea typeface="Roboto Condensed" panose="02000000000000000000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Форма 1-мп и указания по ее заполнению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утверждены</a:t>
            </a:r>
            <a:r>
              <a:rPr lang="ru-RU" sz="200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постановлением Белстата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от 14 ноября 2025 г. № 104 </a:t>
            </a:r>
            <a:r>
              <a:rPr lang="ru-RU" sz="200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«Об утверждении формы государственной статистической отчетности </a:t>
            </a:r>
            <a:r>
              <a:rPr lang="ru-RU" sz="200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1-мп </a:t>
            </a:r>
            <a:endParaRPr lang="ru-RU" sz="2000" dirty="0" smtClean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«</a:t>
            </a:r>
            <a:r>
              <a:rPr lang="ru-RU" sz="200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Отчет о финансово-хозяйственной деятельности малой организации» и указаний по ее заполнению»</a:t>
            </a:r>
            <a:endParaRPr lang="ru-RU" sz="2000" dirty="0" smtClean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l"/>
            <a:endParaRPr lang="ru-RU" sz="1750" dirty="0" smtClean="0"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16" y="1754716"/>
            <a:ext cx="2959783" cy="382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83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32445" y="1321795"/>
            <a:ext cx="5098239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0559" y="1452522"/>
            <a:ext cx="4789391" cy="378056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500" b="1" dirty="0" smtClean="0">
                <a:solidFill>
                  <a:srgbClr val="008080"/>
                </a:solidFill>
                <a:latin typeface="Arial Narrow" pitchFamily="34" charset="0"/>
              </a:rPr>
              <a:t>В </a:t>
            </a:r>
            <a:r>
              <a:rPr lang="ru-RU" sz="1500" b="1" dirty="0">
                <a:solidFill>
                  <a:srgbClr val="008080"/>
                </a:solidFill>
                <a:latin typeface="Arial Narrow" pitchFamily="34" charset="0"/>
              </a:rPr>
              <a:t>области промышленности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500" dirty="0" smtClean="0">
                <a:latin typeface="Arial Narrow" pitchFamily="34" charset="0"/>
              </a:rPr>
              <a:t>в </a:t>
            </a:r>
            <a:r>
              <a:rPr lang="ru-RU" sz="1500" dirty="0">
                <a:latin typeface="Arial Narrow" pitchFamily="34" charset="0"/>
              </a:rPr>
              <a:t>графе 2 </a:t>
            </a:r>
            <a:r>
              <a:rPr lang="ru-RU" sz="1500" b="1" dirty="0" smtClean="0">
                <a:latin typeface="Arial Narrow" pitchFamily="34" charset="0"/>
              </a:rPr>
              <a:t>отражается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Arial Narrow" pitchFamily="34" charset="0"/>
              </a:rPr>
              <a:t>стоимость </a:t>
            </a:r>
            <a:r>
              <a:rPr lang="ru-RU" sz="1500" dirty="0">
                <a:latin typeface="Arial Narrow" pitchFamily="34" charset="0"/>
              </a:rPr>
              <a:t>переработанного сырья и материалов заказчика, учитываемых на забалансовом счете бухгалтерского учета организации, </a:t>
            </a:r>
            <a:r>
              <a:rPr lang="ru-RU" sz="1500" dirty="0" smtClean="0">
                <a:latin typeface="Arial Narrow" pitchFamily="34" charset="0"/>
              </a:rPr>
              <a:t>не </a:t>
            </a:r>
            <a:r>
              <a:rPr lang="ru-RU" sz="1500" dirty="0">
                <a:latin typeface="Arial Narrow" pitchFamily="34" charset="0"/>
              </a:rPr>
              <a:t>оплаченных организацией-изготовителем (</a:t>
            </a:r>
            <a:r>
              <a:rPr lang="ru-RU" sz="1500" b="1" dirty="0">
                <a:solidFill>
                  <a:srgbClr val="008080"/>
                </a:solidFill>
                <a:latin typeface="Arial Narrow" pitchFamily="34" charset="0"/>
              </a:rPr>
              <a:t>давальческого сырья</a:t>
            </a:r>
            <a:r>
              <a:rPr lang="ru-RU" sz="1500" dirty="0" smtClean="0">
                <a:latin typeface="Arial Narrow" pitchFamily="34" charset="0"/>
              </a:rPr>
              <a:t>) 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Arial Narrow" pitchFamily="34" charset="0"/>
              </a:rPr>
              <a:t>по </a:t>
            </a:r>
            <a:r>
              <a:rPr lang="ru-RU" sz="1500" dirty="0">
                <a:latin typeface="Arial Narrow" pitchFamily="34" charset="0"/>
              </a:rPr>
              <a:t>соответствующим подклассам, относящимся </a:t>
            </a:r>
            <a:r>
              <a:rPr lang="ru-RU" sz="1500" dirty="0" smtClean="0">
                <a:latin typeface="Arial Narrow" pitchFamily="34" charset="0"/>
              </a:rPr>
              <a:t/>
            </a:r>
            <a:br>
              <a:rPr lang="ru-RU" sz="1500" dirty="0" smtClean="0">
                <a:latin typeface="Arial Narrow" pitchFamily="34" charset="0"/>
              </a:rPr>
            </a:br>
            <a:r>
              <a:rPr lang="ru-RU" sz="1500" b="1" dirty="0" smtClean="0">
                <a:solidFill>
                  <a:srgbClr val="008080"/>
                </a:solidFill>
                <a:latin typeface="Arial Narrow" pitchFamily="34" charset="0"/>
              </a:rPr>
              <a:t>к </a:t>
            </a:r>
            <a:r>
              <a:rPr lang="ru-RU" sz="1500" b="1" dirty="0">
                <a:solidFill>
                  <a:srgbClr val="008080"/>
                </a:solidFill>
                <a:latin typeface="Arial Narrow" pitchFamily="34" charset="0"/>
              </a:rPr>
              <a:t>разделам с 10 по 32, а </a:t>
            </a:r>
            <a:r>
              <a:rPr lang="ru-RU" sz="1500" b="1" dirty="0" smtClean="0">
                <a:solidFill>
                  <a:srgbClr val="008080"/>
                </a:solidFill>
                <a:latin typeface="Arial Narrow" pitchFamily="34" charset="0"/>
              </a:rPr>
              <a:t>также к </a:t>
            </a:r>
            <a:r>
              <a:rPr lang="ru-RU" sz="1500" b="1" dirty="0">
                <a:solidFill>
                  <a:srgbClr val="008080"/>
                </a:solidFill>
                <a:latin typeface="Arial Narrow" pitchFamily="34" charset="0"/>
              </a:rPr>
              <a:t>классу </a:t>
            </a:r>
            <a:r>
              <a:rPr lang="ru-RU" sz="1500" b="1" dirty="0" smtClean="0">
                <a:solidFill>
                  <a:srgbClr val="008080"/>
                </a:solidFill>
                <a:latin typeface="Arial Narrow" pitchFamily="34" charset="0"/>
              </a:rPr>
              <a:t>3832 </a:t>
            </a:r>
            <a:r>
              <a:rPr lang="ru-RU" sz="1500" dirty="0" smtClean="0">
                <a:latin typeface="Arial Narrow" pitchFamily="34" charset="0"/>
              </a:rPr>
              <a:t>ОКЭД</a:t>
            </a:r>
            <a:r>
              <a:rPr lang="ru-RU" sz="1500" b="1" dirty="0" smtClean="0">
                <a:solidFill>
                  <a:srgbClr val="008080"/>
                </a:solidFill>
                <a:latin typeface="Arial Narrow" pitchFamily="34" charset="0"/>
              </a:rPr>
              <a:t> 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Arial Narrow" pitchFamily="34" charset="0"/>
              </a:rPr>
              <a:t>по </a:t>
            </a:r>
            <a:r>
              <a:rPr lang="ru-RU" sz="1500" dirty="0">
                <a:latin typeface="Arial Narrow" pitchFamily="34" charset="0"/>
              </a:rPr>
              <a:t>моменту фактического производства продукции из </a:t>
            </a:r>
            <a:r>
              <a:rPr lang="ru-RU" sz="1500" dirty="0" smtClean="0">
                <a:latin typeface="Arial Narrow" pitchFamily="34" charset="0"/>
              </a:rPr>
              <a:t>него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ru-RU" sz="1500" dirty="0" smtClean="0">
              <a:latin typeface="Arial Narrow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500" dirty="0" smtClean="0">
                <a:latin typeface="Arial Narrow" pitchFamily="34" charset="0"/>
              </a:rPr>
              <a:t>В графе 2 </a:t>
            </a:r>
            <a:r>
              <a:rPr lang="ru-RU" sz="1500" b="1" dirty="0" smtClean="0">
                <a:solidFill>
                  <a:srgbClr val="990000"/>
                </a:solidFill>
                <a:latin typeface="Arial Narrow" pitchFamily="34" charset="0"/>
              </a:rPr>
              <a:t>не отражается </a:t>
            </a:r>
            <a:r>
              <a:rPr lang="ru-RU" sz="1500" dirty="0" smtClean="0">
                <a:latin typeface="Arial Narrow" pitchFamily="34" charset="0"/>
              </a:rPr>
              <a:t>стоимость давальческого сырья, полученного от заказчика – нерезидента РБ</a:t>
            </a:r>
            <a:endParaRPr lang="ru-RU" sz="1500" dirty="0">
              <a:latin typeface="Arial Narrow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2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293538" y="1399104"/>
            <a:ext cx="5198967" cy="41253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96857" y="1451575"/>
            <a:ext cx="4680746" cy="2696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500" b="1" dirty="0" smtClean="0">
                <a:solidFill>
                  <a:srgbClr val="008080"/>
                </a:solidFill>
                <a:latin typeface="Arial Narrow" pitchFamily="34" charset="0"/>
              </a:rPr>
              <a:t>В </a:t>
            </a:r>
            <a:r>
              <a:rPr lang="ru-RU" sz="1500" b="1" dirty="0">
                <a:solidFill>
                  <a:srgbClr val="008080"/>
                </a:solidFill>
                <a:latin typeface="Arial Narrow" pitchFamily="34" charset="0"/>
              </a:rPr>
              <a:t>области строительства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500" dirty="0" smtClean="0">
                <a:latin typeface="Arial Narrow" pitchFamily="34" charset="0"/>
              </a:rPr>
              <a:t>в </a:t>
            </a:r>
            <a:r>
              <a:rPr lang="ru-RU" sz="1500" dirty="0">
                <a:latin typeface="Arial Narrow" pitchFamily="34" charset="0"/>
              </a:rPr>
              <a:t>графе 2 отражается: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Arial Narrow" pitchFamily="34" charset="0"/>
              </a:rPr>
              <a:t>стоимость </a:t>
            </a:r>
            <a:r>
              <a:rPr lang="ru-RU" sz="1500" b="1" dirty="0">
                <a:solidFill>
                  <a:srgbClr val="008080"/>
                </a:solidFill>
                <a:latin typeface="Arial Narrow" pitchFamily="34" charset="0"/>
              </a:rPr>
              <a:t>материалов заказчика</a:t>
            </a:r>
            <a:r>
              <a:rPr lang="ru-RU" sz="1500" dirty="0">
                <a:latin typeface="Arial Narrow" pitchFamily="34" charset="0"/>
              </a:rPr>
              <a:t>, принятых </a:t>
            </a:r>
            <a:r>
              <a:rPr lang="ru-RU" sz="1500" dirty="0" smtClean="0">
                <a:latin typeface="Arial Narrow" pitchFamily="34" charset="0"/>
              </a:rPr>
              <a:t/>
            </a:r>
            <a:br>
              <a:rPr lang="ru-RU" sz="1500" dirty="0" smtClean="0">
                <a:latin typeface="Arial Narrow" pitchFamily="34" charset="0"/>
              </a:rPr>
            </a:br>
            <a:r>
              <a:rPr lang="ru-RU" sz="1500" dirty="0" smtClean="0">
                <a:latin typeface="Arial Narrow" pitchFamily="34" charset="0"/>
              </a:rPr>
              <a:t>на </a:t>
            </a:r>
            <a:r>
              <a:rPr lang="ru-RU" sz="1500" dirty="0">
                <a:latin typeface="Arial Narrow" pitchFamily="34" charset="0"/>
              </a:rPr>
              <a:t>забалансовый счет </a:t>
            </a:r>
            <a:r>
              <a:rPr lang="ru-RU" sz="1500" dirty="0" smtClean="0">
                <a:latin typeface="Arial Narrow" pitchFamily="34" charset="0"/>
              </a:rPr>
              <a:t>бухгалтерского </a:t>
            </a:r>
            <a:r>
              <a:rPr lang="ru-RU" sz="1500" dirty="0">
                <a:latin typeface="Arial Narrow" pitchFamily="34" charset="0"/>
              </a:rPr>
              <a:t>учета </a:t>
            </a:r>
            <a:r>
              <a:rPr lang="ru-RU" sz="1500" dirty="0" smtClean="0">
                <a:latin typeface="Arial Narrow" pitchFamily="34" charset="0"/>
              </a:rPr>
              <a:t>организации </a:t>
            </a:r>
            <a:r>
              <a:rPr lang="ru-RU" sz="1500" b="1" dirty="0" smtClean="0">
                <a:solidFill>
                  <a:srgbClr val="008080"/>
                </a:solidFill>
                <a:latin typeface="Arial Narrow" pitchFamily="34" charset="0"/>
              </a:rPr>
              <a:t>и </a:t>
            </a:r>
            <a:r>
              <a:rPr lang="ru-RU" sz="1500" b="1" dirty="0">
                <a:solidFill>
                  <a:srgbClr val="008080"/>
                </a:solidFill>
                <a:latin typeface="Arial Narrow" pitchFamily="34" charset="0"/>
              </a:rPr>
              <a:t>использованных в строительстве</a:t>
            </a:r>
            <a:r>
              <a:rPr lang="ru-RU" sz="1500" dirty="0">
                <a:latin typeface="Arial Narrow" pitchFamily="34" charset="0"/>
              </a:rPr>
              <a:t>, </a:t>
            </a:r>
            <a:endParaRPr lang="ru-RU" sz="1500" dirty="0" smtClean="0">
              <a:latin typeface="Arial Narrow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Arial Narrow" pitchFamily="34" charset="0"/>
              </a:rPr>
              <a:t>по  </a:t>
            </a:r>
            <a:r>
              <a:rPr lang="ru-RU" sz="1500" dirty="0">
                <a:latin typeface="Arial Narrow" pitchFamily="34" charset="0"/>
              </a:rPr>
              <a:t>тому же виду экономической деятельности </a:t>
            </a:r>
            <a:r>
              <a:rPr lang="ru-RU" sz="1500" b="1" dirty="0">
                <a:solidFill>
                  <a:srgbClr val="008080"/>
                </a:solidFill>
                <a:latin typeface="Arial Narrow" pitchFamily="34" charset="0"/>
              </a:rPr>
              <a:t>секции F</a:t>
            </a:r>
            <a:r>
              <a:rPr lang="ru-RU" sz="1500" dirty="0">
                <a:solidFill>
                  <a:srgbClr val="008080"/>
                </a:solidFill>
                <a:latin typeface="Arial Narrow" pitchFamily="34" charset="0"/>
              </a:rPr>
              <a:t> </a:t>
            </a:r>
            <a:r>
              <a:rPr lang="ru-RU" sz="1500" dirty="0">
                <a:latin typeface="Arial Narrow" pitchFamily="34" charset="0"/>
              </a:rPr>
              <a:t>«Строительство</a:t>
            </a:r>
            <a:r>
              <a:rPr lang="ru-RU" sz="1500" dirty="0" smtClean="0">
                <a:latin typeface="Arial Narrow" pitchFamily="34" charset="0"/>
              </a:rPr>
              <a:t>» ОКЭД, </a:t>
            </a:r>
            <a:r>
              <a:rPr lang="ru-RU" sz="1500" dirty="0">
                <a:latin typeface="Arial Narrow" pitchFamily="34" charset="0"/>
              </a:rPr>
              <a:t>что и стоимость выполненных строительных работ</a:t>
            </a:r>
          </a:p>
          <a:p>
            <a:pPr algn="just">
              <a:spcBef>
                <a:spcPts val="600"/>
              </a:spcBef>
            </a:pPr>
            <a:endParaRPr lang="ru-RU" sz="1600" dirty="0"/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ru-RU" sz="1600" i="1" dirty="0">
              <a:latin typeface="Arial Narrow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2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Графа 2. Промышленность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Графа 2. Строительство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Заголовок 1"/>
          <p:cNvSpPr>
            <a:spLocks noGrp="1"/>
          </p:cNvSpPr>
          <p:nvPr>
            <p:ph type="ctrTitle"/>
          </p:nvPr>
        </p:nvSpPr>
        <p:spPr>
          <a:xfrm>
            <a:off x="464601" y="412728"/>
            <a:ext cx="11372676" cy="570573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VI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«Сведения о деятельности организации по видам экономической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22800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21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5207676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4159" y="1647826"/>
            <a:ext cx="4789391" cy="3657600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800" b="1" dirty="0">
                <a:solidFill>
                  <a:srgbClr val="C00000"/>
                </a:solidFill>
                <a:latin typeface="Arial Narrow" pitchFamily="34" charset="0"/>
              </a:rPr>
              <a:t>Обратите внимание!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800" dirty="0" smtClean="0">
                <a:latin typeface="Arial Narrow" pitchFamily="34" charset="0"/>
              </a:rPr>
              <a:t>В </a:t>
            </a:r>
            <a:r>
              <a:rPr lang="ru-RU" sz="1800" dirty="0">
                <a:latin typeface="Arial Narrow" pitchFamily="34" charset="0"/>
              </a:rPr>
              <a:t>случае определения значения стоимости произведенной продукции, выполненных работ, оказанных услуг 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меньше 500 рублей</a:t>
            </a:r>
            <a:r>
              <a:rPr lang="ru-RU" sz="1800" dirty="0">
                <a:latin typeface="Arial Narrow" pitchFamily="34" charset="0"/>
              </a:rPr>
              <a:t>, </a:t>
            </a:r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при </a:t>
            </a:r>
            <a:r>
              <a:rPr lang="ru-RU" sz="1800" dirty="0">
                <a:latin typeface="Arial Narrow" pitchFamily="34" charset="0"/>
              </a:rPr>
              <a:t>заполнении строки 201 </a:t>
            </a:r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в </a:t>
            </a:r>
            <a:r>
              <a:rPr lang="ru-RU" sz="1800" dirty="0">
                <a:latin typeface="Arial Narrow" pitchFamily="34" charset="0"/>
              </a:rPr>
              <a:t>графе А указывается наименование соответствующего вида экономической деятельности, </a:t>
            </a:r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в </a:t>
            </a:r>
            <a:r>
              <a:rPr lang="ru-RU" sz="1800" dirty="0">
                <a:latin typeface="Arial Narrow" pitchFamily="34" charset="0"/>
              </a:rPr>
              <a:t>графе B </a:t>
            </a:r>
            <a:r>
              <a:rPr lang="ru-RU" sz="1800" dirty="0" smtClean="0">
                <a:latin typeface="Arial Narrow" pitchFamily="34" charset="0"/>
              </a:rPr>
              <a:t>– его </a:t>
            </a:r>
            <a:r>
              <a:rPr lang="ru-RU" sz="1800" dirty="0">
                <a:latin typeface="Arial Narrow" pitchFamily="34" charset="0"/>
              </a:rPr>
              <a:t>пятизначный код по </a:t>
            </a:r>
            <a:r>
              <a:rPr lang="ru-RU" sz="1800" dirty="0" smtClean="0">
                <a:latin typeface="Arial Narrow" pitchFamily="34" charset="0"/>
              </a:rPr>
              <a:t>ОКЭД, </a:t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в </a:t>
            </a:r>
            <a:r>
              <a:rPr lang="ru-RU" sz="1800" dirty="0">
                <a:latin typeface="Arial Narrow" pitchFamily="34" charset="0"/>
              </a:rPr>
              <a:t>графе 1 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проставляется ноль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0505"/>
            <a:ext cx="5136546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96854" y="1638300"/>
            <a:ext cx="4680746" cy="3529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800" b="1" dirty="0">
                <a:solidFill>
                  <a:srgbClr val="C00000"/>
                </a:solidFill>
                <a:latin typeface="Arial Narrow" pitchFamily="34" charset="0"/>
              </a:rPr>
              <a:t>Обратите внимание!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800" dirty="0" smtClean="0">
                <a:latin typeface="Arial Narrow" pitchFamily="34" charset="0"/>
              </a:rPr>
              <a:t>Организация</a:t>
            </a:r>
            <a:r>
              <a:rPr lang="ru-RU" sz="1800" dirty="0">
                <a:latin typeface="Arial Narrow" pitchFamily="34" charset="0"/>
              </a:rPr>
              <a:t>, 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не осуществлявшая производство продукции, выполнение работ, оказание услуг </a:t>
            </a:r>
            <a:r>
              <a:rPr lang="ru-RU" sz="1800" dirty="0">
                <a:latin typeface="Arial Narrow" pitchFamily="34" charset="0"/>
              </a:rPr>
              <a:t>в отчетном году (например, вновь созданная организация), по строке 201 </a:t>
            </a:r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в </a:t>
            </a:r>
            <a:r>
              <a:rPr lang="ru-RU" sz="1800" dirty="0">
                <a:latin typeface="Arial Narrow" pitchFamily="34" charset="0"/>
              </a:rPr>
              <a:t>графе А указывает наименование основного вида экономической деятельности, </a:t>
            </a:r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в </a:t>
            </a:r>
            <a:r>
              <a:rPr lang="ru-RU" sz="1800" dirty="0">
                <a:latin typeface="Arial Narrow" pitchFamily="34" charset="0"/>
              </a:rPr>
              <a:t>графе B – </a:t>
            </a:r>
            <a:r>
              <a:rPr lang="ru-RU" sz="1800" dirty="0" smtClean="0">
                <a:latin typeface="Arial Narrow" pitchFamily="34" charset="0"/>
              </a:rPr>
              <a:t>его </a:t>
            </a:r>
            <a:r>
              <a:rPr lang="ru-RU" sz="1800" dirty="0">
                <a:latin typeface="Arial Narrow" pitchFamily="34" charset="0"/>
              </a:rPr>
              <a:t>пятизначный код по </a:t>
            </a:r>
            <a:r>
              <a:rPr lang="ru-RU" sz="1800" dirty="0" smtClean="0">
                <a:latin typeface="Arial Narrow" pitchFamily="34" charset="0"/>
              </a:rPr>
              <a:t>ОКЭД, </a:t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при </a:t>
            </a:r>
            <a:r>
              <a:rPr lang="ru-RU" sz="1800" dirty="0">
                <a:latin typeface="Arial Narrow" pitchFamily="34" charset="0"/>
              </a:rPr>
              <a:t>этом графа 1 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не </a:t>
            </a: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заполняется</a:t>
            </a:r>
            <a:endParaRPr lang="ru-RU" sz="1800" dirty="0">
              <a:latin typeface="Arial Narrow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2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Общие положения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Общие положения</a:t>
            </a:r>
          </a:p>
        </p:txBody>
      </p:sp>
      <p:sp>
        <p:nvSpPr>
          <p:cNvPr id="27" name="Заголовок 1"/>
          <p:cNvSpPr>
            <a:spLocks noGrp="1"/>
          </p:cNvSpPr>
          <p:nvPr>
            <p:ph type="ctrTitle"/>
          </p:nvPr>
        </p:nvSpPr>
        <p:spPr>
          <a:xfrm>
            <a:off x="464601" y="412728"/>
            <a:ext cx="11372676" cy="570573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VI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«Сведения о деятельности организации по видам экономической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7005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63" y="3896346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639041" y="1321097"/>
            <a:ext cx="6736595" cy="42796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8790" y="1513795"/>
            <a:ext cx="6297096" cy="397766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При осуществлении деятельности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в области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растениеводства  </a:t>
            </a: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графе 1 отражается стоимость всей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произведенной в отчетном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году </a:t>
            </a:r>
            <a:r>
              <a:rPr lang="ru-RU" sz="1600" dirty="0" smtClean="0">
                <a:latin typeface="Arial Narrow" pitchFamily="34" charset="0"/>
              </a:rPr>
              <a:t>продукции</a:t>
            </a:r>
            <a:r>
              <a:rPr lang="ru-RU" sz="1600" dirty="0">
                <a:latin typeface="Arial Narrow" pitchFamily="34" charset="0"/>
              </a:rPr>
              <a:t>:</a:t>
            </a:r>
          </a:p>
          <a:p>
            <a:pPr marL="3619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предназначенной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для реализации </a:t>
            </a:r>
            <a:r>
              <a:rPr lang="ru-RU" sz="1600" dirty="0">
                <a:latin typeface="Arial Narrow" pitchFamily="34" charset="0"/>
              </a:rPr>
              <a:t>другим юридическим или физическим лицам, выданной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пределах юридического лица </a:t>
            </a:r>
            <a:r>
              <a:rPr lang="ru-RU" sz="1600" dirty="0">
                <a:latin typeface="Arial Narrow" pitchFamily="34" charset="0"/>
              </a:rPr>
              <a:t>своим </a:t>
            </a:r>
            <a:r>
              <a:rPr lang="ru-RU" sz="1600" dirty="0" smtClean="0">
                <a:latin typeface="Arial Narrow" pitchFamily="34" charset="0"/>
              </a:rPr>
              <a:t>работникам</a:t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в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счет оплаты труда</a:t>
            </a:r>
            <a:r>
              <a:rPr lang="ru-RU" sz="1600" dirty="0">
                <a:latin typeface="Arial Narrow" pitchFamily="34" charset="0"/>
              </a:rPr>
              <a:t>, – в фактических отпускных ценах; </a:t>
            </a:r>
          </a:p>
          <a:p>
            <a:pPr marL="3619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переданной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для дальнейшего использования в пределах юридического лица при осуществлении видов экономической деятельности, не включенных в разделы с 01 по 03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smtClean="0">
                <a:latin typeface="Arial Narrow" pitchFamily="34" charset="0"/>
              </a:rPr>
              <a:t>ОКЭД, </a:t>
            </a:r>
            <a:r>
              <a:rPr lang="ru-RU" sz="1600" dirty="0">
                <a:latin typeface="Arial Narrow" pitchFamily="34" charset="0"/>
              </a:rPr>
              <a:t>– по себестоимости;</a:t>
            </a:r>
          </a:p>
          <a:p>
            <a:pPr marL="3619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предназначенной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для использования в пределах юридического лица на внутрихозяйственные нужды </a:t>
            </a:r>
            <a:r>
              <a:rPr lang="ru-RU" sz="1600" dirty="0">
                <a:latin typeface="Arial Narrow" pitchFamily="34" charset="0"/>
              </a:rPr>
              <a:t>(например, зерновые и кормовые культуры, предназначенные на кормовые и семенные цели), – по себестоимости.</a:t>
            </a: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4042209" y="5491458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96001" y="89237"/>
            <a:ext cx="5904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А «Сельское, лесное и рыбное хозяйство» </a:t>
            </a: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Группы 011, 012 и 013 ОКЭД</a:t>
            </a:r>
            <a:endParaRPr lang="ru-RU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ctrTitle"/>
          </p:nvPr>
        </p:nvSpPr>
        <p:spPr>
          <a:xfrm>
            <a:off x="462687" y="584350"/>
            <a:ext cx="11372676" cy="570573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VI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«Сведения о деятельности организации по видам экономической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282362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5132514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5391" y="1552516"/>
            <a:ext cx="4789391" cy="370616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стоимость продукции растениеводства включается</a:t>
            </a:r>
            <a:r>
              <a:rPr lang="ru-RU" sz="1600" dirty="0">
                <a:latin typeface="Arial Narrow" pitchFamily="34" charset="0"/>
              </a:rPr>
              <a:t>:</a:t>
            </a:r>
          </a:p>
          <a:p>
            <a:pPr marL="361950" indent="-1809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стоимость сырых продуктов, полученных из урожая отчетного года (зерновых и зернобобовых культур, семян масличных культур, картофеля, свеклы сахарной, волокна льна-долгунца, кормовых культур, овощей, фруктов и ягод, посадочного материала (саженцев), цветочной продукции, грибов и прочих);</a:t>
            </a:r>
          </a:p>
          <a:p>
            <a:pPr marL="361950" indent="-1809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стоимость выращивания молодых многолетних насаждений;</a:t>
            </a:r>
          </a:p>
          <a:p>
            <a:pPr marL="361950" indent="-1809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изменение стоимости незавершенного производства продукции растениеводства (затраты на работы, произведенные в отчетном году под урожай будущего года (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сев озимых культур, вспашка зяби</a:t>
            </a:r>
            <a:r>
              <a:rPr lang="ru-RU" sz="1600" dirty="0">
                <a:latin typeface="Arial Narrow" pitchFamily="34" charset="0"/>
              </a:rPr>
              <a:t>)).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ru-RU" sz="14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0505"/>
            <a:ext cx="5242796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59324" y="1542377"/>
            <a:ext cx="4965926" cy="3889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Изменение стоимости незавершенного производства продукции растениеводства рассчитывается </a:t>
            </a:r>
            <a:r>
              <a:rPr lang="ru-RU" sz="1600" dirty="0">
                <a:latin typeface="Arial Narrow" pitchFamily="34" charset="0"/>
              </a:rPr>
              <a:t>следующим образом: </a:t>
            </a:r>
            <a:endParaRPr lang="ru-RU" sz="1600" dirty="0" smtClean="0">
              <a:latin typeface="Arial Narrow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Arial Narrow" pitchFamily="34" charset="0"/>
              </a:rPr>
              <a:t>из </a:t>
            </a:r>
            <a:r>
              <a:rPr lang="ru-RU" sz="1600" dirty="0">
                <a:latin typeface="Arial Narrow" pitchFamily="34" charset="0"/>
              </a:rPr>
              <a:t>затрат на незавершенное производство, произведенных в отчетном году под урожай будущего года, </a:t>
            </a:r>
            <a:endParaRPr lang="ru-RU" sz="1600" dirty="0" smtClean="0">
              <a:latin typeface="Arial Narrow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Arial Narrow" pitchFamily="34" charset="0"/>
              </a:rPr>
              <a:t>следует </a:t>
            </a:r>
            <a:r>
              <a:rPr lang="ru-RU" sz="1600" dirty="0">
                <a:latin typeface="Arial Narrow" pitchFamily="34" charset="0"/>
              </a:rPr>
              <a:t>вычесть </a:t>
            </a:r>
            <a:endParaRPr lang="ru-RU" sz="1600" dirty="0" smtClean="0">
              <a:latin typeface="Arial Narrow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Arial Narrow" pitchFamily="34" charset="0"/>
              </a:rPr>
              <a:t>затраты </a:t>
            </a:r>
            <a:r>
              <a:rPr lang="ru-RU" sz="1600" dirty="0">
                <a:latin typeface="Arial Narrow" pitchFamily="34" charset="0"/>
              </a:rPr>
              <a:t>на незавершенное производство, произведенные в предыдущем году под урожай отчетного года. </a:t>
            </a:r>
            <a:endParaRPr lang="ru-RU" sz="1600" dirty="0" smtClean="0">
              <a:latin typeface="Arial Narrow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Arial Narrow" pitchFamily="34" charset="0"/>
              </a:rPr>
              <a:t>Полученное </a:t>
            </a:r>
            <a:r>
              <a:rPr lang="ru-RU" sz="1600" dirty="0">
                <a:latin typeface="Arial Narrow" pitchFamily="34" charset="0"/>
              </a:rPr>
              <a:t>положительное или отрицательное число следует добавить к стоимости продукции растениеводства (например, рожь, рапс) по соответствующему виду экономической деятельности.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92599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НЗП – только две работы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596856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расчет НЗП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96001" y="89237"/>
            <a:ext cx="5904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А «Сельское, лесное и рыбное хозяйство» </a:t>
            </a: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Группы 011, 012 и 013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31" name="Заголовок 1"/>
          <p:cNvSpPr>
            <a:spLocks noGrp="1"/>
          </p:cNvSpPr>
          <p:nvPr>
            <p:ph type="ctrTitle"/>
          </p:nvPr>
        </p:nvSpPr>
        <p:spPr>
          <a:xfrm>
            <a:off x="462687" y="584350"/>
            <a:ext cx="11372676" cy="570573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VI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«Сведения о деятельности организации по видам экономической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104353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63" y="3896346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639041" y="1321096"/>
            <a:ext cx="6671775" cy="42796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3297" y="1703858"/>
            <a:ext cx="6297096" cy="39776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latin typeface="Arial Narrow" pitchFamily="34" charset="0"/>
              </a:rPr>
              <a:t>При осуществлении деятельности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в области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животноводства </a:t>
            </a: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графе 1 отражается стоимость всей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произведенной в отчетном периоде </a:t>
            </a:r>
            <a:r>
              <a:rPr lang="ru-RU" sz="1600" dirty="0">
                <a:latin typeface="Arial Narrow" pitchFamily="34" charset="0"/>
              </a:rPr>
              <a:t>продукции:</a:t>
            </a:r>
          </a:p>
          <a:p>
            <a:pPr marL="361950" algn="just"/>
            <a:r>
              <a:rPr lang="ru-RU" sz="1600" dirty="0">
                <a:latin typeface="Arial Narrow" pitchFamily="34" charset="0"/>
              </a:rPr>
              <a:t>предназначенной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для реализации </a:t>
            </a:r>
            <a:r>
              <a:rPr lang="ru-RU" sz="1600" dirty="0">
                <a:latin typeface="Arial Narrow" pitchFamily="34" charset="0"/>
              </a:rPr>
              <a:t>другим юридическим или физическим лицам, выданной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пределах юридического лица</a:t>
            </a:r>
            <a:r>
              <a:rPr lang="ru-RU" sz="1600" dirty="0">
                <a:latin typeface="Arial Narrow" pitchFamily="34" charset="0"/>
              </a:rPr>
              <a:t> своим работникам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в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счет оплаты труда</a:t>
            </a:r>
            <a:r>
              <a:rPr lang="ru-RU" sz="1600" dirty="0">
                <a:latin typeface="Arial Narrow" pitchFamily="34" charset="0"/>
              </a:rPr>
              <a:t>, – в фактических отпускных ценах; </a:t>
            </a:r>
          </a:p>
          <a:p>
            <a:pPr marL="361950" algn="just"/>
            <a:r>
              <a:rPr lang="ru-RU" sz="1600" dirty="0">
                <a:latin typeface="Arial Narrow" pitchFamily="34" charset="0"/>
              </a:rPr>
              <a:t>переданной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для дальнейшего использования в пределах юридического лица при осуществлении видов экономической деятельности, не включенных в разделы с 01 по 03 </a:t>
            </a:r>
            <a:r>
              <a:rPr lang="ru-RU" sz="1600" dirty="0" smtClean="0">
                <a:latin typeface="Arial Narrow" pitchFamily="34" charset="0"/>
              </a:rPr>
              <a:t>ОКЭД, </a:t>
            </a:r>
            <a:r>
              <a:rPr lang="ru-RU" sz="1600" dirty="0">
                <a:latin typeface="Arial Narrow" pitchFamily="34" charset="0"/>
              </a:rPr>
              <a:t>– по себестоимости;</a:t>
            </a:r>
          </a:p>
          <a:p>
            <a:pPr marL="361950" algn="just"/>
            <a:r>
              <a:rPr lang="ru-RU" sz="1600" dirty="0">
                <a:latin typeface="Arial Narrow" pitchFamily="34" charset="0"/>
              </a:rPr>
              <a:t>предназначенной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для использования в пределах юридического лица на внутрихозяйственные нужды </a:t>
            </a:r>
            <a:r>
              <a:rPr lang="ru-RU" sz="1600" dirty="0">
                <a:latin typeface="Arial Narrow" pitchFamily="34" charset="0"/>
              </a:rPr>
              <a:t>(например, молоко на выпойку молодняка, яйца для инкубации), – по себестоимости.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3276639" y="563356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Ж</a:t>
            </a: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ивотноводство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96001" y="89237"/>
            <a:ext cx="5904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А «Сельское, лесное и рыбное хозяйство» </a:t>
            </a: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Группа 014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ctrTitle"/>
          </p:nvPr>
        </p:nvSpPr>
        <p:spPr>
          <a:xfrm>
            <a:off x="462687" y="584350"/>
            <a:ext cx="11372676" cy="570573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VI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«Сведения о деятельности организации по видам экономической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51805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343458"/>
            <a:ext cx="5185184" cy="40895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00" y="1542378"/>
            <a:ext cx="4789391" cy="370616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стоимость продукции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животноводства включается стоимость</a:t>
            </a:r>
            <a:r>
              <a:rPr lang="ru-RU" sz="1600" dirty="0" smtClean="0">
                <a:latin typeface="Arial Narrow" pitchFamily="34" charset="0"/>
              </a:rPr>
              <a:t>:</a:t>
            </a:r>
            <a:endParaRPr lang="ru-RU" sz="1600" dirty="0">
              <a:latin typeface="Arial Narrow" pitchFamily="34" charset="0"/>
            </a:endParaRPr>
          </a:p>
          <a:p>
            <a:pPr marL="285750" indent="-285750" algn="just"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выращивания сельскохозяйственных животных и птицы в отчетном периоде, то есть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стоимость приплода, прироста живой массы животных и птицы (без живой массы павшего поголовья), находящихся на выращивании и откорме;</a:t>
            </a:r>
          </a:p>
          <a:p>
            <a:pPr marL="285750" indent="-285750" algn="just"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сырых продуктов, полученных в результате выращивания и хозяйственного использования сельскохозяйственных животных и птицы (молока, яиц, меда, шерсти и других);</a:t>
            </a:r>
          </a:p>
          <a:p>
            <a:pPr marL="285750" indent="-285750" algn="just"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реализованного молодняка зверей пушных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клеточного разведения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на племенные цели.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ru-RU" sz="14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73652" y="1343458"/>
            <a:ext cx="5383802" cy="4139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59323" y="1593188"/>
            <a:ext cx="5146901" cy="3889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Прирост живой массы животных определяется:</a:t>
            </a:r>
          </a:p>
          <a:p>
            <a:pPr marL="361950" algn="just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Arial Narrow" pitchFamily="34" charset="0"/>
              </a:rPr>
              <a:t>ежемесячно путем взвешивания животных;</a:t>
            </a:r>
          </a:p>
          <a:p>
            <a:pPr marL="361950" algn="just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Arial Narrow" pitchFamily="34" charset="0"/>
              </a:rPr>
              <a:t>по возрастным группам молодняка и взрослым животным на откорме.</a:t>
            </a:r>
          </a:p>
          <a:p>
            <a:pPr algn="just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Arial Narrow" pitchFamily="34" charset="0"/>
              </a:rPr>
              <a:t>Ведомость </a:t>
            </a:r>
            <a:r>
              <a:rPr lang="ru-RU" sz="1400" dirty="0">
                <a:latin typeface="Arial Narrow" pitchFamily="34" charset="0"/>
              </a:rPr>
              <a:t>определения прироста живой массы (</a:t>
            </a:r>
            <a:r>
              <a:rPr lang="ru-RU" sz="1400" b="1" dirty="0">
                <a:latin typeface="Arial Narrow" pitchFamily="34" charset="0"/>
              </a:rPr>
              <a:t>форма 307-АПК</a:t>
            </a:r>
            <a:r>
              <a:rPr lang="ru-RU" sz="1400" dirty="0">
                <a:latin typeface="Arial Narrow" pitchFamily="34" charset="0"/>
              </a:rPr>
              <a:t>) </a:t>
            </a:r>
            <a:r>
              <a:rPr lang="ru-RU" sz="1400" dirty="0" smtClean="0">
                <a:latin typeface="Arial Narrow" pitchFamily="34" charset="0"/>
              </a:rPr>
              <a:t>предназначена для определения прироста живой массы за отчетный месяц по конкретным учетным группам скота. </a:t>
            </a:r>
            <a:endParaRPr lang="ru-RU" sz="1400" dirty="0">
              <a:latin typeface="Arial Narrow" pitchFamily="34" charset="0"/>
            </a:endParaRPr>
          </a:p>
          <a:p>
            <a:pPr algn="l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Arial Narrow" pitchFamily="34" charset="0"/>
              </a:rPr>
              <a:t>Прирост живой массы определяется по формуле: </a:t>
            </a:r>
            <a:br>
              <a:rPr lang="ru-RU" sz="1400" dirty="0" smtClean="0">
                <a:latin typeface="Arial Narrow" pitchFamily="34" charset="0"/>
              </a:rPr>
            </a:br>
            <a:r>
              <a:rPr lang="ru-RU" sz="1400" dirty="0" smtClean="0">
                <a:latin typeface="Arial Narrow" pitchFamily="34" charset="0"/>
              </a:rPr>
              <a:t>П </a:t>
            </a:r>
            <a:r>
              <a:rPr lang="ru-RU" sz="1400" dirty="0">
                <a:latin typeface="Arial Narrow" pitchFamily="34" charset="0"/>
              </a:rPr>
              <a:t>= </a:t>
            </a:r>
            <a:r>
              <a:rPr lang="ru-RU" sz="1400" dirty="0" err="1">
                <a:latin typeface="Arial Narrow" pitchFamily="34" charset="0"/>
              </a:rPr>
              <a:t>Мк</a:t>
            </a:r>
            <a:r>
              <a:rPr lang="ru-RU" sz="1400" dirty="0">
                <a:latin typeface="Arial Narrow" pitchFamily="34" charset="0"/>
              </a:rPr>
              <a:t> + </a:t>
            </a:r>
            <a:r>
              <a:rPr lang="ru-RU" sz="1400" dirty="0" err="1">
                <a:latin typeface="Arial Narrow" pitchFamily="34" charset="0"/>
              </a:rPr>
              <a:t>Мв</a:t>
            </a:r>
            <a:r>
              <a:rPr lang="ru-RU" sz="1400" dirty="0">
                <a:latin typeface="Arial Narrow" pitchFamily="34" charset="0"/>
              </a:rPr>
              <a:t> – Мп – </a:t>
            </a:r>
            <a:r>
              <a:rPr lang="ru-RU" sz="1400" dirty="0" err="1">
                <a:latin typeface="Arial Narrow" pitchFamily="34" charset="0"/>
              </a:rPr>
              <a:t>Мн</a:t>
            </a:r>
            <a:r>
              <a:rPr lang="ru-RU" sz="1400" dirty="0">
                <a:latin typeface="Arial Narrow" pitchFamily="34" charset="0"/>
              </a:rPr>
              <a:t>,</a:t>
            </a:r>
          </a:p>
          <a:p>
            <a:pPr marL="361950" algn="just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Arial Narrow" pitchFamily="34" charset="0"/>
              </a:rPr>
              <a:t>где </a:t>
            </a:r>
            <a:r>
              <a:rPr lang="ru-RU" sz="1400" dirty="0" err="1">
                <a:latin typeface="Arial Narrow" pitchFamily="34" charset="0"/>
              </a:rPr>
              <a:t>Мк</a:t>
            </a:r>
            <a:r>
              <a:rPr lang="ru-RU" sz="1400" dirty="0">
                <a:latin typeface="Arial Narrow" pitchFamily="34" charset="0"/>
              </a:rPr>
              <a:t> – живая масса поголовья животных на конец </a:t>
            </a:r>
            <a:r>
              <a:rPr lang="ru-RU" sz="1400" dirty="0" smtClean="0">
                <a:latin typeface="Arial Narrow" pitchFamily="34" charset="0"/>
              </a:rPr>
              <a:t>месяца,</a:t>
            </a:r>
            <a:endParaRPr lang="ru-RU" sz="1400" dirty="0">
              <a:latin typeface="Arial Narrow" pitchFamily="34" charset="0"/>
            </a:endParaRPr>
          </a:p>
          <a:p>
            <a:pPr marL="361950" algn="just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err="1">
                <a:latin typeface="Arial Narrow" pitchFamily="34" charset="0"/>
              </a:rPr>
              <a:t>Мв</a:t>
            </a:r>
            <a:r>
              <a:rPr lang="ru-RU" sz="1400" dirty="0">
                <a:latin typeface="Arial Narrow" pitchFamily="34" charset="0"/>
              </a:rPr>
              <a:t> – живая масса </a:t>
            </a:r>
            <a:r>
              <a:rPr lang="ru-RU" sz="1400" dirty="0" smtClean="0">
                <a:latin typeface="Arial Narrow" pitchFamily="34" charset="0"/>
              </a:rPr>
              <a:t>выбывшего поголовья, включая массу павших животных</a:t>
            </a:r>
          </a:p>
          <a:p>
            <a:pPr marL="361950" algn="just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Arial Narrow" pitchFamily="34" charset="0"/>
              </a:rPr>
              <a:t>Мп – живая масса поступившего поголовья</a:t>
            </a:r>
          </a:p>
          <a:p>
            <a:pPr marL="361950" algn="just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err="1" smtClean="0">
                <a:latin typeface="Arial Narrow" pitchFamily="34" charset="0"/>
              </a:rPr>
              <a:t>Мн</a:t>
            </a:r>
            <a:r>
              <a:rPr lang="ru-RU" sz="1400" dirty="0" smtClean="0">
                <a:latin typeface="Arial Narrow" pitchFamily="34" charset="0"/>
              </a:rPr>
              <a:t> – живая масса поголовья на начало месяца.</a:t>
            </a:r>
          </a:p>
          <a:p>
            <a:pPr algn="just">
              <a:lnSpc>
                <a:spcPts val="15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i="1" dirty="0" smtClean="0">
                <a:latin typeface="Arial Narrow" pitchFamily="34" charset="0"/>
              </a:rPr>
              <a:t>Для определения продукции выращивания скота необходимо из полученного прироста живой массы вычесть вес павших животных.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596856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прирост живой массы животных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96001" y="89237"/>
            <a:ext cx="5904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А «Сельское, лесное и рыбное хозяйство» </a:t>
            </a: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Группа 014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27" name="Заголовок 1"/>
          <p:cNvSpPr>
            <a:spLocks noGrp="1"/>
          </p:cNvSpPr>
          <p:nvPr>
            <p:ph type="ctrTitle"/>
          </p:nvPr>
        </p:nvSpPr>
        <p:spPr>
          <a:xfrm>
            <a:off x="462687" y="584350"/>
            <a:ext cx="11372676" cy="570573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VI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«Сведения о деятельности организации по видам экономической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6251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63" y="3896346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639042" y="1321096"/>
            <a:ext cx="6652310" cy="42796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3297" y="1703858"/>
            <a:ext cx="6297096" cy="3977663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Arial Narrow" pitchFamily="34" charset="0"/>
              </a:rPr>
              <a:t>При </a:t>
            </a:r>
            <a:r>
              <a:rPr lang="ru-RU" sz="1600" dirty="0">
                <a:latin typeface="Arial Narrow" pitchFamily="34" charset="0"/>
              </a:rPr>
              <a:t>осуществлении деятельности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в области лесоводства и лесозаготовок </a:t>
            </a: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графе 1 отражается стоимость: </a:t>
            </a:r>
          </a:p>
          <a:p>
            <a:pPr marL="361950" algn="just"/>
            <a:r>
              <a:rPr lang="ru-RU" sz="1600" dirty="0">
                <a:latin typeface="Arial Narrow" pitchFamily="34" charset="0"/>
              </a:rPr>
              <a:t>продукции,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предназначенной для реализации </a:t>
            </a:r>
            <a:r>
              <a:rPr lang="ru-RU" sz="1600" dirty="0">
                <a:latin typeface="Arial Narrow" pitchFamily="34" charset="0"/>
              </a:rPr>
              <a:t>другим юридическим или физическим лицам, выданной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пределах юридического лица </a:t>
            </a:r>
            <a:r>
              <a:rPr lang="ru-RU" sz="1600" dirty="0">
                <a:latin typeface="Arial Narrow" pitchFamily="34" charset="0"/>
              </a:rPr>
              <a:t>своим работникам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счет оплаты труда</a:t>
            </a:r>
            <a:r>
              <a:rPr lang="ru-RU" sz="1600" dirty="0">
                <a:latin typeface="Arial Narrow" pitchFamily="34" charset="0"/>
              </a:rPr>
              <a:t>, – в фактических отпускных ценах;</a:t>
            </a:r>
          </a:p>
          <a:p>
            <a:pPr marL="361950" algn="just"/>
            <a:r>
              <a:rPr lang="ru-RU" sz="1600" dirty="0">
                <a:latin typeface="Arial Narrow" pitchFamily="34" charset="0"/>
              </a:rPr>
              <a:t>продукции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лесозаготовок, в пределах юридического лица переданной для дальнейшего использования при осуществлении видов экономической деятельности, не включенных в разделы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/>
            </a:r>
            <a:b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с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01 по 03 </a:t>
            </a:r>
            <a:r>
              <a:rPr lang="ru-RU" sz="1600" dirty="0" smtClean="0">
                <a:latin typeface="Arial Narrow" pitchFamily="34" charset="0"/>
              </a:rPr>
              <a:t>ОКЭД, </a:t>
            </a:r>
            <a:r>
              <a:rPr lang="ru-RU" sz="1600" dirty="0">
                <a:latin typeface="Arial Narrow" pitchFamily="34" charset="0"/>
              </a:rPr>
              <a:t>– по себестоимости;</a:t>
            </a:r>
          </a:p>
          <a:p>
            <a:pPr marL="361950" algn="just"/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оказанных услуг </a:t>
            </a:r>
            <a:r>
              <a:rPr lang="ru-RU" sz="1600" dirty="0">
                <a:latin typeface="Arial Narrow" pitchFamily="34" charset="0"/>
              </a:rPr>
              <a:t>другим юридическим или физическим лицам – в фактических отпускных ценах.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3965029" y="5491458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3138814" y="563591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лесоводство и лесозаготовки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096001" y="89237"/>
            <a:ext cx="5904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А «Сельское, лесное и рыбное хозяйство» </a:t>
            </a: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02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462687" y="584350"/>
            <a:ext cx="11372676" cy="570573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VI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«Сведения о деятельности организации по видам экономической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15274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27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5280795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00" y="1542378"/>
            <a:ext cx="4789391" cy="3889389"/>
          </a:xfrm>
        </p:spPr>
        <p:txBody>
          <a:bodyPr>
            <a:noAutofit/>
          </a:bodyPr>
          <a:lstStyle/>
          <a:p>
            <a:pPr algn="l">
              <a:lnSpc>
                <a:spcPts val="1500"/>
              </a:lnSpc>
              <a:spcBef>
                <a:spcPts val="600"/>
              </a:spcBef>
            </a:pPr>
            <a:r>
              <a:rPr lang="ru-RU" sz="1200" dirty="0">
                <a:latin typeface="Arial Narrow" pitchFamily="34" charset="0"/>
              </a:rPr>
              <a:t>При осуществлении деятельности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в области рыболовства </a:t>
            </a:r>
            <a:r>
              <a:rPr lang="ru-RU" sz="1200" dirty="0">
                <a:latin typeface="Arial Narrow" pitchFamily="34" charset="0"/>
              </a:rPr>
              <a:t>в</a:t>
            </a:r>
            <a:r>
              <a:rPr lang="en-US" sz="1200" dirty="0">
                <a:latin typeface="Arial Narrow" pitchFamily="34" charset="0"/>
              </a:rPr>
              <a:t> </a:t>
            </a:r>
            <a:r>
              <a:rPr lang="ru-RU" sz="1200" dirty="0">
                <a:latin typeface="Arial Narrow" pitchFamily="34" charset="0"/>
              </a:rPr>
              <a:t>графе 1 отражается стоимость: </a:t>
            </a:r>
          </a:p>
          <a:p>
            <a:pPr marL="180975" algn="just">
              <a:lnSpc>
                <a:spcPts val="1500"/>
              </a:lnSpc>
              <a:spcBef>
                <a:spcPts val="600"/>
              </a:spcBef>
              <a:buClr>
                <a:srgbClr val="008080"/>
              </a:buClr>
            </a:pPr>
            <a:r>
              <a:rPr lang="ru-RU" sz="1200" dirty="0">
                <a:latin typeface="Arial Narrow" pitchFamily="34" charset="0"/>
              </a:rPr>
              <a:t>улова (сбора) живых водных организмов (в том числе растений), </a:t>
            </a:r>
            <a:r>
              <a:rPr lang="ru-RU" sz="1200" b="1" dirty="0">
                <a:solidFill>
                  <a:srgbClr val="008080"/>
                </a:solidFill>
                <a:latin typeface="Arial Narrow" pitchFamily="34" charset="0"/>
              </a:rPr>
              <a:t>выловленных (собранных)</a:t>
            </a:r>
            <a:r>
              <a:rPr lang="ru-RU" sz="1200" dirty="0">
                <a:latin typeface="Arial Narrow" pitchFamily="34" charset="0"/>
              </a:rPr>
              <a:t> в естественных или искусственных водоемах: </a:t>
            </a:r>
            <a:endParaRPr lang="ru-RU" sz="1200" dirty="0" smtClean="0">
              <a:latin typeface="Arial Narrow" pitchFamily="34" charset="0"/>
            </a:endParaRPr>
          </a:p>
          <a:p>
            <a:pPr marL="466725" indent="-285750" algn="just">
              <a:lnSpc>
                <a:spcPts val="1500"/>
              </a:lnSpc>
              <a:spcBef>
                <a:spcPts val="6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200" dirty="0" smtClean="0">
                <a:latin typeface="Arial Narrow" pitchFamily="34" charset="0"/>
              </a:rPr>
              <a:t>предназначенных </a:t>
            </a:r>
            <a:r>
              <a:rPr lang="ru-RU" sz="1200" b="1" dirty="0">
                <a:solidFill>
                  <a:srgbClr val="008080"/>
                </a:solidFill>
                <a:latin typeface="Arial Narrow" pitchFamily="34" charset="0"/>
              </a:rPr>
              <a:t>для реализации </a:t>
            </a:r>
            <a:r>
              <a:rPr lang="ru-RU" sz="1200" dirty="0">
                <a:latin typeface="Arial Narrow" pitchFamily="34" charset="0"/>
              </a:rPr>
              <a:t>другим юридическим или физическим лицам, выданных </a:t>
            </a:r>
            <a:r>
              <a:rPr lang="ru-RU" sz="1200" b="1" dirty="0">
                <a:solidFill>
                  <a:srgbClr val="008080"/>
                </a:solidFill>
                <a:latin typeface="Arial Narrow" pitchFamily="34" charset="0"/>
              </a:rPr>
              <a:t>в пределах юридического лица</a:t>
            </a:r>
            <a:r>
              <a:rPr lang="ru-RU" sz="1200" dirty="0">
                <a:latin typeface="Arial Narrow" pitchFamily="34" charset="0"/>
              </a:rPr>
              <a:t> своим работникам </a:t>
            </a:r>
            <a:r>
              <a:rPr lang="ru-RU" sz="1200" b="1" dirty="0" smtClean="0">
                <a:solidFill>
                  <a:srgbClr val="008080"/>
                </a:solidFill>
                <a:latin typeface="Arial Narrow" pitchFamily="34" charset="0"/>
              </a:rPr>
              <a:t>в </a:t>
            </a:r>
            <a:r>
              <a:rPr lang="ru-RU" sz="1200" b="1" dirty="0">
                <a:solidFill>
                  <a:srgbClr val="008080"/>
                </a:solidFill>
                <a:latin typeface="Arial Narrow" pitchFamily="34" charset="0"/>
              </a:rPr>
              <a:t>счет оплаты труда</a:t>
            </a:r>
            <a:r>
              <a:rPr lang="ru-RU" sz="1200" dirty="0">
                <a:latin typeface="Arial Narrow" pitchFamily="34" charset="0"/>
              </a:rPr>
              <a:t>, – в фактических отпускных </a:t>
            </a:r>
            <a:r>
              <a:rPr lang="ru-RU" sz="1200" dirty="0" smtClean="0">
                <a:latin typeface="Arial Narrow" pitchFamily="34" charset="0"/>
              </a:rPr>
              <a:t>ценах</a:t>
            </a:r>
          </a:p>
          <a:p>
            <a:pPr marL="466725" indent="-285750" algn="just">
              <a:lnSpc>
                <a:spcPts val="1500"/>
              </a:lnSpc>
              <a:spcBef>
                <a:spcPts val="6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200" dirty="0" smtClean="0">
                <a:latin typeface="Arial Narrow" pitchFamily="34" charset="0"/>
              </a:rPr>
              <a:t>переданных </a:t>
            </a:r>
            <a:r>
              <a:rPr lang="ru-RU" sz="1200" b="1" dirty="0">
                <a:solidFill>
                  <a:srgbClr val="008080"/>
                </a:solidFill>
                <a:latin typeface="Arial Narrow" pitchFamily="34" charset="0"/>
              </a:rPr>
              <a:t>для дальнейшего использования в пределах юридического лица при осуществлении видов экономической деятельности, не включенных в разделы с 01 по 03 </a:t>
            </a:r>
            <a:r>
              <a:rPr lang="ru-RU" sz="1200" dirty="0">
                <a:latin typeface="Arial Narrow" pitchFamily="34" charset="0"/>
              </a:rPr>
              <a:t>ОКЭД, – по себестоимости</a:t>
            </a:r>
          </a:p>
          <a:p>
            <a:pPr marL="180975" algn="just">
              <a:lnSpc>
                <a:spcPts val="1500"/>
              </a:lnSpc>
              <a:spcBef>
                <a:spcPts val="600"/>
              </a:spcBef>
              <a:buClr>
                <a:srgbClr val="008080"/>
              </a:buClr>
            </a:pPr>
            <a:r>
              <a:rPr lang="ru-RU" sz="1200" b="1" dirty="0">
                <a:solidFill>
                  <a:srgbClr val="008080"/>
                </a:solidFill>
                <a:latin typeface="Arial Narrow" pitchFamily="34" charset="0"/>
              </a:rPr>
              <a:t>оказанных услуг </a:t>
            </a:r>
            <a:r>
              <a:rPr lang="ru-RU" sz="1200" dirty="0">
                <a:latin typeface="Arial Narrow" pitchFamily="34" charset="0"/>
              </a:rPr>
              <a:t>другим юридическим или физическим лицам в области рыболовства – в фактических отпускных </a:t>
            </a:r>
            <a:r>
              <a:rPr lang="ru-RU" sz="1200" dirty="0" smtClean="0">
                <a:latin typeface="Arial Narrow" pitchFamily="34" charset="0"/>
              </a:rPr>
              <a:t>ценах</a:t>
            </a:r>
            <a:endParaRPr lang="ru-RU" sz="12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0505"/>
            <a:ext cx="5242796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358960" y="1527051"/>
            <a:ext cx="5215186" cy="3502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  <a:spcBef>
                <a:spcPts val="600"/>
              </a:spcBef>
            </a:pPr>
            <a:r>
              <a:rPr lang="ru-RU" sz="1200" dirty="0">
                <a:latin typeface="Arial Narrow" pitchFamily="34" charset="0"/>
              </a:rPr>
              <a:t>При осуществлении деятельности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в области рыбоводства </a:t>
            </a:r>
            <a:r>
              <a:rPr lang="ru-RU" sz="1200" dirty="0">
                <a:latin typeface="Arial Narrow" pitchFamily="34" charset="0"/>
              </a:rPr>
              <a:t>в</a:t>
            </a:r>
            <a:r>
              <a:rPr lang="en-US" sz="1200" dirty="0">
                <a:latin typeface="Arial Narrow" pitchFamily="34" charset="0"/>
              </a:rPr>
              <a:t> </a:t>
            </a:r>
            <a:r>
              <a:rPr lang="ru-RU" sz="1200" dirty="0">
                <a:latin typeface="Arial Narrow" pitchFamily="34" charset="0"/>
              </a:rPr>
              <a:t>графе 1 отражается стоимость: </a:t>
            </a:r>
          </a:p>
          <a:p>
            <a:pPr marL="180975" algn="just">
              <a:lnSpc>
                <a:spcPts val="1500"/>
              </a:lnSpc>
              <a:spcBef>
                <a:spcPts val="600"/>
              </a:spcBef>
              <a:buClr>
                <a:srgbClr val="008080"/>
              </a:buClr>
            </a:pPr>
            <a:r>
              <a:rPr lang="ru-RU" sz="1200" dirty="0">
                <a:latin typeface="Arial Narrow" pitchFamily="34" charset="0"/>
              </a:rPr>
              <a:t>улова (сбора) живых водных организмов (в том числе растений), </a:t>
            </a:r>
            <a:r>
              <a:rPr lang="ru-RU" sz="1200" b="1" dirty="0">
                <a:solidFill>
                  <a:srgbClr val="008080"/>
                </a:solidFill>
                <a:latin typeface="Arial Narrow" pitchFamily="34" charset="0"/>
              </a:rPr>
              <a:t>выращенных</a:t>
            </a:r>
            <a:r>
              <a:rPr lang="ru-RU" sz="1200" dirty="0">
                <a:latin typeface="Arial Narrow" pitchFamily="34" charset="0"/>
              </a:rPr>
              <a:t> и </a:t>
            </a:r>
            <a:r>
              <a:rPr lang="ru-RU" sz="1200" b="1" dirty="0">
                <a:solidFill>
                  <a:srgbClr val="008080"/>
                </a:solidFill>
                <a:latin typeface="Arial Narrow" pitchFamily="34" charset="0"/>
              </a:rPr>
              <a:t>выловленных (собранных)</a:t>
            </a:r>
            <a:r>
              <a:rPr lang="ru-RU" sz="1200" dirty="0">
                <a:latin typeface="Arial Narrow" pitchFamily="34" charset="0"/>
              </a:rPr>
              <a:t> в естественных или искусственных водоемах: </a:t>
            </a:r>
            <a:endParaRPr lang="ru-RU" sz="1200" dirty="0" smtClean="0">
              <a:latin typeface="Arial Narrow" pitchFamily="34" charset="0"/>
            </a:endParaRPr>
          </a:p>
          <a:p>
            <a:pPr marL="466725" indent="-285750" algn="just">
              <a:lnSpc>
                <a:spcPts val="1500"/>
              </a:lnSpc>
              <a:spcBef>
                <a:spcPts val="6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200" dirty="0" smtClean="0">
                <a:latin typeface="Arial Narrow" pitchFamily="34" charset="0"/>
              </a:rPr>
              <a:t>предназначенных </a:t>
            </a:r>
            <a:r>
              <a:rPr lang="ru-RU" sz="1200" b="1" dirty="0">
                <a:solidFill>
                  <a:srgbClr val="008080"/>
                </a:solidFill>
                <a:latin typeface="Arial Narrow" pitchFamily="34" charset="0"/>
              </a:rPr>
              <a:t>для реализации </a:t>
            </a:r>
            <a:r>
              <a:rPr lang="ru-RU" sz="1200" dirty="0">
                <a:latin typeface="Arial Narrow" pitchFamily="34" charset="0"/>
              </a:rPr>
              <a:t>другим юридическим или физическим лицам, выданных </a:t>
            </a:r>
            <a:r>
              <a:rPr lang="ru-RU" sz="1200" b="1" dirty="0">
                <a:solidFill>
                  <a:srgbClr val="008080"/>
                </a:solidFill>
                <a:latin typeface="Arial Narrow" pitchFamily="34" charset="0"/>
              </a:rPr>
              <a:t>в пределах юридического лица</a:t>
            </a:r>
            <a:r>
              <a:rPr lang="ru-RU" sz="1200" dirty="0">
                <a:latin typeface="Arial Narrow" pitchFamily="34" charset="0"/>
              </a:rPr>
              <a:t> своим работникам </a:t>
            </a:r>
            <a:br>
              <a:rPr lang="ru-RU" sz="1200" dirty="0">
                <a:latin typeface="Arial Narrow" pitchFamily="34" charset="0"/>
              </a:rPr>
            </a:br>
            <a:r>
              <a:rPr lang="ru-RU" sz="1200" b="1" dirty="0">
                <a:solidFill>
                  <a:srgbClr val="008080"/>
                </a:solidFill>
                <a:latin typeface="Arial Narrow" pitchFamily="34" charset="0"/>
              </a:rPr>
              <a:t>в счет оплаты труда</a:t>
            </a:r>
            <a:r>
              <a:rPr lang="ru-RU" sz="1200" dirty="0">
                <a:latin typeface="Arial Narrow" pitchFamily="34" charset="0"/>
              </a:rPr>
              <a:t>, – в фактических отпускных </a:t>
            </a:r>
            <a:r>
              <a:rPr lang="ru-RU" sz="1200" dirty="0" smtClean="0">
                <a:latin typeface="Arial Narrow" pitchFamily="34" charset="0"/>
              </a:rPr>
              <a:t>ценах;</a:t>
            </a:r>
          </a:p>
          <a:p>
            <a:pPr marL="466725" indent="-285750" algn="just">
              <a:lnSpc>
                <a:spcPts val="1500"/>
              </a:lnSpc>
              <a:spcBef>
                <a:spcPts val="6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200" dirty="0" smtClean="0">
                <a:latin typeface="Arial Narrow" pitchFamily="34" charset="0"/>
              </a:rPr>
              <a:t>переданных </a:t>
            </a:r>
            <a:r>
              <a:rPr lang="ru-RU" sz="1200" b="1" dirty="0">
                <a:solidFill>
                  <a:srgbClr val="008080"/>
                </a:solidFill>
                <a:latin typeface="Arial Narrow" pitchFamily="34" charset="0"/>
              </a:rPr>
              <a:t>для дальнейшего использования в пределах юридического лица при осуществлении видов экономической деятельности, не включенных в разделы с 01 по 03 </a:t>
            </a:r>
            <a:r>
              <a:rPr lang="ru-RU" sz="1200" dirty="0">
                <a:latin typeface="Arial Narrow" pitchFamily="34" charset="0"/>
              </a:rPr>
              <a:t>ОКЭД, – по себестоимости;</a:t>
            </a:r>
          </a:p>
          <a:p>
            <a:pPr marL="180975" algn="just">
              <a:lnSpc>
                <a:spcPts val="1500"/>
              </a:lnSpc>
              <a:spcBef>
                <a:spcPts val="600"/>
              </a:spcBef>
              <a:buClr>
                <a:srgbClr val="008080"/>
              </a:buClr>
            </a:pPr>
            <a:r>
              <a:rPr lang="ru-RU" sz="1200" b="1" dirty="0">
                <a:solidFill>
                  <a:srgbClr val="008080"/>
                </a:solidFill>
                <a:latin typeface="Arial Narrow" pitchFamily="34" charset="0"/>
              </a:rPr>
              <a:t>выращенного и реализованного рыбопосадочного материала </a:t>
            </a:r>
            <a:r>
              <a:rPr lang="ru-RU" sz="1200" dirty="0">
                <a:latin typeface="Arial Narrow" pitchFamily="34" charset="0"/>
              </a:rPr>
              <a:t>(мальки, сеголетки, годовики, двухлетки и тому подобное) – в фактических отпускных ценах;</a:t>
            </a:r>
          </a:p>
          <a:p>
            <a:pPr marL="180975" algn="just">
              <a:lnSpc>
                <a:spcPts val="1500"/>
              </a:lnSpc>
              <a:spcBef>
                <a:spcPts val="600"/>
              </a:spcBef>
              <a:buClr>
                <a:srgbClr val="008080"/>
              </a:buClr>
            </a:pPr>
            <a:r>
              <a:rPr lang="ru-RU" sz="1200" b="1" dirty="0">
                <a:solidFill>
                  <a:srgbClr val="008080"/>
                </a:solidFill>
                <a:latin typeface="Arial Narrow" pitchFamily="34" charset="0"/>
              </a:rPr>
              <a:t>оказанных услуг </a:t>
            </a:r>
            <a:r>
              <a:rPr lang="ru-RU" sz="1200" dirty="0">
                <a:latin typeface="Arial Narrow" pitchFamily="34" charset="0"/>
              </a:rPr>
              <a:t>другим юридическим или физическим лицам в области рыболовства – в фактических отпускных ценах. 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6580751" y="5505599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рыбоводство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897212" y="5501591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рыболовство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96001" y="139775"/>
            <a:ext cx="5904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А «Сельское, лесное и рыбное хозяйство» </a:t>
            </a: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Группы 031 и 032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1569569" y="4852345"/>
            <a:ext cx="4246306" cy="481098"/>
          </a:xfrm>
          <a:prstGeom prst="rect">
            <a:avLst/>
          </a:prstGeom>
          <a:ln w="6350">
            <a:solidFill>
              <a:srgbClr val="008080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100" b="1" dirty="0" smtClean="0">
                <a:solidFill>
                  <a:srgbClr val="C00000"/>
                </a:solidFill>
                <a:latin typeface="Arial Narrow" pitchFamily="34" charset="0"/>
              </a:rPr>
              <a:t>Любительская рыбная ловля</a:t>
            </a:r>
            <a:r>
              <a:rPr lang="ru-RU" sz="1100" dirty="0" smtClean="0">
                <a:latin typeface="Arial Narrow" pitchFamily="34" charset="0"/>
              </a:rPr>
              <a:t>, не</a:t>
            </a:r>
            <a:r>
              <a:rPr lang="ru-RU" sz="1100" dirty="0">
                <a:latin typeface="Arial Narrow" pitchFamily="34" charset="0"/>
              </a:rPr>
              <a:t> классифицируется в группе 031 </a:t>
            </a:r>
            <a:r>
              <a:rPr lang="ru-RU" sz="1100" dirty="0" smtClean="0">
                <a:latin typeface="Arial Narrow" pitchFamily="34" charset="0"/>
              </a:rPr>
              <a:t>ОКЭД. </a:t>
            </a:r>
            <a:r>
              <a:rPr lang="ru-RU" sz="1100" dirty="0">
                <a:latin typeface="Arial Narrow" pitchFamily="34" charset="0"/>
              </a:rPr>
              <a:t>Данные о такой деятельности отражаются по </a:t>
            </a:r>
            <a:r>
              <a:rPr lang="ru-RU" sz="1100" b="1" dirty="0">
                <a:solidFill>
                  <a:srgbClr val="C00000"/>
                </a:solidFill>
                <a:latin typeface="Arial Narrow" pitchFamily="34" charset="0"/>
              </a:rPr>
              <a:t>подклассу 93190 </a:t>
            </a:r>
            <a:r>
              <a:rPr lang="ru-RU" sz="1100" dirty="0" smtClean="0">
                <a:latin typeface="Arial Narrow" pitchFamily="34" charset="0"/>
              </a:rPr>
              <a:t>ОКЭД.</a:t>
            </a:r>
            <a:endParaRPr lang="ru-RU" sz="1100" dirty="0">
              <a:latin typeface="Arial Narrow" pitchFamily="34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/>
          </p:nvPr>
        </p:nvSpPr>
        <p:spPr>
          <a:xfrm>
            <a:off x="462687" y="584350"/>
            <a:ext cx="11372676" cy="570573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VI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«Сведения о деятельности организации по видам экономической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24199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5207676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00" y="1542378"/>
            <a:ext cx="4955400" cy="370616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C6600"/>
              </a:buClr>
            </a:pP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графе 1 отражается стоимость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произведенной готовой продукции, выполненных работ и оказанных услуг собственными силами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организации. </a:t>
            </a:r>
            <a:endParaRPr lang="ru-RU" sz="1600" b="1" dirty="0">
              <a:solidFill>
                <a:srgbClr val="008080"/>
              </a:solidFill>
              <a:latin typeface="Arial Narrow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C6600"/>
              </a:buClr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Готовая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продукция </a:t>
            </a:r>
            <a:r>
              <a:rPr lang="ru-RU" sz="1600" dirty="0">
                <a:latin typeface="Arial Narrow" pitchFamily="34" charset="0"/>
              </a:rPr>
              <a:t>– это изделия и полуфабрикаты</a:t>
            </a:r>
            <a:r>
              <a:rPr lang="ru-RU" sz="1600" dirty="0" smtClean="0">
                <a:latin typeface="Arial Narrow" pitchFamily="34" charset="0"/>
              </a:rPr>
              <a:t>,</a:t>
            </a:r>
          </a:p>
          <a:p>
            <a:pPr marL="361950" algn="just">
              <a:spcBef>
                <a:spcPts val="0"/>
              </a:spcBef>
              <a:spcAft>
                <a:spcPts val="600"/>
              </a:spcAft>
              <a:buClr>
                <a:srgbClr val="CC6600"/>
              </a:buClr>
            </a:pPr>
            <a:r>
              <a:rPr lang="ru-RU" sz="1600" dirty="0" smtClean="0">
                <a:latin typeface="Arial Narrow" pitchFamily="34" charset="0"/>
              </a:rPr>
              <a:t>полностью </a:t>
            </a:r>
            <a:r>
              <a:rPr lang="ru-RU" sz="1600" dirty="0">
                <a:latin typeface="Arial Narrow" pitchFamily="34" charset="0"/>
              </a:rPr>
              <a:t>законченные обработкой, </a:t>
            </a:r>
            <a:endParaRPr lang="ru-RU" sz="1600" dirty="0" smtClean="0">
              <a:latin typeface="Arial Narrow" pitchFamily="34" charset="0"/>
            </a:endParaRPr>
          </a:p>
          <a:p>
            <a:pPr marL="361950" algn="just">
              <a:spcBef>
                <a:spcPts val="0"/>
              </a:spcBef>
              <a:spcAft>
                <a:spcPts val="600"/>
              </a:spcAft>
              <a:buClr>
                <a:srgbClr val="CC6600"/>
              </a:buClr>
            </a:pPr>
            <a:r>
              <a:rPr lang="ru-RU" sz="1600" dirty="0" smtClean="0">
                <a:latin typeface="Arial Narrow" pitchFamily="34" charset="0"/>
              </a:rPr>
              <a:t>соответствующие </a:t>
            </a:r>
            <a:r>
              <a:rPr lang="ru-RU" sz="1600" dirty="0">
                <a:latin typeface="Arial Narrow" pitchFamily="34" charset="0"/>
              </a:rPr>
              <a:t>требованиям стандартов, технических условий, в том числе по комплектности, или иных технических нормативных правовых актов, предусмотренным договором, </a:t>
            </a:r>
            <a:endParaRPr lang="ru-RU" sz="1600" dirty="0" smtClean="0">
              <a:latin typeface="Arial Narrow" pitchFamily="34" charset="0"/>
            </a:endParaRPr>
          </a:p>
          <a:p>
            <a:pPr marL="361950" algn="just">
              <a:spcBef>
                <a:spcPts val="0"/>
              </a:spcBef>
              <a:spcAft>
                <a:spcPts val="600"/>
              </a:spcAft>
              <a:buClr>
                <a:srgbClr val="CC6600"/>
              </a:buClr>
            </a:pPr>
            <a:r>
              <a:rPr lang="ru-RU" sz="1600" dirty="0" smtClean="0">
                <a:latin typeface="Arial Narrow" pitchFamily="34" charset="0"/>
              </a:rPr>
              <a:t>принятые </a:t>
            </a:r>
            <a:r>
              <a:rPr lang="ru-RU" sz="1600" dirty="0">
                <a:latin typeface="Arial Narrow" pitchFamily="34" charset="0"/>
              </a:rPr>
              <a:t>на склад готовой продукции или заказчиком (покупателем) </a:t>
            </a:r>
            <a:endParaRPr lang="ru-RU" sz="1600" dirty="0" smtClean="0">
              <a:latin typeface="Arial Narrow" pitchFamily="34" charset="0"/>
            </a:endParaRPr>
          </a:p>
          <a:p>
            <a:pPr marL="361950" algn="just">
              <a:spcBef>
                <a:spcPts val="0"/>
              </a:spcBef>
              <a:spcAft>
                <a:spcPts val="600"/>
              </a:spcAft>
              <a:buClr>
                <a:srgbClr val="CC6600"/>
              </a:buClr>
            </a:pPr>
            <a:r>
              <a:rPr lang="ru-RU" sz="1600" dirty="0" smtClean="0">
                <a:latin typeface="Arial Narrow" pitchFamily="34" charset="0"/>
              </a:rPr>
              <a:t>и </a:t>
            </a:r>
            <a:r>
              <a:rPr lang="ru-RU" sz="1600" dirty="0">
                <a:latin typeface="Arial Narrow" pitchFamily="34" charset="0"/>
              </a:rPr>
              <a:t>снабженные сертификатом или другим документом, удостоверяющим их </a:t>
            </a:r>
            <a:r>
              <a:rPr lang="ru-RU" sz="1600" dirty="0" smtClean="0">
                <a:latin typeface="Arial Narrow" pitchFamily="34" charset="0"/>
              </a:rPr>
              <a:t>качество. </a:t>
            </a:r>
            <a:endParaRPr lang="ru-RU" sz="1600" dirty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ru-RU" sz="14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0505"/>
            <a:ext cx="5242796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02527" y="2124442"/>
            <a:ext cx="4789451" cy="2749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CC6600"/>
              </a:buClr>
            </a:pPr>
            <a:r>
              <a:rPr lang="ru-RU" sz="1600" dirty="0" smtClean="0">
                <a:latin typeface="Arial Narrow" pitchFamily="34" charset="0"/>
              </a:rPr>
              <a:t>Объем </a:t>
            </a:r>
            <a:r>
              <a:rPr lang="ru-RU" sz="1600" dirty="0">
                <a:latin typeface="Arial Narrow" pitchFamily="34" charset="0"/>
              </a:rPr>
              <a:t>промышленного производства определяется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без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стоимости внутризаводского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оборота.</a:t>
            </a:r>
            <a:endParaRPr lang="ru-RU" sz="1600" b="1" dirty="0">
              <a:solidFill>
                <a:srgbClr val="C00000"/>
              </a:solidFill>
              <a:latin typeface="Arial Narrow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CC6600"/>
              </a:buClr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Внутризаводской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оборот </a:t>
            </a:r>
            <a:r>
              <a:rPr lang="ru-RU" sz="1600" dirty="0">
                <a:latin typeface="Arial Narrow" pitchFamily="34" charset="0"/>
              </a:rPr>
              <a:t>– это стоимость той части изготовленных организацией готовых изделий и полуфабрикатов, которые в пределах </a:t>
            </a:r>
            <a:r>
              <a:rPr lang="ru-RU" sz="1600" dirty="0" smtClean="0">
                <a:latin typeface="Arial Narrow" pitchFamily="34" charset="0"/>
              </a:rPr>
              <a:t>юридического лица </a:t>
            </a:r>
            <a:r>
              <a:rPr lang="ru-RU" sz="1600" b="1" dirty="0">
                <a:latin typeface="Arial Narrow" pitchFamily="34" charset="0"/>
              </a:rPr>
              <a:t>направлены </a:t>
            </a:r>
            <a:r>
              <a:rPr lang="ru-RU" sz="1600" dirty="0">
                <a:latin typeface="Arial Narrow" pitchFamily="34" charset="0"/>
              </a:rPr>
              <a:t>на собственные промышленно-производственные нужды и стоимость которых в дальнейшем </a:t>
            </a:r>
            <a:r>
              <a:rPr lang="ru-RU" sz="1600" b="1" dirty="0">
                <a:latin typeface="Arial Narrow" pitchFamily="34" charset="0"/>
              </a:rPr>
              <a:t>учитывается в себестоимости конечной промышленной </a:t>
            </a:r>
            <a:r>
              <a:rPr lang="ru-RU" sz="1600" b="1" dirty="0" smtClean="0">
                <a:latin typeface="Arial Narrow" pitchFamily="34" charset="0"/>
              </a:rPr>
              <a:t>продукции.</a:t>
            </a:r>
            <a:endParaRPr lang="ru-RU" sz="1600" b="1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596856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внутризаводской оборот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848818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готовая продукция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5710934" y="-14233"/>
            <a:ext cx="6155922" cy="817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Секции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В «Горнодобывающая 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промышленность»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, С «Обрабатывающая промышленность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/>
            </a:r>
            <a:b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D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«Снабжение электроэнергией, газом, паром, горячей водой и кондиционированным воздухом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b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E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«Водоснабжение; сбор, обработка и удаление отходов, деятельность по ликвидации загрязнений» </a:t>
            </a:r>
            <a:endParaRPr lang="ru-RU" sz="1100" b="1" dirty="0" smtClean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sz="18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с 05 по 39 </a:t>
            </a:r>
            <a:r>
              <a:rPr lang="ru-RU" sz="18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  <a:endParaRPr lang="ru-RU" sz="1800" b="1" dirty="0">
              <a:solidFill>
                <a:srgbClr val="99FFC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462687" y="584350"/>
            <a:ext cx="11372676" cy="570573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VI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«Сведения о деятельности организации по видам экономической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376457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29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5295230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199" y="1542378"/>
            <a:ext cx="5079226" cy="370616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Моментом включения</a:t>
            </a:r>
            <a:r>
              <a:rPr lang="ru-RU" sz="1600" dirty="0">
                <a:latin typeface="Arial Narrow" pitchFamily="34" charset="0"/>
              </a:rPr>
              <a:t> произведенной продукции, выполненных работ, оказанных услуг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 состав готовой </a:t>
            </a:r>
            <a:r>
              <a:rPr lang="ru-RU" sz="1600" dirty="0">
                <a:latin typeface="Arial Narrow" pitchFamily="34" charset="0"/>
              </a:rPr>
              <a:t>продукции (работ, услуг) является: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для продукции, </a:t>
            </a:r>
            <a:r>
              <a:rPr lang="ru-RU" sz="1600" u="sng" dirty="0">
                <a:latin typeface="Arial Narrow" pitchFamily="34" charset="0"/>
              </a:rPr>
              <a:t>сданной на склад готовой продукции</a:t>
            </a:r>
            <a:r>
              <a:rPr lang="ru-RU" sz="1600" dirty="0">
                <a:latin typeface="Arial Narrow" pitchFamily="34" charset="0"/>
              </a:rPr>
              <a:t>, </a:t>
            </a:r>
            <a:r>
              <a:rPr lang="ru-RU" sz="1600" dirty="0" smtClean="0">
                <a:latin typeface="Arial Narrow" pitchFamily="34" charset="0"/>
              </a:rPr>
              <a:t>–дата</a:t>
            </a:r>
            <a:r>
              <a:rPr lang="ru-RU" sz="1600" dirty="0">
                <a:latin typeface="Arial Narrow" pitchFamily="34" charset="0"/>
              </a:rPr>
              <a:t>, указанная на первичном учетном документе, подтверждающем передачу продукции на склад;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для продукции, </a:t>
            </a:r>
            <a:r>
              <a:rPr lang="ru-RU" sz="1600" u="sng" dirty="0">
                <a:latin typeface="Arial Narrow" pitchFamily="34" charset="0"/>
              </a:rPr>
              <a:t>подлежащей сдаче заказчику (покупателю) на месте</a:t>
            </a:r>
            <a:r>
              <a:rPr lang="ru-RU" sz="1600" dirty="0">
                <a:latin typeface="Arial Narrow" pitchFamily="34" charset="0"/>
              </a:rPr>
              <a:t> согласно заключенному договору, – дата подписания заказчиком (покупателем) акта приема-передачи. </a:t>
            </a:r>
            <a:r>
              <a:rPr lang="ru-RU" sz="1600" i="1" dirty="0">
                <a:latin typeface="Arial Narrow" pitchFamily="34" charset="0"/>
              </a:rPr>
              <a:t>Продукция, не оформленная актом приема-передачи, остается в составе незавершенного производства и в состав готовой продукции не включается</a:t>
            </a:r>
            <a:r>
              <a:rPr lang="ru-RU" sz="1600" dirty="0" smtClean="0">
                <a:latin typeface="Arial Narrow" pitchFamily="34" charset="0"/>
              </a:rPr>
              <a:t>;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0505"/>
            <a:ext cx="534661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417018" y="1495792"/>
            <a:ext cx="5012982" cy="3958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для продукции, согласно техническим условиям и заключенному договору </a:t>
            </a:r>
            <a:r>
              <a:rPr lang="ru-RU" sz="1600" u="sng" dirty="0">
                <a:latin typeface="Arial Narrow" pitchFamily="34" charset="0"/>
              </a:rPr>
              <a:t>признающейся готовой только после осуществления установки (монтажа</a:t>
            </a:r>
            <a:r>
              <a:rPr lang="ru-RU" sz="1600" dirty="0">
                <a:latin typeface="Arial Narrow" pitchFamily="34" charset="0"/>
              </a:rPr>
              <a:t>), – дата подписания заказчиком акта выполненных работ по установке (монтажу);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u="sng" dirty="0">
                <a:latin typeface="Arial Narrow" pitchFamily="34" charset="0"/>
              </a:rPr>
              <a:t>при отсутствии </a:t>
            </a:r>
            <a:r>
              <a:rPr lang="ru-RU" sz="1600" dirty="0">
                <a:latin typeface="Arial Narrow" pitchFamily="34" charset="0"/>
              </a:rPr>
              <a:t>в организации </a:t>
            </a:r>
            <a:r>
              <a:rPr lang="ru-RU" sz="1600" u="sng" dirty="0">
                <a:latin typeface="Arial Narrow" pitchFamily="34" charset="0"/>
              </a:rPr>
              <a:t>склада готовой продукции </a:t>
            </a:r>
            <a:r>
              <a:rPr lang="ru-RU" sz="1600" dirty="0">
                <a:latin typeface="Arial Narrow" pitchFamily="34" charset="0"/>
              </a:rPr>
              <a:t>– дата отгрузки продукции заказчику (покупателю);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 smtClean="0">
                <a:latin typeface="Arial Narrow" pitchFamily="34" charset="0"/>
              </a:rPr>
              <a:t>для </a:t>
            </a:r>
            <a:r>
              <a:rPr lang="ru-RU" sz="1600" u="sng" dirty="0">
                <a:latin typeface="Arial Narrow" pitchFamily="34" charset="0"/>
              </a:rPr>
              <a:t>бестарного хранения муки, крупы, </a:t>
            </a:r>
            <a:r>
              <a:rPr lang="ru-RU" sz="1600" dirty="0">
                <a:latin typeface="Arial Narrow" pitchFamily="34" charset="0"/>
              </a:rPr>
              <a:t>комбикормов, доломита </a:t>
            </a:r>
            <a:r>
              <a:rPr lang="ru-RU" sz="1600" dirty="0" err="1">
                <a:latin typeface="Arial Narrow" pitchFamily="34" charset="0"/>
              </a:rPr>
              <a:t>некальцинированного</a:t>
            </a:r>
            <a:r>
              <a:rPr lang="ru-RU" sz="1600" dirty="0">
                <a:latin typeface="Arial Narrow" pitchFamily="34" charset="0"/>
              </a:rPr>
              <a:t> и тому подобного – дата оформления приемо-сдаточных и других первичных учетных документов о поступлении продукции в бункеры готовой продукции;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для </a:t>
            </a:r>
            <a:r>
              <a:rPr lang="ru-RU" sz="1600" u="sng" dirty="0">
                <a:latin typeface="Arial Narrow" pitchFamily="34" charset="0"/>
              </a:rPr>
              <a:t>выполненных работ, оказанных услуг </a:t>
            </a:r>
            <a:r>
              <a:rPr lang="ru-RU" sz="1600" dirty="0">
                <a:latin typeface="Arial Narrow" pitchFamily="34" charset="0"/>
              </a:rPr>
              <a:t>– дата подписания заказчиком акта выполненных работ (оказанных услуг).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848818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момент включения в состав готовой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5686425" y="-39789"/>
            <a:ext cx="6155922" cy="817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Секции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В «Горнодобывающая 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промышленность»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, С «Обрабатывающая промышленность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/>
            </a:r>
            <a:b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D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«Снабжение электроэнергией, газом, паром, горячей водой и кондиционированным воздухом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b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E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«Водоснабжение; сбор, обработка и удаление отходов, деятельность по ликвидации загрязнений» </a:t>
            </a:r>
            <a:endParaRPr lang="ru-RU" sz="1100" b="1" dirty="0" smtClean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sz="18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с 05 по 39 </a:t>
            </a:r>
            <a:r>
              <a:rPr lang="ru-RU" sz="18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  <a:endParaRPr lang="ru-RU" sz="1800" b="1" dirty="0">
              <a:solidFill>
                <a:srgbClr val="99FFC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1" name="Заголовок 1"/>
          <p:cNvSpPr>
            <a:spLocks noGrp="1"/>
          </p:cNvSpPr>
          <p:nvPr>
            <p:ph type="ctrTitle"/>
          </p:nvPr>
        </p:nvSpPr>
        <p:spPr>
          <a:xfrm>
            <a:off x="462687" y="584350"/>
            <a:ext cx="11372676" cy="570573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VI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«Сведения о деятельности организации по видам экономической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113861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10" y="3482908"/>
            <a:ext cx="4537685" cy="15653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96292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Круг респондентов изменен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5636" y="5162203"/>
            <a:ext cx="1447534" cy="15547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5528" y="2086152"/>
            <a:ext cx="1195284" cy="103041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24621" y="1792475"/>
            <a:ext cx="5126616" cy="27115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6455" y="1771313"/>
            <a:ext cx="4320454" cy="2372497"/>
          </a:xfrm>
        </p:spPr>
        <p:txBody>
          <a:bodyPr>
            <a:noAutofit/>
          </a:bodyPr>
          <a:lstStyle/>
          <a:p>
            <a:pPr marL="215900" indent="-215900" algn="l">
              <a:lnSpc>
                <a:spcPct val="100000"/>
              </a:lnSpc>
              <a:spcBef>
                <a:spcPts val="600"/>
              </a:spcBef>
            </a:pPr>
            <a:r>
              <a:rPr lang="ru-RU" sz="1600" b="1" dirty="0" smtClean="0">
                <a:latin typeface="Arial Narrow" pitchFamily="34" charset="0"/>
              </a:rPr>
              <a:t>Форму 1-мп представляют: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ru-RU" sz="1600" b="1" dirty="0" smtClean="0">
                <a:latin typeface="Arial Narrow" pitchFamily="34" charset="0"/>
              </a:rPr>
              <a:t>коммерческие организации</a:t>
            </a:r>
            <a:r>
              <a:rPr lang="ru-RU" sz="1600" b="1" dirty="0">
                <a:latin typeface="Arial Narrow" pitchFamily="34" charset="0"/>
              </a:rPr>
              <a:t> </a:t>
            </a:r>
            <a:r>
              <a:rPr lang="ru-RU" sz="1600" dirty="0" smtClean="0">
                <a:latin typeface="Arial Narrow" pitchFamily="34" charset="0"/>
              </a:rPr>
              <a:t>без </a:t>
            </a:r>
            <a:r>
              <a:rPr lang="ru-RU" sz="1600" dirty="0">
                <a:latin typeface="Arial Narrow" pitchFamily="34" charset="0"/>
              </a:rPr>
              <a:t>ведомственной подчиненности </a:t>
            </a:r>
            <a:r>
              <a:rPr lang="ru-RU" sz="1600" dirty="0" smtClean="0">
                <a:latin typeface="Arial Narrow" pitchFamily="34" charset="0"/>
              </a:rPr>
              <a:t>со </a:t>
            </a:r>
            <a:r>
              <a:rPr lang="ru-RU" sz="1600" dirty="0">
                <a:latin typeface="Arial Narrow" pitchFamily="34" charset="0"/>
              </a:rPr>
              <a:t>средней численностью работников </a:t>
            </a:r>
            <a:r>
              <a:rPr lang="ru-RU" sz="1600" dirty="0" smtClean="0">
                <a:latin typeface="Arial Narrow" pitchFamily="34" charset="0"/>
              </a:rPr>
              <a:t>за </a:t>
            </a:r>
            <a:r>
              <a:rPr lang="ru-RU" sz="1600" dirty="0">
                <a:latin typeface="Arial Narrow" pitchFamily="34" charset="0"/>
              </a:rPr>
              <a:t>предыдущий год </a:t>
            </a:r>
            <a:r>
              <a:rPr lang="ru-RU" sz="1600" dirty="0" smtClean="0">
                <a:latin typeface="Arial Narrow" pitchFamily="34" charset="0"/>
              </a:rPr>
              <a:t>до </a:t>
            </a:r>
            <a:r>
              <a:rPr lang="ru-RU" sz="1600" dirty="0">
                <a:latin typeface="Arial Narrow" pitchFamily="34" charset="0"/>
              </a:rPr>
              <a:t>49 человек </a:t>
            </a:r>
            <a:r>
              <a:rPr lang="ru-RU" sz="1600" dirty="0" smtClean="0">
                <a:latin typeface="Arial Narrow" pitchFamily="34" charset="0"/>
              </a:rPr>
              <a:t>включительно</a:t>
            </a:r>
          </a:p>
          <a:p>
            <a:pPr marL="538163" algn="l">
              <a:lnSpc>
                <a:spcPct val="100000"/>
              </a:lnSpc>
              <a:spcBef>
                <a:spcPts val="600"/>
              </a:spcBef>
            </a:pPr>
            <a:endParaRPr lang="ru-RU" sz="1200" dirty="0" smtClean="0">
              <a:latin typeface="Arial Narrow" pitchFamily="34" charset="0"/>
            </a:endParaRPr>
          </a:p>
          <a:p>
            <a:pPr marL="215900" indent="-215900" algn="l">
              <a:lnSpc>
                <a:spcPct val="100000"/>
              </a:lnSpc>
              <a:spcBef>
                <a:spcPts val="600"/>
              </a:spcBef>
            </a:pPr>
            <a:r>
              <a:rPr lang="en-US" sz="1600" b="1" dirty="0" smtClean="0">
                <a:latin typeface="Arial Narrow" pitchFamily="34" charset="0"/>
              </a:rPr>
              <a:t>2. </a:t>
            </a:r>
            <a:r>
              <a:rPr lang="ru-RU" sz="1600" b="1" dirty="0" smtClean="0">
                <a:latin typeface="Arial Narrow" pitchFamily="34" charset="0"/>
              </a:rPr>
              <a:t>вновь </a:t>
            </a:r>
            <a:r>
              <a:rPr lang="ru-RU" sz="1600" b="1" dirty="0">
                <a:latin typeface="Arial Narrow" pitchFamily="34" charset="0"/>
              </a:rPr>
              <a:t>созданные в отчетном году</a:t>
            </a:r>
            <a:r>
              <a:rPr lang="ru-RU" sz="1600" dirty="0">
                <a:latin typeface="Arial Narrow" pitchFamily="34" charset="0"/>
              </a:rPr>
              <a:t> коммерческие организации без ведомственной подчиненности </a:t>
            </a:r>
            <a:endParaRPr lang="ru-RU" sz="1600" dirty="0" smtClean="0">
              <a:latin typeface="Arial Narrow" pitchFamily="34" charset="0"/>
            </a:endParaRPr>
          </a:p>
          <a:p>
            <a:pPr marL="215900" indent="-215900" algn="l">
              <a:lnSpc>
                <a:spcPct val="100000"/>
              </a:lnSpc>
              <a:spcBef>
                <a:spcPts val="600"/>
              </a:spcBef>
            </a:pPr>
            <a:endParaRPr lang="ru-RU" sz="1400" dirty="0" smtClean="0">
              <a:latin typeface="Arial Narrow" pitchFamily="34" charset="0"/>
            </a:endParaRPr>
          </a:p>
          <a:p>
            <a:pPr marL="215900" indent="-215900" algn="l">
              <a:lnSpc>
                <a:spcPct val="100000"/>
              </a:lnSpc>
              <a:spcBef>
                <a:spcPts val="600"/>
              </a:spcBef>
            </a:pPr>
            <a:endParaRPr lang="ru-RU" sz="1400" dirty="0" smtClean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162204"/>
            <a:ext cx="4213633" cy="49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930" y="3521933"/>
            <a:ext cx="4748443" cy="1527064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329389" y="1422364"/>
            <a:ext cx="5378637" cy="30703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396829" y="1501381"/>
            <a:ext cx="5104696" cy="2998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 algn="l">
              <a:lnSpc>
                <a:spcPct val="100000"/>
              </a:lnSpc>
              <a:spcBef>
                <a:spcPts val="600"/>
              </a:spcBef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Сплошной метод применяется:</a:t>
            </a:r>
          </a:p>
          <a:p>
            <a:pPr marL="215900" indent="-215900" algn="l">
              <a:lnSpc>
                <a:spcPct val="100000"/>
              </a:lnSpc>
              <a:spcBef>
                <a:spcPts val="600"/>
              </a:spcBef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ежегодно </a:t>
            </a:r>
            <a:r>
              <a:rPr lang="ru-RU" sz="1600" dirty="0" smtClean="0">
                <a:latin typeface="Arial Narrow" pitchFamily="34" charset="0"/>
              </a:rPr>
              <a:t>для:</a:t>
            </a:r>
            <a:endParaRPr lang="ru-RU" sz="1600" dirty="0">
              <a:latin typeface="Arial Narrow" pitchFamily="34" charset="0"/>
            </a:endParaRPr>
          </a:p>
          <a:p>
            <a:pPr marL="179388" algn="l">
              <a:lnSpc>
                <a:spcPct val="100000"/>
              </a:lnSpc>
              <a:spcBef>
                <a:spcPts val="600"/>
              </a:spcBef>
            </a:pPr>
            <a:r>
              <a:rPr lang="ru-RU" sz="1100" dirty="0" smtClean="0">
                <a:latin typeface="Arial Narrow" pitchFamily="34" charset="0"/>
              </a:rPr>
              <a:t>а) вновь созданных в отчетном году коммерческих организаций без ведомственной подчиненности</a:t>
            </a:r>
          </a:p>
          <a:p>
            <a:pPr marL="179388" algn="l">
              <a:lnSpc>
                <a:spcPct val="100000"/>
              </a:lnSpc>
              <a:spcBef>
                <a:spcPts val="600"/>
              </a:spcBef>
            </a:pPr>
            <a:r>
              <a:rPr lang="ru-RU" sz="1100" dirty="0" smtClean="0">
                <a:latin typeface="Arial Narrow" pitchFamily="34" charset="0"/>
              </a:rPr>
              <a:t>б) малых организаций, являющихся </a:t>
            </a:r>
            <a:r>
              <a:rPr lang="ru-RU" sz="1100" dirty="0">
                <a:latin typeface="Arial Narrow" pitchFamily="34" charset="0"/>
              </a:rPr>
              <a:t>резидентами Парка высоких технологий, научно-технологических парков, Китайско-Белорусского индустриального парка «Великий камень</a:t>
            </a:r>
            <a:r>
              <a:rPr lang="ru-RU" sz="1100" dirty="0" smtClean="0">
                <a:latin typeface="Arial Narrow" pitchFamily="34" charset="0"/>
              </a:rPr>
              <a:t>»</a:t>
            </a:r>
            <a:endParaRPr lang="ru-RU" sz="1100" dirty="0">
              <a:latin typeface="Arial Narrow" pitchFamily="34" charset="0"/>
            </a:endParaRPr>
          </a:p>
          <a:p>
            <a:pPr marL="179388" algn="l">
              <a:lnSpc>
                <a:spcPct val="100000"/>
              </a:lnSpc>
              <a:spcBef>
                <a:spcPts val="600"/>
              </a:spcBef>
            </a:pPr>
            <a:r>
              <a:rPr lang="ru-RU" sz="1100" dirty="0" smtClean="0">
                <a:latin typeface="Arial Narrow" pitchFamily="34" charset="0"/>
              </a:rPr>
              <a:t>в) малых организаций, основной </a:t>
            </a:r>
            <a:r>
              <a:rPr lang="ru-RU" sz="1100" dirty="0">
                <a:latin typeface="Arial Narrow" pitchFamily="34" charset="0"/>
              </a:rPr>
              <a:t>вид экономической деятельности которых классифицируется в секторе информационно-коммуникационных </a:t>
            </a:r>
            <a:r>
              <a:rPr lang="ru-RU" sz="1100" dirty="0" smtClean="0">
                <a:latin typeface="Arial Narrow" pitchFamily="34" charset="0"/>
              </a:rPr>
              <a:t>технологий</a:t>
            </a:r>
            <a:endParaRPr lang="ru-RU" sz="1100" dirty="0">
              <a:latin typeface="Arial Narrow" pitchFamily="34" charset="0"/>
            </a:endParaRPr>
          </a:p>
          <a:p>
            <a:pPr marL="215900" indent="-215900" algn="l">
              <a:lnSpc>
                <a:spcPct val="100000"/>
              </a:lnSpc>
              <a:spcBef>
                <a:spcPts val="600"/>
              </a:spcBef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один раз в пять лет </a:t>
            </a:r>
            <a:r>
              <a:rPr lang="ru-RU" sz="1600" dirty="0" smtClean="0">
                <a:latin typeface="Arial Narrow" pitchFamily="34" charset="0"/>
              </a:rPr>
              <a:t>для:</a:t>
            </a:r>
            <a:endParaRPr lang="ru-RU" sz="1600" dirty="0">
              <a:latin typeface="Arial Narrow" pitchFamily="34" charset="0"/>
            </a:endParaRPr>
          </a:p>
          <a:p>
            <a:pPr marL="179388" algn="l">
              <a:lnSpc>
                <a:spcPct val="100000"/>
              </a:lnSpc>
              <a:spcBef>
                <a:spcPts val="600"/>
              </a:spcBef>
            </a:pPr>
            <a:r>
              <a:rPr lang="ru-RU" sz="1100" dirty="0" smtClean="0">
                <a:latin typeface="Arial Narrow" pitchFamily="34" charset="0"/>
              </a:rPr>
              <a:t>малых организаций (за исключением малых организаций, указанных в пунктах б) и в)), </a:t>
            </a:r>
            <a:br>
              <a:rPr lang="ru-RU" sz="1100" dirty="0" smtClean="0">
                <a:latin typeface="Arial Narrow" pitchFamily="34" charset="0"/>
              </a:rPr>
            </a:br>
            <a:r>
              <a:rPr lang="ru-RU" sz="1100" dirty="0" smtClean="0">
                <a:latin typeface="Arial Narrow" pitchFamily="34" charset="0"/>
              </a:rPr>
              <a:t>которые отчитываются по </a:t>
            </a:r>
            <a:r>
              <a:rPr lang="ru-RU" sz="1100" dirty="0">
                <a:latin typeface="Arial Narrow" pitchFamily="34" charset="0"/>
              </a:rPr>
              <a:t>перечню, сформированному </a:t>
            </a:r>
            <a:r>
              <a:rPr lang="ru-RU" sz="1100" dirty="0" err="1" smtClean="0">
                <a:latin typeface="Arial Narrow" pitchFamily="34" charset="0"/>
              </a:rPr>
              <a:t>Белстатом</a:t>
            </a:r>
            <a:endParaRPr lang="ru-RU" sz="1100" dirty="0">
              <a:latin typeface="Arial Narrow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AutoNum type="arabicPeriod"/>
            </a:pPr>
            <a:endParaRPr lang="ru-RU" sz="1600" dirty="0" smtClean="0">
              <a:latin typeface="Arial Narrow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3935813" y="5529649"/>
            <a:ext cx="5877817" cy="1236945"/>
          </a:xfrm>
          <a:prstGeom prst="rect">
            <a:avLst/>
          </a:prstGeom>
          <a:noFill/>
          <a:ln w="28575">
            <a:solidFill>
              <a:srgbClr val="00808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defTabSz="889000">
              <a:spcBef>
                <a:spcPct val="0"/>
              </a:spcBef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  <a:ea typeface="Roboto Condensed" panose="02000000000000000000" pitchFamily="2" charset="0"/>
              </a:rPr>
              <a:t> Форму 1-мп не представляют:</a:t>
            </a:r>
          </a:p>
          <a:p>
            <a:pPr marL="180975">
              <a:spcBef>
                <a:spcPts val="200"/>
              </a:spcBef>
            </a:pPr>
            <a:r>
              <a:rPr lang="ru-RU" sz="1400" dirty="0">
                <a:solidFill>
                  <a:schemeClr val="tx1"/>
                </a:solidFill>
                <a:latin typeface="Arial Narrow" pitchFamily="34" charset="0"/>
              </a:rPr>
              <a:t>коммерческие организации, являющиеся участниками холдингов</a:t>
            </a:r>
          </a:p>
          <a:p>
            <a:pPr marL="180975">
              <a:spcBef>
                <a:spcPts val="200"/>
              </a:spcBef>
            </a:pP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банки</a:t>
            </a:r>
            <a:r>
              <a:rPr lang="ru-RU" sz="1400" dirty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небанковские </a:t>
            </a:r>
            <a:r>
              <a:rPr lang="ru-RU" sz="1400" dirty="0">
                <a:solidFill>
                  <a:schemeClr val="tx1"/>
                </a:solidFill>
                <a:latin typeface="Arial Narrow" pitchFamily="34" charset="0"/>
              </a:rPr>
              <a:t>кредитно-финансовые организации;</a:t>
            </a:r>
          </a:p>
          <a:p>
            <a:pPr marL="180975">
              <a:spcBef>
                <a:spcPts val="200"/>
              </a:spcBef>
            </a:pPr>
            <a:r>
              <a:rPr lang="ru-RU" sz="1400" dirty="0">
                <a:solidFill>
                  <a:schemeClr val="tx1"/>
                </a:solidFill>
                <a:latin typeface="Arial Narrow" pitchFamily="34" charset="0"/>
              </a:rPr>
              <a:t>крестьянские (фермерские) хозяйства.</a:t>
            </a: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6396829" y="4553071"/>
            <a:ext cx="4213633" cy="49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 algn="l">
              <a:lnSpc>
                <a:spcPct val="100000"/>
              </a:lnSpc>
              <a:spcBef>
                <a:spcPts val="600"/>
              </a:spcBef>
            </a:pPr>
            <a:r>
              <a:rPr lang="ru-RU" sz="2000" dirty="0">
                <a:solidFill>
                  <a:schemeClr val="bg1"/>
                </a:solidFill>
                <a:latin typeface="Arial Narrow" pitchFamily="34" charset="0"/>
              </a:rPr>
              <a:t>Комбинированный метод наблюдения</a:t>
            </a: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848817" y="4521664"/>
            <a:ext cx="4213633" cy="49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 algn="l">
              <a:lnSpc>
                <a:spcPct val="100000"/>
              </a:lnSpc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до 49 человек – до 49,9 человек</a:t>
            </a:r>
            <a:endParaRPr lang="ru-RU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58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r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199" y="1267002"/>
            <a:ext cx="5207677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00" y="1427835"/>
            <a:ext cx="4896155" cy="3810915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  <a:buClr>
                <a:srgbClr val="CC6600"/>
              </a:buClr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В объем промышленного производства включается стоимость</a:t>
            </a:r>
            <a:r>
              <a:rPr lang="ru-RU" sz="1400" dirty="0">
                <a:latin typeface="Arial Narrow" pitchFamily="34" charset="0"/>
              </a:rPr>
              <a:t>: </a:t>
            </a:r>
            <a:endParaRPr lang="ru-RU" sz="1400" dirty="0" smtClean="0">
              <a:latin typeface="Arial Narrow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buClr>
                <a:srgbClr val="CC6600"/>
              </a:buClr>
            </a:pPr>
            <a:endParaRPr lang="ru-RU" sz="1400" dirty="0">
              <a:latin typeface="Arial Narrow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готовых изделий</a:t>
            </a:r>
            <a:r>
              <a:rPr lang="ru-RU" sz="1400" dirty="0">
                <a:latin typeface="Arial Narrow" pitchFamily="34" charset="0"/>
              </a:rPr>
              <a:t>, произведенных всеми структурными подразделениями </a:t>
            </a:r>
            <a:r>
              <a:rPr lang="ru-RU" sz="1400" dirty="0" smtClean="0">
                <a:latin typeface="Arial Narrow" pitchFamily="34" charset="0"/>
              </a:rPr>
              <a:t>организации 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Arial Narrow" pitchFamily="34" charset="0"/>
              </a:rPr>
              <a:t>предназначенных </a:t>
            </a:r>
            <a:r>
              <a:rPr lang="ru-RU" sz="1400" dirty="0">
                <a:latin typeface="Arial Narrow" pitchFamily="34" charset="0"/>
              </a:rPr>
              <a:t>для реализации другим юридическим или физическим </a:t>
            </a:r>
            <a:r>
              <a:rPr lang="ru-RU" sz="1400" dirty="0" smtClean="0">
                <a:latin typeface="Arial Narrow" pitchFamily="34" charset="0"/>
              </a:rPr>
              <a:t>лицам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Arial Narrow" pitchFamily="34" charset="0"/>
              </a:rPr>
              <a:t>в </a:t>
            </a:r>
            <a:r>
              <a:rPr lang="ru-RU" sz="1400" dirty="0">
                <a:latin typeface="Arial Narrow" pitchFamily="34" charset="0"/>
              </a:rPr>
              <a:t>пределах организации переданных для дальнейшего использования при осуществлении видов экономической деятельности, не включенных в разделы с 05 по 39 </a:t>
            </a:r>
            <a:r>
              <a:rPr lang="ru-RU" sz="1400" dirty="0" smtClean="0">
                <a:latin typeface="Arial Narrow" pitchFamily="34" charset="0"/>
              </a:rPr>
              <a:t>ОКЭД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Arial Narrow" pitchFamily="34" charset="0"/>
              </a:rPr>
              <a:t>выданных </a:t>
            </a:r>
            <a:r>
              <a:rPr lang="ru-RU" sz="1400" dirty="0">
                <a:latin typeface="Arial Narrow" pitchFamily="34" charset="0"/>
              </a:rPr>
              <a:t>своим работникам в счет оплаты труда, зачисленных в состав собственных основных средств;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полуфабрикатов собственного производства и продукции вспомогательных производств</a:t>
            </a:r>
            <a:r>
              <a:rPr lang="ru-RU" sz="1400" dirty="0">
                <a:latin typeface="Arial Narrow" pitchFamily="34" charset="0"/>
              </a:rPr>
              <a:t> (ремонтных цехов и участков и тому подобного), реализованных другим юридическим или физическим </a:t>
            </a:r>
            <a:r>
              <a:rPr lang="ru-RU" sz="1400" dirty="0" smtClean="0">
                <a:latin typeface="Arial Narrow" pitchFamily="34" charset="0"/>
              </a:rPr>
              <a:t>лицам</a:t>
            </a:r>
            <a:endParaRPr lang="ru-RU" sz="14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7" y="1291130"/>
            <a:ext cx="5413712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417017" y="1495792"/>
            <a:ext cx="4895593" cy="3958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электрической и тепловой энергии </a:t>
            </a:r>
            <a:r>
              <a:rPr lang="ru-RU" sz="1400" dirty="0">
                <a:latin typeface="Arial Narrow" pitchFamily="34" charset="0"/>
              </a:rPr>
              <a:t>(пара и горячей воды</a:t>
            </a:r>
            <a:r>
              <a:rPr lang="ru-RU" sz="1400" dirty="0" smtClean="0">
                <a:latin typeface="Arial Narrow" pitchFamily="34" charset="0"/>
              </a:rPr>
              <a:t>)</a:t>
            </a:r>
          </a:p>
          <a:p>
            <a:pPr marL="285750" lvl="0" indent="-285750" algn="l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1400" dirty="0" smtClean="0">
                <a:latin typeface="Arial Narrow" pitchFamily="34" charset="0"/>
              </a:rPr>
              <a:t>отпущенной </a:t>
            </a:r>
            <a:r>
              <a:rPr lang="ru-RU" sz="1400" dirty="0">
                <a:latin typeface="Arial Narrow" pitchFamily="34" charset="0"/>
              </a:rPr>
              <a:t>другим юридическим или физическим </a:t>
            </a:r>
            <a:r>
              <a:rPr lang="ru-RU" sz="1400" dirty="0" smtClean="0">
                <a:latin typeface="Arial Narrow" pitchFamily="34" charset="0"/>
              </a:rPr>
              <a:t>лицам</a:t>
            </a:r>
          </a:p>
          <a:p>
            <a:pPr marL="285750" lvl="0" indent="-285750" algn="l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1400" dirty="0" smtClean="0">
                <a:latin typeface="Arial Narrow" pitchFamily="34" charset="0"/>
              </a:rPr>
              <a:t>отпущенной </a:t>
            </a:r>
            <a:r>
              <a:rPr lang="ru-RU" sz="1400" dirty="0">
                <a:latin typeface="Arial Narrow" pitchFamily="34" charset="0"/>
              </a:rPr>
              <a:t>в пределах организации для дальнейшего использования при осуществлении видов экономической деятельности, не включенных в разделы с 05 по 39 </a:t>
            </a:r>
            <a:r>
              <a:rPr lang="ru-RU" sz="1400" dirty="0" smtClean="0">
                <a:latin typeface="Arial Narrow" pitchFamily="34" charset="0"/>
              </a:rPr>
              <a:t>ОКЭД</a:t>
            </a:r>
          </a:p>
          <a:p>
            <a:pPr marL="285750" lvl="0" indent="-285750" algn="l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endParaRPr lang="ru-RU" sz="1400" dirty="0">
              <a:latin typeface="Arial Narrow" pitchFamily="34" charset="0"/>
            </a:endParaRPr>
          </a:p>
          <a:p>
            <a:pPr lvl="0" algn="l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выполненных работ, оказанных услуг </a:t>
            </a:r>
            <a:r>
              <a:rPr lang="ru-RU" sz="1400" dirty="0">
                <a:latin typeface="Arial Narrow" pitchFamily="34" charset="0"/>
              </a:rPr>
              <a:t>другим юридическим или физическим </a:t>
            </a:r>
            <a:r>
              <a:rPr lang="ru-RU" sz="1400" dirty="0" smtClean="0">
                <a:latin typeface="Arial Narrow" pitchFamily="34" charset="0"/>
              </a:rPr>
              <a:t>лицам</a:t>
            </a:r>
          </a:p>
          <a:p>
            <a:pPr lvl="0" algn="l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endParaRPr lang="ru-RU" sz="1400" dirty="0">
              <a:latin typeface="Arial Narrow" pitchFamily="34" charset="0"/>
            </a:endParaRPr>
          </a:p>
          <a:p>
            <a:pPr lvl="0" algn="l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тары</a:t>
            </a:r>
            <a:r>
              <a:rPr lang="ru-RU" sz="1400" dirty="0">
                <a:latin typeface="Arial Narrow" pitchFamily="34" charset="0"/>
              </a:rPr>
              <a:t>, произведенной для отгрузки другим юридическим или физическим </a:t>
            </a:r>
            <a:r>
              <a:rPr lang="ru-RU" sz="1400" dirty="0" smtClean="0">
                <a:latin typeface="Arial Narrow" pitchFamily="34" charset="0"/>
              </a:rPr>
              <a:t>лицам</a:t>
            </a:r>
          </a:p>
          <a:p>
            <a:pPr lvl="0" algn="l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endParaRPr lang="ru-RU" sz="1400" dirty="0">
              <a:latin typeface="Arial Narrow" pitchFamily="34" charset="0"/>
            </a:endParaRPr>
          </a:p>
          <a:p>
            <a:pPr lvl="0" algn="l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работ по ремонту тары </a:t>
            </a:r>
            <a:r>
              <a:rPr lang="ru-RU" sz="1400" dirty="0">
                <a:latin typeface="Arial Narrow" pitchFamily="34" charset="0"/>
              </a:rPr>
              <a:t>заказчика с включением стоимости израсходованных на ремонт материалов </a:t>
            </a:r>
            <a:r>
              <a:rPr lang="ru-RU" sz="1400" dirty="0" smtClean="0">
                <a:latin typeface="Arial Narrow" pitchFamily="34" charset="0"/>
              </a:rPr>
              <a:t>организации</a:t>
            </a:r>
          </a:p>
          <a:p>
            <a:pPr lvl="0" algn="l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endParaRPr lang="ru-RU" sz="1400" dirty="0" smtClean="0">
              <a:latin typeface="Arial Narrow" pitchFamily="34" charset="0"/>
            </a:endParaRPr>
          </a:p>
          <a:p>
            <a:pPr lvl="0" algn="l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400" i="1" dirty="0" smtClean="0">
                <a:latin typeface="Arial Narrow" pitchFamily="34" charset="0"/>
              </a:rPr>
              <a:t>Стоимость </a:t>
            </a:r>
            <a:r>
              <a:rPr lang="ru-RU" sz="1400" i="1" dirty="0">
                <a:latin typeface="Arial Narrow" pitchFamily="34" charset="0"/>
              </a:rPr>
              <a:t>ремонтируемой тары, а также материалов заказчика, израсходованных на ремонт тары, в объем промышленного производства не включается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5686426" y="-52251"/>
            <a:ext cx="6155922" cy="817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Секции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В «Горнодобывающая 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промышленность»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, С «Обрабатывающая промышленность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/>
            </a:r>
            <a:b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D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«Снабжение электроэнергией, газом, паром, горячей водой и кондиционированным воздухом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b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E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«Водоснабжение; сбор, обработка и удаление отходов, деятельность по ликвидации загрязнений» </a:t>
            </a:r>
            <a:endParaRPr lang="ru-RU" sz="1100" b="1" dirty="0" smtClean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sz="18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с 05 по 39 </a:t>
            </a:r>
            <a:r>
              <a:rPr lang="ru-RU" sz="18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  <a:endParaRPr lang="ru-RU" sz="1800" b="1" dirty="0">
              <a:solidFill>
                <a:srgbClr val="99FFC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462687" y="584350"/>
            <a:ext cx="11372676" cy="570573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VI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«Сведения о деятельности организации по видам экономической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37950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r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513702"/>
            <a:ext cx="5207676" cy="39409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00" y="1815437"/>
            <a:ext cx="5079226" cy="315781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CC6600"/>
              </a:buClr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В объем промышленного производства </a:t>
            </a: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не включается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стоимость</a:t>
            </a:r>
            <a:r>
              <a:rPr lang="ru-RU" sz="1400" dirty="0">
                <a:latin typeface="Arial Narrow" pitchFamily="34" charset="0"/>
              </a:rPr>
              <a:t>: 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>
                <a:latin typeface="Arial Narrow" pitchFamily="34" charset="0"/>
              </a:rPr>
              <a:t>стоимость продукции и полуфабрикатов собственного производства, </a:t>
            </a:r>
            <a:r>
              <a:rPr lang="ru-RU" sz="1400" b="1" dirty="0">
                <a:latin typeface="Arial Narrow" pitchFamily="34" charset="0"/>
              </a:rPr>
              <a:t>не соответствующих требованиям стандартов</a:t>
            </a:r>
            <a:r>
              <a:rPr lang="ru-RU" sz="1400" dirty="0">
                <a:latin typeface="Arial Narrow" pitchFamily="34" charset="0"/>
              </a:rPr>
              <a:t>, технических условий или иных технических нормативных правовых актов, предусмотренным договором, даже если они реализованы другим юридическим или физическим лицам;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>
                <a:latin typeface="Arial Narrow" pitchFamily="34" charset="0"/>
              </a:rPr>
              <a:t>стоимость </a:t>
            </a:r>
            <a:r>
              <a:rPr lang="ru-RU" sz="1400" b="1" dirty="0">
                <a:latin typeface="Arial Narrow" pitchFamily="34" charset="0"/>
              </a:rPr>
              <a:t>товарно-материальных ценностей, приобретенных в качестве товаров для реализации </a:t>
            </a:r>
            <a:r>
              <a:rPr lang="ru-RU" sz="1400" dirty="0">
                <a:latin typeface="Arial Narrow" pitchFamily="34" charset="0"/>
              </a:rPr>
              <a:t>(их приобретение учитывается на счете бухгалтерского учета 41 «Товары»), а также стоимость </a:t>
            </a:r>
            <a:r>
              <a:rPr lang="ru-RU" sz="1400" b="1" dirty="0">
                <a:latin typeface="Arial Narrow" pitchFamily="34" charset="0"/>
              </a:rPr>
              <a:t>проданных излишков сырья и материалов</a:t>
            </a:r>
            <a:r>
              <a:rPr lang="ru-RU" sz="1400" dirty="0">
                <a:latin typeface="Arial Narrow" pitchFamily="34" charset="0"/>
              </a:rPr>
              <a:t>, приобретение которых учитывалось на счетах бухгалтерского учета производственных запасов;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513701"/>
            <a:ext cx="5352789" cy="39744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408417" y="1802161"/>
            <a:ext cx="5012982" cy="3375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>
                <a:latin typeface="Arial Narrow" pitchFamily="34" charset="0"/>
              </a:rPr>
              <a:t>стоимость продукции собственного производства, </a:t>
            </a:r>
            <a:r>
              <a:rPr lang="ru-RU" sz="1400" b="1" dirty="0">
                <a:latin typeface="Arial Narrow" pitchFamily="34" charset="0"/>
              </a:rPr>
              <a:t>подлежащей лабораторному анализу или выборочным испытаниям</a:t>
            </a:r>
            <a:r>
              <a:rPr lang="ru-RU" sz="1400" dirty="0">
                <a:latin typeface="Arial Narrow" pitchFamily="34" charset="0"/>
              </a:rPr>
              <a:t>, </a:t>
            </a:r>
            <a:r>
              <a:rPr lang="ru-RU" sz="1400" b="1" dirty="0">
                <a:latin typeface="Arial Narrow" pitchFamily="34" charset="0"/>
              </a:rPr>
              <a:t>в тех случаях,</a:t>
            </a:r>
            <a:r>
              <a:rPr lang="ru-RU" sz="1400" dirty="0">
                <a:latin typeface="Arial Narrow" pitchFamily="34" charset="0"/>
              </a:rPr>
              <a:t> когда согласно требованиям стандартов или технических условий испытания проходит </a:t>
            </a:r>
            <a:r>
              <a:rPr lang="ru-RU" sz="1400" b="1" dirty="0">
                <a:latin typeface="Arial Narrow" pitchFamily="34" charset="0"/>
              </a:rPr>
              <a:t>не вся продукция, </a:t>
            </a:r>
            <a:r>
              <a:rPr lang="ru-RU" sz="1400" b="1" dirty="0" smtClean="0">
                <a:latin typeface="Arial Narrow" pitchFamily="34" charset="0"/>
              </a:rPr>
              <a:t/>
            </a:r>
            <a:br>
              <a:rPr lang="ru-RU" sz="1400" b="1" dirty="0" smtClean="0">
                <a:latin typeface="Arial Narrow" pitchFamily="34" charset="0"/>
              </a:rPr>
            </a:br>
            <a:r>
              <a:rPr lang="ru-RU" sz="1400" b="1" dirty="0" smtClean="0">
                <a:latin typeface="Arial Narrow" pitchFamily="34" charset="0"/>
              </a:rPr>
              <a:t>а </a:t>
            </a:r>
            <a:r>
              <a:rPr lang="ru-RU" sz="1400" b="1" dirty="0">
                <a:latin typeface="Arial Narrow" pitchFamily="34" charset="0"/>
              </a:rPr>
              <a:t>только ее часть.</a:t>
            </a:r>
            <a:r>
              <a:rPr lang="ru-RU" sz="1400" dirty="0">
                <a:latin typeface="Arial Narrow" pitchFamily="34" charset="0"/>
              </a:rPr>
              <a:t> Если после проведения лабораторного анализа или испытаний продукция предназначается для реализации, то она подлежит включению в объем промышленного производства в том отчетном периоде, когда закончен лабораторный анализ или испытания при соблюдении остальных требований готовности продукции;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400" dirty="0">
                <a:latin typeface="Arial Narrow" pitchFamily="34" charset="0"/>
              </a:rPr>
              <a:t>стоимость изделий, </a:t>
            </a:r>
            <a:r>
              <a:rPr lang="ru-RU" sz="1400" b="1" dirty="0">
                <a:latin typeface="Arial Narrow" pitchFamily="34" charset="0"/>
              </a:rPr>
              <a:t>приобретаемых для комплектации </a:t>
            </a:r>
            <a:r>
              <a:rPr lang="ru-RU" sz="1400" dirty="0">
                <a:latin typeface="Arial Narrow" pitchFamily="34" charset="0"/>
              </a:rPr>
              <a:t>выпускаемой продукции, не требующих затрат по их обработке или сборке и </a:t>
            </a:r>
            <a:r>
              <a:rPr lang="ru-RU" sz="1400" b="1" dirty="0">
                <a:latin typeface="Arial Narrow" pitchFamily="34" charset="0"/>
              </a:rPr>
              <a:t>стоимость которых не учитывается в себестоимости </a:t>
            </a:r>
            <a:r>
              <a:rPr lang="ru-RU" sz="1400" dirty="0">
                <a:latin typeface="Arial Narrow" pitchFamily="34" charset="0"/>
              </a:rPr>
              <a:t>конечной промышленной продукции, </a:t>
            </a:r>
            <a:r>
              <a:rPr lang="ru-RU" sz="1400" b="1" dirty="0">
                <a:latin typeface="Arial Narrow" pitchFamily="34" charset="0"/>
              </a:rPr>
              <a:t>а подлежит возмещению покупателями отдельно. 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5686426" y="-52251"/>
            <a:ext cx="6155922" cy="817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Секции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В «Горнодобывающая 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промышленность»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, С «Обрабатывающая промышленность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/>
            </a:r>
            <a:b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D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«Снабжение электроэнергией, газом, паром, горячей водой и кондиционированным воздухом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b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E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«Водоснабжение; сбор, обработка и удаление отходов, деятельность по ликвидации загрязнений» </a:t>
            </a:r>
            <a:endParaRPr lang="ru-RU" sz="1100" b="1" dirty="0" smtClean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sz="18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с 05 по 39 </a:t>
            </a:r>
            <a:r>
              <a:rPr lang="ru-RU" sz="18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  <a:endParaRPr lang="ru-RU" sz="1800" b="1" dirty="0">
              <a:solidFill>
                <a:srgbClr val="99FFC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Заголовок 1"/>
          <p:cNvSpPr>
            <a:spLocks noGrp="1"/>
          </p:cNvSpPr>
          <p:nvPr>
            <p:ph type="ctrTitle"/>
          </p:nvPr>
        </p:nvSpPr>
        <p:spPr>
          <a:xfrm>
            <a:off x="462687" y="584350"/>
            <a:ext cx="11372676" cy="570573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VI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«Сведения о деятельности организации по видам экономической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20918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r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267002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00" y="1815436"/>
            <a:ext cx="5079226" cy="3362327"/>
          </a:xfrm>
        </p:spPr>
        <p:txBody>
          <a:bodyPr>
            <a:noAutofit/>
          </a:bodyPr>
          <a:lstStyle/>
          <a:p>
            <a:pPr marL="85725" algn="just">
              <a:spcBef>
                <a:spcPts val="1200"/>
              </a:spcBef>
            </a:pPr>
            <a:r>
              <a:rPr lang="ru-RU" sz="1600" dirty="0" smtClean="0">
                <a:latin typeface="Arial Narrow" pitchFamily="34" charset="0"/>
              </a:rPr>
              <a:t>Организация</a:t>
            </a:r>
            <a:r>
              <a:rPr lang="ru-RU" sz="1600" dirty="0">
                <a:latin typeface="Arial Narrow" pitchFamily="34" charset="0"/>
              </a:rPr>
              <a:t>,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являющаяся собственником сырья, материалов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, </a:t>
            </a:r>
            <a:r>
              <a:rPr lang="ru-RU" sz="1600" dirty="0">
                <a:latin typeface="Arial Narrow" pitchFamily="34" charset="0"/>
              </a:rPr>
              <a:t>переданных в переработку (обработку) другому юридическому лицу или индивидуальному предпринимателю в целях выполнения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всего процесса </a:t>
            </a:r>
            <a:r>
              <a:rPr lang="ru-RU" sz="1600" dirty="0">
                <a:latin typeface="Arial Narrow" pitchFamily="34" charset="0"/>
              </a:rPr>
              <a:t>производства продукции, получившая обратно готовую продукцию и реализующая ее от своего имени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без дополнительной переработки (обработки),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не включает </a:t>
            </a:r>
            <a:r>
              <a:rPr lang="ru-RU" sz="1600" dirty="0">
                <a:latin typeface="Arial Narrow" pitchFamily="34" charset="0"/>
              </a:rPr>
              <a:t>стоимость этой продукции в объем промышленного производства.</a:t>
            </a:r>
          </a:p>
          <a:p>
            <a:pPr marL="85725" algn="l">
              <a:spcBef>
                <a:spcPts val="1200"/>
              </a:spcBef>
            </a:pPr>
            <a:r>
              <a:rPr lang="ru-RU" sz="1600" i="1" dirty="0" smtClean="0">
                <a:latin typeface="Arial Narrow" pitchFamily="34" charset="0"/>
              </a:rPr>
              <a:t>(даже </a:t>
            </a:r>
            <a:r>
              <a:rPr lang="ru-RU" sz="1600" i="1" dirty="0">
                <a:latin typeface="Arial Narrow" pitchFamily="34" charset="0"/>
              </a:rPr>
              <a:t>если была сортировка, упаковка, проверка качества, наклейка </a:t>
            </a:r>
            <a:r>
              <a:rPr lang="ru-RU" sz="1600" i="1" dirty="0" smtClean="0">
                <a:latin typeface="Arial Narrow" pitchFamily="34" charset="0"/>
              </a:rPr>
              <a:t>этикеток)</a:t>
            </a:r>
          </a:p>
          <a:p>
            <a:pPr marL="85725" algn="l">
              <a:spcBef>
                <a:spcPts val="1200"/>
              </a:spcBef>
            </a:pPr>
            <a:endParaRPr lang="ru-RU" sz="1600" i="1" dirty="0">
              <a:latin typeface="Arial Narrow" pitchFamily="34" charset="0"/>
            </a:endParaRPr>
          </a:p>
          <a:p>
            <a:pPr marL="85725" algn="l">
              <a:spcBef>
                <a:spcPts val="600"/>
              </a:spcBef>
            </a:pPr>
            <a:r>
              <a:rPr lang="ru-RU" sz="1600" dirty="0">
                <a:latin typeface="Arial Narrow" pitchFamily="34" charset="0"/>
              </a:rPr>
              <a:t>Данные о такой деятельности отражаются по соответствующим подклассам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разделов 46 и 47 </a:t>
            </a:r>
            <a:r>
              <a:rPr lang="ru-RU" sz="1600" dirty="0" smtClean="0">
                <a:latin typeface="Arial Narrow" pitchFamily="34" charset="0"/>
              </a:rPr>
              <a:t>ОКЭД.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300505"/>
            <a:ext cx="4851231" cy="418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408417" y="1802161"/>
            <a:ext cx="5012982" cy="3375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800"/>
              </a:spcBef>
            </a:pPr>
            <a:r>
              <a:rPr lang="ru-RU" sz="1600" dirty="0" smtClean="0">
                <a:latin typeface="Arial Narrow" pitchFamily="34" charset="0"/>
              </a:rPr>
              <a:t>Организация</a:t>
            </a:r>
            <a:r>
              <a:rPr lang="ru-RU" sz="1600" dirty="0">
                <a:latin typeface="Arial Narrow" pitchFamily="34" charset="0"/>
              </a:rPr>
              <a:t>,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являющаяся собственником сырья, материалов</a:t>
            </a:r>
            <a:r>
              <a:rPr lang="ru-RU" sz="1600" dirty="0">
                <a:latin typeface="Arial Narrow" pitchFamily="34" charset="0"/>
              </a:rPr>
              <a:t>, переданных в переработку (обработку) другому юридическому лицу или индивидуальному предпринимателю в целях выполнения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части процесса </a:t>
            </a:r>
            <a:r>
              <a:rPr lang="ru-RU" sz="1600" dirty="0">
                <a:latin typeface="Arial Narrow" pitchFamily="34" charset="0"/>
              </a:rPr>
              <a:t>производства продукции,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включает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в объем промышленного производства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стоимость готовой продукции за вычетом стоимости оказанных услуг </a:t>
            </a:r>
            <a:r>
              <a:rPr lang="ru-RU" sz="1600" dirty="0">
                <a:latin typeface="Arial Narrow" pitchFamily="34" charset="0"/>
              </a:rPr>
              <a:t>другим юридическим лицом или индивидуальным предпринимателем по переработке (обработке) этого сырья, </a:t>
            </a:r>
            <a:r>
              <a:rPr lang="ru-RU" sz="1600" dirty="0" smtClean="0">
                <a:latin typeface="Arial Narrow" pitchFamily="34" charset="0"/>
              </a:rPr>
              <a:t>материалов. 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848818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весь процесс производства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633023" y="552782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часть процесса производства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5625712" y="-74350"/>
            <a:ext cx="6155922" cy="817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Секции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В «Горнодобывающая 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промышленность»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, С «Обрабатывающая промышленность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/>
            </a:r>
            <a:b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D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«Снабжение электроэнергией, газом, паром, горячей водой и кондиционированным воздухом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», </a:t>
            </a:r>
            <a:b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en-US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E</a:t>
            </a:r>
            <a:r>
              <a:rPr lang="ru-RU" sz="11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1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«Водоснабжение; сбор, обработка и удаление отходов, деятельность по ликвидации загрязнений» </a:t>
            </a:r>
            <a:endParaRPr lang="ru-RU" sz="1100" b="1" dirty="0" smtClean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sz="18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с 05 по 39 </a:t>
            </a:r>
            <a:r>
              <a:rPr lang="ru-RU" sz="18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  <a:endParaRPr lang="ru-RU" sz="1800" b="1" dirty="0">
              <a:solidFill>
                <a:srgbClr val="99FFC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1" name="Заголовок 1"/>
          <p:cNvSpPr>
            <a:spLocks noGrp="1"/>
          </p:cNvSpPr>
          <p:nvPr>
            <p:ph type="ctrTitle"/>
          </p:nvPr>
        </p:nvSpPr>
        <p:spPr>
          <a:xfrm>
            <a:off x="462687" y="584350"/>
            <a:ext cx="11372676" cy="570573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VI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«Сведения о деятельности организации по видам экономической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35653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626541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2362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r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447800"/>
            <a:ext cx="4995085" cy="40068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3226" y="1989150"/>
            <a:ext cx="4552217" cy="2924175"/>
          </a:xfrm>
        </p:spPr>
        <p:txBody>
          <a:bodyPr>
            <a:noAutofit/>
          </a:bodyPr>
          <a:lstStyle/>
          <a:p>
            <a:pPr marL="285750" indent="-285750" algn="just">
              <a:spcBef>
                <a:spcPts val="12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данные отражаются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без учета </a:t>
            </a:r>
            <a:r>
              <a:rPr lang="ru-RU" sz="1600" dirty="0">
                <a:latin typeface="Arial Narrow" pitchFamily="34" charset="0"/>
              </a:rPr>
              <a:t>стоимости работ, выполненных привлеченными организациями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по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договору субподряда</a:t>
            </a:r>
          </a:p>
          <a:p>
            <a:pPr marL="285750" indent="-285750" algn="just">
              <a:spcBef>
                <a:spcPts val="12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стоимость выполненных собственными силами работ по строительству отражается по соответствующим подклассам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секции </a:t>
            </a:r>
            <a:r>
              <a:rPr lang="en-US" sz="1600" b="1" dirty="0">
                <a:solidFill>
                  <a:srgbClr val="008080"/>
                </a:solidFill>
                <a:latin typeface="Arial Narrow" pitchFamily="34" charset="0"/>
              </a:rPr>
              <a:t>F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исходя из предмета договора подряда</a:t>
            </a:r>
            <a:r>
              <a:rPr lang="ru-RU" sz="1600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на основании данных акта сдачи-приемки выполненных строительных и иных специальных монтажных работ и других первичных учетных и иных документов, оформленных в установленном </a:t>
            </a:r>
            <a:r>
              <a:rPr lang="ru-RU" sz="1600" dirty="0" smtClean="0">
                <a:latin typeface="Arial Narrow" pitchFamily="34" charset="0"/>
              </a:rPr>
              <a:t>порядке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596857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20121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447801"/>
            <a:ext cx="5242797" cy="40403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475047" y="1834122"/>
            <a:ext cx="4924061" cy="3371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12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если выполняется 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весь комплекс строительных работ при строительстве зданий</a:t>
            </a:r>
            <a:r>
              <a:rPr lang="ru-RU" sz="1600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(от сноса старого здания и рытья котлована до покраски крыши нового здания),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то </a:t>
            </a:r>
            <a:r>
              <a:rPr lang="ru-RU" sz="1600" dirty="0">
                <a:latin typeface="Arial Narrow" pitchFamily="34" charset="0"/>
              </a:rPr>
              <a:t>указывается 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подкласс 41200</a:t>
            </a:r>
          </a:p>
          <a:p>
            <a:pPr marL="285750" indent="-285750" algn="just">
              <a:spcBef>
                <a:spcPts val="12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 smtClean="0">
                <a:latin typeface="Arial Narrow" pitchFamily="34" charset="0"/>
              </a:rPr>
              <a:t>если </a:t>
            </a:r>
            <a:r>
              <a:rPr lang="ru-RU" sz="1600" dirty="0">
                <a:latin typeface="Arial Narrow" pitchFamily="34" charset="0"/>
              </a:rPr>
              <a:t>выполняются 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общестроительные работы на объектах гражданского строительства </a:t>
            </a:r>
            <a:r>
              <a:rPr lang="ru-RU" sz="1600" dirty="0">
                <a:latin typeface="Arial Narrow" pitchFamily="34" charset="0"/>
              </a:rPr>
              <a:t>(автомобильные и железные дороги, метро, мосты, тоннели, трубопроводы, линии электропередач и телекоммуникаций, прочие инженерные сооружения), то указывается 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соответствующий подкласс раздела 42 </a:t>
            </a:r>
          </a:p>
          <a:p>
            <a:pPr marL="285750" indent="-285750" algn="just">
              <a:spcBef>
                <a:spcPts val="12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600" dirty="0">
                <a:latin typeface="Arial Narrow" pitchFamily="34" charset="0"/>
              </a:rPr>
              <a:t>если выполняются 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специальные строительные </a:t>
            </a:r>
            <a:r>
              <a:rPr lang="ru-RU" sz="1600" dirty="0" smtClean="0">
                <a:solidFill>
                  <a:srgbClr val="008080"/>
                </a:solidFill>
                <a:latin typeface="Arial Narrow" pitchFamily="34" charset="0"/>
              </a:rPr>
              <a:t>работы,</a:t>
            </a:r>
            <a:r>
              <a:rPr lang="en-US" sz="16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то указывается 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</a:rPr>
              <a:t>соответствующий подкласс раздела 43 </a:t>
            </a:r>
            <a:endParaRPr lang="ru-RU" sz="1600" i="1" dirty="0">
              <a:solidFill>
                <a:srgbClr val="008080"/>
              </a:solidFill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399" y="3190640"/>
            <a:ext cx="4635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7433887" y="-24714"/>
            <a:ext cx="4371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</a:t>
            </a:r>
            <a:r>
              <a:rPr lang="en-US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F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Строительство» </a:t>
            </a:r>
            <a:endParaRPr lang="ru-RU" sz="1400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 </a:t>
            </a:r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41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по </a:t>
            </a:r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43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30" name="Заголовок 1"/>
          <p:cNvSpPr>
            <a:spLocks noGrp="1"/>
          </p:cNvSpPr>
          <p:nvPr>
            <p:ph type="ctrTitle"/>
          </p:nvPr>
        </p:nvSpPr>
        <p:spPr>
          <a:xfrm>
            <a:off x="462687" y="584350"/>
            <a:ext cx="11372676" cy="570573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VI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«Сведения о деятельности организации по видам экономической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318919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r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2010994"/>
            <a:ext cx="5087866" cy="34436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3227" y="2867025"/>
            <a:ext cx="4369224" cy="20463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600" dirty="0">
                <a:latin typeface="Arial Narrow" pitchFamily="34" charset="0"/>
              </a:rPr>
              <a:t>по подклассу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41100</a:t>
            </a:r>
            <a:r>
              <a:rPr lang="ru-RU" sz="1600" b="1" dirty="0"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организация, осуществляющая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только функции заказчика при строительстве зданий и реализующая в дальнейшем здание </a:t>
            </a:r>
            <a:r>
              <a:rPr lang="ru-RU" sz="1600" dirty="0">
                <a:latin typeface="Arial Narrow" pitchFamily="34" charset="0"/>
              </a:rPr>
              <a:t>(часть здания) другим юридическим или физическим </a:t>
            </a:r>
            <a:r>
              <a:rPr lang="ru-RU" sz="1600" dirty="0" smtClean="0">
                <a:latin typeface="Arial Narrow" pitchFamily="34" charset="0"/>
              </a:rPr>
              <a:t>лицам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596858" y="2382179"/>
            <a:ext cx="4745924" cy="2150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9" y="1981896"/>
            <a:ext cx="5130366" cy="34771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483299" y="2816462"/>
            <a:ext cx="4731422" cy="2329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buClr>
                <a:srgbClr val="008080"/>
              </a:buClr>
            </a:pPr>
            <a:r>
              <a:rPr lang="ru-RU" sz="1600" dirty="0">
                <a:latin typeface="Arial Narrow" pitchFamily="34" charset="0"/>
              </a:rPr>
              <a:t>по подклассу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41200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организация строительства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(</a:t>
            </a:r>
            <a:r>
              <a:rPr lang="ru-RU" sz="1600" i="1" dirty="0">
                <a:latin typeface="Arial Narrow" pitchFamily="34" charset="0"/>
              </a:rPr>
              <a:t>т.е. основной вид экономической деятельности классифицируется в секции </a:t>
            </a:r>
            <a:r>
              <a:rPr lang="en-US" sz="1600" i="1" dirty="0">
                <a:latin typeface="Arial Narrow" pitchFamily="34" charset="0"/>
              </a:rPr>
              <a:t>F</a:t>
            </a:r>
            <a:r>
              <a:rPr lang="ru-RU" sz="1600" i="1" dirty="0" smtClean="0">
                <a:latin typeface="Arial Narrow" pitchFamily="34" charset="0"/>
              </a:rPr>
              <a:t>, за </a:t>
            </a:r>
            <a:r>
              <a:rPr lang="ru-RU" sz="1600" i="1" dirty="0">
                <a:latin typeface="Arial Narrow" pitchFamily="34" charset="0"/>
              </a:rPr>
              <a:t>исключением подклассов 41100 и 439</a:t>
            </a:r>
            <a:r>
              <a:rPr lang="ru-RU" sz="1600" dirty="0">
                <a:latin typeface="Arial Narrow" pitchFamily="34" charset="0"/>
              </a:rPr>
              <a:t>92), осуществляющая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функции застройщика при строительстве зданий и реализующая в дальнейшем здание </a:t>
            </a:r>
            <a:r>
              <a:rPr lang="ru-RU" sz="1600" dirty="0">
                <a:latin typeface="Arial Narrow" pitchFamily="34" charset="0"/>
              </a:rPr>
              <a:t>(часть здания) другим юридическим или физическим лицам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7" name="Скругленный прямоугольник 4"/>
          <p:cNvSpPr/>
          <p:nvPr/>
        </p:nvSpPr>
        <p:spPr>
          <a:xfrm>
            <a:off x="352425" y="1445769"/>
            <a:ext cx="11677650" cy="5652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182563" indent="0" algn="ctr">
              <a:buNone/>
              <a:tabLst/>
            </a:pPr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Разницу между продажной и сформированной (фактической) стоимостью здания (части здания) отражает в графе 1:</a:t>
            </a:r>
            <a:endParaRPr lang="ru-RU" sz="1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433887" y="-37920"/>
            <a:ext cx="4371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</a:t>
            </a:r>
            <a:r>
              <a:rPr lang="en-US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F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Строительство» </a:t>
            </a:r>
            <a:endParaRPr lang="ru-RU" sz="1400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 </a:t>
            </a:r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41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по </a:t>
            </a:r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43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462687" y="584350"/>
            <a:ext cx="11372676" cy="570573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VI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«Сведения о деятельности организации по видам экономической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47017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r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504950"/>
            <a:ext cx="5083086" cy="39497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6170" y="1721363"/>
            <a:ext cx="4853808" cy="32274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500" dirty="0" smtClean="0">
                <a:latin typeface="Arial Narrow" pitchFamily="34" charset="0"/>
              </a:rPr>
              <a:t>Организация, осуществляющая общестроительные </a:t>
            </a:r>
            <a:r>
              <a:rPr lang="ru-RU" sz="1500" dirty="0">
                <a:latin typeface="Arial Narrow" pitchFamily="34" charset="0"/>
              </a:rPr>
              <a:t>и специальные работы по строительству зданий, сооружений и иных объектов строительства,</a:t>
            </a:r>
            <a:r>
              <a:rPr lang="ru-RU" sz="1500" b="1" dirty="0" smtClean="0">
                <a:solidFill>
                  <a:srgbClr val="008080"/>
                </a:solidFill>
                <a:latin typeface="Arial Narrow" pitchFamily="34" charset="0"/>
              </a:rPr>
              <a:t> </a:t>
            </a:r>
            <a:r>
              <a:rPr lang="ru-RU" sz="1500" b="1" dirty="0" smtClean="0">
                <a:solidFill>
                  <a:srgbClr val="C00000"/>
                </a:solidFill>
                <a:latin typeface="Arial Narrow" pitchFamily="34" charset="0"/>
              </a:rPr>
              <a:t>отражает</a:t>
            </a:r>
            <a:r>
              <a:rPr lang="ru-RU" sz="1500" dirty="0" smtClean="0">
                <a:latin typeface="Arial Narrow" pitchFamily="34" charset="0"/>
              </a:rPr>
              <a:t> в </a:t>
            </a:r>
            <a:r>
              <a:rPr lang="ru-RU" sz="1500" dirty="0">
                <a:latin typeface="Arial Narrow" pitchFamily="34" charset="0"/>
              </a:rPr>
              <a:t>графе </a:t>
            </a:r>
            <a:r>
              <a:rPr lang="ru-RU" sz="1500" dirty="0" smtClean="0">
                <a:latin typeface="Arial Narrow" pitchFamily="34" charset="0"/>
              </a:rPr>
              <a:t>1</a:t>
            </a:r>
          </a:p>
          <a:p>
            <a:pPr algn="just">
              <a:lnSpc>
                <a:spcPct val="100000"/>
              </a:lnSpc>
            </a:pPr>
            <a:r>
              <a:rPr lang="ru-RU" sz="1500" dirty="0" smtClean="0">
                <a:latin typeface="Arial Narrow" pitchFamily="34" charset="0"/>
              </a:rPr>
              <a:t>по </a:t>
            </a:r>
            <a:r>
              <a:rPr lang="ru-RU" sz="1500" dirty="0">
                <a:latin typeface="Arial Narrow" pitchFamily="34" charset="0"/>
              </a:rPr>
              <a:t>соответствующим подклассам </a:t>
            </a:r>
            <a:r>
              <a:rPr lang="ru-RU" sz="1500" b="1" dirty="0">
                <a:solidFill>
                  <a:srgbClr val="008080"/>
                </a:solidFill>
                <a:latin typeface="Arial Narrow" pitchFamily="34" charset="0"/>
              </a:rPr>
              <a:t>секции С</a:t>
            </a:r>
            <a:r>
              <a:rPr lang="ru-RU" sz="1500" dirty="0">
                <a:latin typeface="Arial Narrow" pitchFamily="34" charset="0"/>
              </a:rPr>
              <a:t> «Обрабатывающая промышленность» </a:t>
            </a:r>
            <a:r>
              <a:rPr lang="ru-RU" sz="1500" dirty="0" smtClean="0">
                <a:latin typeface="Arial Narrow" pitchFamily="34" charset="0"/>
              </a:rPr>
              <a:t>ОКЭД </a:t>
            </a:r>
          </a:p>
          <a:p>
            <a:pPr algn="just">
              <a:lnSpc>
                <a:spcPct val="100000"/>
              </a:lnSpc>
            </a:pPr>
            <a:r>
              <a:rPr lang="ru-RU" sz="1500" dirty="0" smtClean="0">
                <a:latin typeface="Arial Narrow" pitchFamily="34" charset="0"/>
              </a:rPr>
              <a:t>стоимость </a:t>
            </a:r>
            <a:r>
              <a:rPr lang="ru-RU" sz="1500" b="1" dirty="0">
                <a:solidFill>
                  <a:srgbClr val="008080"/>
                </a:solidFill>
                <a:latin typeface="Arial Narrow" pitchFamily="34" charset="0"/>
              </a:rPr>
              <a:t>материалов, произведенных в подсобных производствах</a:t>
            </a:r>
            <a:r>
              <a:rPr lang="ru-RU" sz="1500" dirty="0">
                <a:latin typeface="Arial Narrow" pitchFamily="34" charset="0"/>
              </a:rPr>
              <a:t> данной организации </a:t>
            </a:r>
            <a:r>
              <a:rPr lang="ru-RU" sz="1500" dirty="0" smtClean="0">
                <a:latin typeface="Arial Narrow" pitchFamily="34" charset="0"/>
              </a:rPr>
              <a:t/>
            </a:r>
            <a:br>
              <a:rPr lang="ru-RU" sz="1500" dirty="0" smtClean="0">
                <a:latin typeface="Arial Narrow" pitchFamily="34" charset="0"/>
              </a:rPr>
            </a:br>
            <a:r>
              <a:rPr lang="ru-RU" sz="1500" b="1" dirty="0" smtClean="0">
                <a:solidFill>
                  <a:srgbClr val="008080"/>
                </a:solidFill>
                <a:latin typeface="Arial Narrow" pitchFamily="34" charset="0"/>
              </a:rPr>
              <a:t>и </a:t>
            </a:r>
            <a:r>
              <a:rPr lang="ru-RU" sz="1500" b="1" dirty="0">
                <a:solidFill>
                  <a:srgbClr val="008080"/>
                </a:solidFill>
                <a:latin typeface="Arial Narrow" pitchFamily="34" charset="0"/>
              </a:rPr>
              <a:t>использованных </a:t>
            </a:r>
            <a:r>
              <a:rPr lang="ru-RU" sz="1500" dirty="0">
                <a:latin typeface="Arial Narrow" pitchFamily="34" charset="0"/>
              </a:rPr>
              <a:t>при выполнении работ по строительству </a:t>
            </a:r>
            <a:r>
              <a:rPr lang="ru-RU" sz="1500" b="1" dirty="0">
                <a:solidFill>
                  <a:srgbClr val="008080"/>
                </a:solidFill>
                <a:latin typeface="Arial Narrow" pitchFamily="34" charset="0"/>
              </a:rPr>
              <a:t>в пределах юридического лица</a:t>
            </a:r>
            <a:r>
              <a:rPr lang="ru-RU" sz="1500" dirty="0">
                <a:latin typeface="Arial Narrow" pitchFamily="34" charset="0"/>
              </a:rPr>
              <a:t>. </a:t>
            </a:r>
            <a:endParaRPr lang="ru-RU" sz="1500" dirty="0" smtClean="0">
              <a:latin typeface="Arial Narrow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1500" dirty="0" smtClean="0">
                <a:latin typeface="Arial Narrow" pitchFamily="34" charset="0"/>
              </a:rPr>
              <a:t>Стоимость </a:t>
            </a:r>
            <a:r>
              <a:rPr lang="ru-RU" sz="1500" dirty="0">
                <a:latin typeface="Arial Narrow" pitchFamily="34" charset="0"/>
              </a:rPr>
              <a:t>этих </a:t>
            </a:r>
            <a:r>
              <a:rPr lang="ru-RU" sz="1500" b="1" dirty="0">
                <a:solidFill>
                  <a:srgbClr val="C00000"/>
                </a:solidFill>
                <a:latin typeface="Arial Narrow" pitchFamily="34" charset="0"/>
              </a:rPr>
              <a:t>материалов не исключается </a:t>
            </a:r>
            <a:r>
              <a:rPr lang="ru-RU" sz="1500" b="1" dirty="0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sz="15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1500" b="1" dirty="0" smtClean="0">
                <a:solidFill>
                  <a:srgbClr val="C00000"/>
                </a:solidFill>
                <a:latin typeface="Arial Narrow" pitchFamily="34" charset="0"/>
              </a:rPr>
              <a:t>из </a:t>
            </a:r>
            <a:r>
              <a:rPr lang="ru-RU" sz="1500" b="1" dirty="0">
                <a:solidFill>
                  <a:srgbClr val="C00000"/>
                </a:solidFill>
                <a:latin typeface="Arial Narrow" pitchFamily="34" charset="0"/>
              </a:rPr>
              <a:t>стоимости подрядных работ</a:t>
            </a:r>
            <a:r>
              <a:rPr lang="ru-RU" sz="1500" dirty="0">
                <a:latin typeface="Arial Narrow" pitchFamily="34" charset="0"/>
              </a:rPr>
              <a:t>, выполненных собственными силами.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596857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68297" y="1439971"/>
            <a:ext cx="5123487" cy="39340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848818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437995" y="-5555"/>
            <a:ext cx="4371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</a:t>
            </a:r>
            <a:r>
              <a:rPr lang="en-US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F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Строительство» </a:t>
            </a:r>
            <a:endParaRPr lang="ru-RU" sz="1400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 </a:t>
            </a:r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41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по </a:t>
            </a:r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43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494180" y="614089"/>
            <a:ext cx="11372676" cy="5705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VI</a:t>
            </a: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«Сведения о деятельности организации по видам экономической деятельности»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6486622" y="1994740"/>
            <a:ext cx="4254136" cy="2771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500" dirty="0" smtClean="0">
                <a:latin typeface="Arial Narrow" pitchFamily="34" charset="0"/>
              </a:rPr>
              <a:t>Организация, осуществляющая общестроительные и специальные работы по строительству зданий, сооружений и иных объектов строительства, в графе 1 </a:t>
            </a:r>
            <a:r>
              <a:rPr lang="ru-RU" sz="1500" b="1" dirty="0" smtClean="0">
                <a:solidFill>
                  <a:srgbClr val="C00000"/>
                </a:solidFill>
                <a:latin typeface="Arial Narrow" pitchFamily="34" charset="0"/>
              </a:rPr>
              <a:t>не отражает: </a:t>
            </a:r>
          </a:p>
          <a:p>
            <a:pPr marL="3619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500" dirty="0" smtClean="0">
                <a:latin typeface="Arial Narrow" pitchFamily="34" charset="0"/>
              </a:rPr>
              <a:t>стоимость монтируемого и ремонтируемого на объекте строительства оборудования, </a:t>
            </a:r>
          </a:p>
          <a:p>
            <a:pPr marL="3619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500" dirty="0" smtClean="0">
                <a:latin typeface="Arial Narrow" pitchFamily="34" charset="0"/>
              </a:rPr>
              <a:t>стоимость приобретенных или изготовленных на стройке деталей для укомплектования оборудования.</a:t>
            </a:r>
            <a:endParaRPr lang="ru-RU" sz="15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0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63" y="3896346"/>
            <a:ext cx="545442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639041" y="1962150"/>
            <a:ext cx="5812981" cy="36385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70050" y="-39610"/>
            <a:ext cx="4371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</a:t>
            </a:r>
            <a:r>
              <a:rPr lang="en-US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F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«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Строительство» </a:t>
            </a:r>
            <a:endParaRPr lang="ru-RU" sz="1400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Разделы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 </a:t>
            </a:r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41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по </a:t>
            </a:r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43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2846816" y="2085835"/>
            <a:ext cx="5009669" cy="3012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Организация, не являющаяся организацией строительства</a:t>
            </a:r>
            <a:r>
              <a:rPr lang="ru-RU" sz="1600" dirty="0">
                <a:latin typeface="Arial Narrow" pitchFamily="34" charset="0"/>
              </a:rPr>
              <a:t>, </a:t>
            </a:r>
            <a:r>
              <a:rPr lang="ru-RU" sz="1600" dirty="0" smtClean="0">
                <a:latin typeface="Arial Narrow" pitchFamily="34" charset="0"/>
              </a:rPr>
              <a:t>в графе 1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не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 отражает </a:t>
            </a:r>
            <a:r>
              <a:rPr lang="ru-RU" sz="1600" dirty="0">
                <a:latin typeface="Arial Narrow" pitchFamily="34" charset="0"/>
              </a:rPr>
              <a:t>стоимость:</a:t>
            </a:r>
          </a:p>
          <a:p>
            <a:pPr algn="just">
              <a:lnSpc>
                <a:spcPct val="100000"/>
              </a:lnSpc>
            </a:pPr>
            <a:r>
              <a:rPr lang="ru-RU" sz="1600" dirty="0">
                <a:latin typeface="Arial Narrow" pitchFamily="34" charset="0"/>
              </a:rPr>
              <a:t>строительно-монтажных работ по зданиям и сооружениям, выполненных собственными силами (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хозяйственным способом</a:t>
            </a:r>
            <a:r>
              <a:rPr lang="ru-RU" sz="1600" dirty="0">
                <a:latin typeface="Arial Narrow" pitchFamily="34" charset="0"/>
              </a:rPr>
              <a:t>) и способствующих формированию собственного основного капитала;</a:t>
            </a:r>
          </a:p>
          <a:p>
            <a:pPr algn="just">
              <a:lnSpc>
                <a:spcPct val="100000"/>
              </a:lnSpc>
            </a:pPr>
            <a:r>
              <a:rPr lang="ru-RU" sz="1600" dirty="0">
                <a:latin typeface="Arial Narrow" pitchFamily="34" charset="0"/>
              </a:rPr>
              <a:t>работ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по ремонту собственных или арендованных зданий, сооружений, оборудования, </a:t>
            </a:r>
            <a:r>
              <a:rPr lang="ru-RU" sz="1600" dirty="0">
                <a:latin typeface="Arial Narrow" pitchFamily="34" charset="0"/>
              </a:rPr>
              <a:t>затраты по которым учитываются в бухгалтерском учете на счетах затрат на производство продукции (работ, услуг) по основному виду экономической деятельности. 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ctrTitle"/>
          </p:nvPr>
        </p:nvSpPr>
        <p:spPr>
          <a:xfrm>
            <a:off x="462687" y="584350"/>
            <a:ext cx="11372676" cy="570573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VI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«Сведения о деятельности организации по видам экономической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174642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37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2010993"/>
            <a:ext cx="5147772" cy="34436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377" y="1868402"/>
            <a:ext cx="4730305" cy="3326783"/>
          </a:xfrm>
        </p:spPr>
        <p:txBody>
          <a:bodyPr>
            <a:noAutofit/>
          </a:bodyPr>
          <a:lstStyle/>
          <a:p>
            <a:pPr marL="612" lvl="0" algn="l" eaLnBrk="0" fontAlgn="base" hangingPunct="0">
              <a:lnSpc>
                <a:spcPct val="100000"/>
              </a:lnSpc>
              <a:spcBef>
                <a:spcPts val="1200"/>
              </a:spcBef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5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При осуществлении оптовой и розничной торговли 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(группы 451, 453, 454 (кроме подкласса 45403), </a:t>
            </a:r>
            <a:r>
              <a:rPr lang="en-US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разделы 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46 и 47) </a:t>
            </a:r>
            <a:r>
              <a:rPr lang="ru-RU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в 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графе 1 </a:t>
            </a:r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отражаются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:</a:t>
            </a:r>
          </a:p>
          <a:p>
            <a:pPr marL="285750" lvl="0" indent="-285750" algn="just" eaLnBrk="0" fontAlgn="base" hangingPunct="0">
              <a:lnSpc>
                <a:spcPct val="100000"/>
              </a:lnSpc>
              <a:spcBef>
                <a:spcPts val="600"/>
              </a:spcBef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валовой доход 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по отгруженным товарам </a:t>
            </a:r>
            <a:r>
              <a:rPr lang="ru-RU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ru-RU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</a:br>
            <a:r>
              <a:rPr lang="ru-RU" sz="1500" b="1" dirty="0" smtClean="0">
                <a:solidFill>
                  <a:srgbClr val="008080"/>
                </a:solidFill>
                <a:latin typeface="Arial Narrow" pitchFamily="34" charset="0"/>
              </a:rPr>
              <a:t>(</a:t>
            </a:r>
            <a:r>
              <a:rPr lang="ru-RU" sz="1500" b="1" dirty="0">
                <a:solidFill>
                  <a:srgbClr val="008080"/>
                </a:solidFill>
                <a:latin typeface="Arial Narrow" pitchFamily="34" charset="0"/>
              </a:rPr>
              <a:t>без учета товаров, отгруженных в отчетном году и возвращенных покупателем (поверенным, комиссионером)),</a:t>
            </a:r>
            <a:r>
              <a:rPr lang="ru-RU" sz="1500" dirty="0">
                <a:solidFill>
                  <a:srgbClr val="CC660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который исчисляется как разница между продажной и покупной стоимостью товаров за вычетом налогов и сборов, исчисляемых из выручки, вывозных таможенных пошлин </a:t>
            </a:r>
          </a:p>
          <a:p>
            <a:pPr marL="285750" lvl="0" indent="-285750" algn="just" eaLnBrk="0" fontAlgn="base" hangingPunct="0">
              <a:lnSpc>
                <a:spcPct val="100000"/>
              </a:lnSpc>
              <a:spcBef>
                <a:spcPts val="600"/>
              </a:spcBef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стоимость оказанных услуг 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в размере вознаграждения при осуществлении сделки в интересах другого лица, в том числе на основании договоров поручения, </a:t>
            </a:r>
            <a:r>
              <a:rPr lang="ru-RU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комиссии </a:t>
            </a:r>
            <a:endParaRPr lang="ru-RU" sz="15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612" lvl="0" algn="just" eaLnBrk="0" fontAlgn="base" hangingPunct="0">
              <a:lnSpc>
                <a:spcPct val="100000"/>
              </a:lnSpc>
              <a:spcBef>
                <a:spcPts val="0"/>
              </a:spcBef>
              <a:buClr>
                <a:srgbClr val="DD7E0E"/>
              </a:buClr>
              <a:buSzPct val="80000"/>
              <a:tabLst>
                <a:tab pos="179388" algn="l"/>
              </a:tabLst>
            </a:pP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i="1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415142" y="1868402"/>
            <a:ext cx="5057266" cy="35450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15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В случае получения при расчете валового дохода данных, </a:t>
            </a:r>
            <a:r>
              <a:rPr lang="ru-RU" sz="1500" dirty="0">
                <a:solidFill>
                  <a:schemeClr val="tx1"/>
                </a:solidFill>
                <a:latin typeface="Arial Narrow" pitchFamily="34" charset="0"/>
              </a:rPr>
              <a:t>равных нулю</a:t>
            </a:r>
            <a:r>
              <a:rPr lang="ru-RU" sz="15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, в графе 1 проставляется </a:t>
            </a:r>
            <a:r>
              <a:rPr lang="ru-RU" sz="1500" dirty="0">
                <a:solidFill>
                  <a:schemeClr val="tx1"/>
                </a:solidFill>
                <a:latin typeface="Arial Narrow" pitchFamily="34" charset="0"/>
              </a:rPr>
              <a:t>ноль</a:t>
            </a:r>
            <a:r>
              <a:rPr lang="ru-RU" sz="15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, данных меньше нуля – </a:t>
            </a:r>
            <a:r>
              <a:rPr lang="ru-RU" sz="1500" dirty="0">
                <a:solidFill>
                  <a:schemeClr val="tx1"/>
                </a:solidFill>
                <a:latin typeface="Arial Narrow" pitchFamily="34" charset="0"/>
              </a:rPr>
              <a:t>отрицательное </a:t>
            </a:r>
            <a:r>
              <a:rPr lang="ru-RU" sz="1500" dirty="0" smtClean="0">
                <a:solidFill>
                  <a:schemeClr val="tx1"/>
                </a:solidFill>
                <a:latin typeface="Arial Narrow" pitchFamily="34" charset="0"/>
              </a:rPr>
              <a:t>значение</a:t>
            </a:r>
          </a:p>
          <a:p>
            <a:pPr lvl="0" algn="just"/>
            <a:endParaRPr lang="ru-RU" sz="1500" b="1" dirty="0">
              <a:solidFill>
                <a:srgbClr val="008080"/>
              </a:solidFill>
              <a:latin typeface="Arial Narrow" pitchFamily="34" charset="0"/>
            </a:endParaRPr>
          </a:p>
          <a:p>
            <a:pPr lvl="0" algn="just"/>
            <a:endParaRPr lang="ru-RU" sz="15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lvl="0" algn="just"/>
            <a:r>
              <a:rPr lang="ru-RU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При </a:t>
            </a:r>
            <a:r>
              <a:rPr lang="ru-RU" sz="1500" b="1" dirty="0">
                <a:solidFill>
                  <a:srgbClr val="008080"/>
                </a:solidFill>
                <a:latin typeface="Arial Narrow" pitchFamily="34" charset="0"/>
              </a:rPr>
              <a:t>невозможности распределения валового дохода </a:t>
            </a:r>
            <a:r>
              <a:rPr lang="ru-RU" sz="1500" b="1" dirty="0" smtClean="0">
                <a:solidFill>
                  <a:srgbClr val="008080"/>
                </a:solidFill>
                <a:latin typeface="Arial Narrow" pitchFamily="34" charset="0"/>
              </a:rPr>
              <a:t/>
            </a:r>
            <a:br>
              <a:rPr lang="ru-RU" sz="1500" b="1" dirty="0" smtClean="0">
                <a:solidFill>
                  <a:srgbClr val="008080"/>
                </a:solidFill>
                <a:latin typeface="Arial Narrow" pitchFamily="34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по 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розничной и оптовой торговле </a:t>
            </a:r>
            <a:r>
              <a:rPr lang="ru-RU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по 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видам экономической деятельности допускается его распределение в соответствии </a:t>
            </a:r>
            <a:b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</a:b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со структурой товарооборота в общем объеме товарооборота </a:t>
            </a:r>
            <a:r>
              <a:rPr lang="ru-RU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организации</a:t>
            </a:r>
            <a:endParaRPr lang="ru-RU" sz="15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475047" y="2536555"/>
            <a:ext cx="4731422" cy="2495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64814" y="-5598"/>
            <a:ext cx="8102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</a:t>
            </a:r>
            <a:r>
              <a:rPr lang="en-US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G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«Оптовая и розничная торговля; ремонт автомобилей и мотоциклов» </a:t>
            </a:r>
            <a:endParaRPr lang="ru-RU" sz="1400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Группы 451, 453, 454 (кроме подкласса 45403), разделы 46 и 47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6596856" y="549599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Расчет валового дохода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462687" y="584350"/>
            <a:ext cx="11372676" cy="570573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VI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«Сведения о деятельности организации по видам экономической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139966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38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400175"/>
            <a:ext cx="5207676" cy="40545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325" y="1954989"/>
            <a:ext cx="4609352" cy="321288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1600" dirty="0">
                <a:latin typeface="Arial Narrow" pitchFamily="34" charset="0"/>
              </a:rPr>
              <a:t>Организация, осуществляющая оптовую торговлю отходами, являющимися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вторичными материальными ресурсами</a:t>
            </a:r>
            <a:r>
              <a:rPr lang="ru-RU" sz="1600" dirty="0">
                <a:latin typeface="Arial Narrow" pitchFamily="34" charset="0"/>
              </a:rPr>
              <a:t>, отражает валовой доход,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включая компенсацию,</a:t>
            </a:r>
            <a:r>
              <a:rPr lang="ru-RU" sz="1600" dirty="0">
                <a:latin typeface="Arial Narrow" pitchFamily="34" charset="0"/>
              </a:rPr>
              <a:t> выплачиваемую государственным учреждением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«Оператор вторичных материальных ресурсов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»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1600" dirty="0">
                <a:latin typeface="Arial Narrow" pitchFamily="34" charset="0"/>
              </a:rPr>
              <a:t>Организация, осуществляющая розничную торговлю 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реализующая</a:t>
            </a:r>
            <a:r>
              <a:rPr lang="ru-RU" sz="1600" dirty="0">
                <a:latin typeface="Arial Narrow" pitchFamily="34" charset="0"/>
              </a:rPr>
              <a:t> другим юридическим или физическим лицам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через свои торговые объекты товары несобственного производства,</a:t>
            </a:r>
            <a:r>
              <a:rPr lang="ru-RU" sz="1600" dirty="0">
                <a:latin typeface="Arial Narrow" pitchFamily="34" charset="0"/>
              </a:rPr>
              <a:t> отражает валовой доход по соответствующим подклассам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раздела 47 </a:t>
            </a:r>
            <a:r>
              <a:rPr lang="ru-RU" sz="1600" dirty="0" smtClean="0">
                <a:latin typeface="Arial Narrow" pitchFamily="34" charset="0"/>
              </a:rPr>
              <a:t>ОКЭД</a:t>
            </a:r>
            <a:endParaRPr lang="ru-RU" sz="1600" dirty="0">
              <a:latin typeface="Arial Narrow" pitchFamily="34" charset="0"/>
            </a:endParaRPr>
          </a:p>
          <a:p>
            <a:pPr algn="just"/>
            <a:endParaRPr lang="ru-RU" sz="1600" i="1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400175"/>
            <a:ext cx="5358967" cy="40880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41018" y="2242697"/>
            <a:ext cx="4821020" cy="2495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Организация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, являющаяся производителем продукции</a:t>
            </a:r>
            <a:r>
              <a:rPr lang="ru-RU" sz="1600" dirty="0">
                <a:latin typeface="Arial Narrow" pitchFamily="34" charset="0"/>
              </a:rPr>
              <a:t> (например, промышленная, сельскохозяйственная),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реализующая</a:t>
            </a:r>
            <a:r>
              <a:rPr lang="ru-RU" sz="1600" dirty="0">
                <a:latin typeface="Arial Narrow" pitchFamily="34" charset="0"/>
              </a:rPr>
              <a:t> другим юридическим или физическим лицам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через свои торговые объекты продукцию собственного производства</a:t>
            </a:r>
            <a:r>
              <a:rPr lang="ru-RU" sz="1600" dirty="0">
                <a:latin typeface="Arial Narrow" pitchFamily="34" charset="0"/>
              </a:rPr>
              <a:t>, отражает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торговую наценку</a:t>
            </a:r>
            <a:r>
              <a:rPr lang="ru-RU" sz="1600" dirty="0">
                <a:latin typeface="Arial Narrow" pitchFamily="34" charset="0"/>
              </a:rPr>
              <a:t>, включаемую в цену реализации собственной продукции, </a:t>
            </a:r>
            <a:r>
              <a:rPr lang="ru-RU" sz="1600" dirty="0" smtClean="0">
                <a:latin typeface="Arial Narrow" pitchFamily="34" charset="0"/>
              </a:rPr>
              <a:t>по </a:t>
            </a:r>
            <a:r>
              <a:rPr lang="ru-RU" sz="1600" dirty="0">
                <a:latin typeface="Arial Narrow" pitchFamily="34" charset="0"/>
              </a:rPr>
              <a:t>соответствующим подклассам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раздела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47 </a:t>
            </a:r>
            <a:r>
              <a:rPr lang="ru-RU" sz="1600" dirty="0" smtClean="0">
                <a:latin typeface="Arial Narrow" pitchFamily="34" charset="0"/>
              </a:rPr>
              <a:t>ОКЭД 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764814" y="-5598"/>
            <a:ext cx="8102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</a:t>
            </a:r>
            <a:r>
              <a:rPr lang="en-US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G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«Оптовая и розничная торговля; ремонт автомобилей и мотоциклов» </a:t>
            </a:r>
            <a:endParaRPr lang="ru-RU" sz="1400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Группы 451, 453, 454 (кроме подкласса 45403), разделы 46 и 47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462687" y="584350"/>
            <a:ext cx="11372676" cy="570573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VI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«Сведения о деятельности организации по видам экономической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388160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284371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39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400175"/>
            <a:ext cx="4851231" cy="40545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325" y="1453610"/>
            <a:ext cx="4965972" cy="3978158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latin typeface="Arial Narrow" pitchFamily="34" charset="0"/>
              </a:rPr>
              <a:t>Организация,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являющаяся собственником сырья, материалов</a:t>
            </a:r>
            <a:r>
              <a:rPr lang="ru-RU" sz="1600" dirty="0">
                <a:latin typeface="Arial Narrow" pitchFamily="34" charset="0"/>
              </a:rPr>
              <a:t> (приобретенных или собственного производства), переданных в переработку (обработку) другим юридическим лицам или индивидуальным предпринимателям в целях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выполнения всего процесса производства </a:t>
            </a:r>
            <a:r>
              <a:rPr lang="ru-RU" sz="1600" dirty="0">
                <a:latin typeface="Arial Narrow" pitchFamily="34" charset="0"/>
              </a:rPr>
              <a:t>продукции,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отражает валовой доход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по </a:t>
            </a:r>
            <a:r>
              <a:rPr lang="ru-RU" sz="1600" b="1" dirty="0">
                <a:latin typeface="Arial Narrow" pitchFamily="34" charset="0"/>
              </a:rPr>
              <a:t>реализованным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b="1" dirty="0">
                <a:latin typeface="Arial Narrow" pitchFamily="34" charset="0"/>
              </a:rPr>
              <a:t>без дополнительной переработки </a:t>
            </a:r>
            <a:r>
              <a:rPr lang="ru-RU" sz="1600" dirty="0">
                <a:latin typeface="Arial Narrow" pitchFamily="34" charset="0"/>
              </a:rPr>
              <a:t>(обработки) товарам, произведенным на давальческих условиях,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без стоимости переработанного давальческого сырья и оплаты услуг по его переработке (обработке)</a:t>
            </a:r>
            <a:r>
              <a:rPr lang="ru-RU" sz="1600" dirty="0">
                <a:latin typeface="Arial Narrow" pitchFamily="34" charset="0"/>
              </a:rPr>
              <a:t>:</a:t>
            </a:r>
          </a:p>
          <a:p>
            <a:pPr marL="361950" algn="l"/>
            <a:r>
              <a:rPr lang="ru-RU" sz="1600" dirty="0">
                <a:latin typeface="Arial Narrow" pitchFamily="34" charset="0"/>
              </a:rPr>
              <a:t>другим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юридическим лицам или индивидуальным </a:t>
            </a:r>
            <a:r>
              <a:rPr lang="ru-RU" sz="1600" dirty="0">
                <a:latin typeface="Arial Narrow" pitchFamily="34" charset="0"/>
              </a:rPr>
              <a:t>предпринимателям – по соответствующим подклассам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раздела 46 </a:t>
            </a:r>
            <a:r>
              <a:rPr lang="ru-RU" sz="1600" dirty="0" smtClean="0">
                <a:latin typeface="Arial Narrow" pitchFamily="34" charset="0"/>
              </a:rPr>
              <a:t>ОКЭД</a:t>
            </a:r>
            <a:endParaRPr lang="ru-RU" sz="1600" dirty="0">
              <a:latin typeface="Arial Narrow" pitchFamily="34" charset="0"/>
            </a:endParaRPr>
          </a:p>
          <a:p>
            <a:pPr marL="361950" algn="l"/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физическим лицам </a:t>
            </a:r>
            <a:r>
              <a:rPr lang="ru-RU" sz="1600" dirty="0">
                <a:latin typeface="Arial Narrow" pitchFamily="34" charset="0"/>
              </a:rPr>
              <a:t>(кроме индивидуальных предпринимателей) – по соответствующим подклассам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раздела 47 </a:t>
            </a:r>
            <a:r>
              <a:rPr lang="ru-RU" sz="1600" dirty="0" smtClean="0">
                <a:latin typeface="Arial Narrow" pitchFamily="34" charset="0"/>
              </a:rPr>
              <a:t>ОКЭД</a:t>
            </a:r>
            <a:endParaRPr lang="ru-RU" sz="1600" dirty="0">
              <a:latin typeface="Arial Narrow" pitchFamily="34" charset="0"/>
            </a:endParaRPr>
          </a:p>
          <a:p>
            <a:pPr algn="just"/>
            <a:endParaRPr lang="ru-RU" sz="1600" i="1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355469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400175"/>
            <a:ext cx="4851231" cy="40880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15581" y="2000249"/>
            <a:ext cx="4949173" cy="2871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>
                <a:latin typeface="Arial Narrow" pitchFamily="34" charset="0"/>
              </a:rPr>
              <a:t>Организация, осуществляющая розничную торговлю и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реализующая </a:t>
            </a:r>
            <a:r>
              <a:rPr lang="ru-RU" sz="1600" dirty="0">
                <a:latin typeface="Arial Narrow" pitchFamily="34" charset="0"/>
              </a:rPr>
              <a:t>другим юридическим или физическим лицам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через свои торговые объекты продукцию, изготовленную в заготовочных объектах (цехах), </a:t>
            </a:r>
            <a:r>
              <a:rPr lang="ru-RU" sz="1600" dirty="0">
                <a:latin typeface="Arial Narrow" pitchFamily="34" charset="0"/>
              </a:rPr>
              <a:t>созданных при торговых объектах (например, кондитерские, хлебобулочные, кулинарные и тому подобные изделия и полуфабрикаты),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отражает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стоимость реализованной продукции</a:t>
            </a:r>
            <a:r>
              <a:rPr lang="ru-RU" sz="1600" dirty="0">
                <a:latin typeface="Arial Narrow" pitchFamily="34" charset="0"/>
              </a:rPr>
              <a:t> собственного производства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в отпускных ценах, включая торговую наценку, </a:t>
            </a:r>
            <a:r>
              <a:rPr lang="ru-RU" sz="1600" dirty="0">
                <a:latin typeface="Arial Narrow" pitchFamily="34" charset="0"/>
              </a:rPr>
              <a:t>по соответствующим подклассам раздела 47 </a:t>
            </a:r>
            <a:r>
              <a:rPr lang="ru-RU" sz="1600" dirty="0" smtClean="0">
                <a:latin typeface="Arial Narrow" pitchFamily="34" charset="0"/>
              </a:rPr>
              <a:t>ОКЭД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764814" y="-5598"/>
            <a:ext cx="8102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</a:t>
            </a:r>
            <a:r>
              <a:rPr lang="en-US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G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«Оптовая и розничная торговля; ремонт автомобилей и мотоциклов» </a:t>
            </a:r>
            <a:endParaRPr lang="ru-RU" sz="1400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Группы 451, 453, 454 (кроме подкласса 45403), разделы 46 и 47 </a:t>
            </a:r>
            <a:r>
              <a:rPr lang="ru-RU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462687" y="584350"/>
            <a:ext cx="11372676" cy="570573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VI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«Сведения о деятельности организации по видам экономической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219793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10" y="3482908"/>
            <a:ext cx="3950739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97148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Способ и срок представления формы 1-мп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5528" y="2086152"/>
            <a:ext cx="1195284" cy="103041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88410" y="1520392"/>
            <a:ext cx="5496148" cy="3607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8818" y="1675112"/>
            <a:ext cx="5045355" cy="329848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1800" dirty="0" smtClean="0">
                <a:latin typeface="Arial Narrow" pitchFamily="34" charset="0"/>
              </a:rPr>
              <a:t>Отчет представляется </a:t>
            </a:r>
          </a:p>
          <a:p>
            <a:pPr algn="l">
              <a:lnSpc>
                <a:spcPct val="100000"/>
              </a:lnSpc>
            </a:pP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В ВИДЕ ЭЛЕКТРОННОГО ДОКУМЕНТА </a:t>
            </a:r>
            <a:b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с</a:t>
            </a:r>
            <a:r>
              <a:rPr lang="en-US" sz="1800" dirty="0">
                <a:latin typeface="Arial Narrow" pitchFamily="34" charset="0"/>
              </a:rPr>
              <a:t> </a:t>
            </a:r>
            <a:r>
              <a:rPr lang="ru-RU" sz="1800" dirty="0">
                <a:latin typeface="Arial Narrow" pitchFamily="34" charset="0"/>
              </a:rPr>
              <a:t>использованием специализированного программного обеспечения, которое размещается </a:t>
            </a:r>
            <a:r>
              <a:rPr lang="ru-RU" sz="1800" dirty="0" smtClean="0">
                <a:latin typeface="Arial Narrow" pitchFamily="34" charset="0"/>
              </a:rPr>
              <a:t>вместе </a:t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с </a:t>
            </a:r>
            <a:r>
              <a:rPr lang="ru-RU" sz="1800" dirty="0">
                <a:latin typeface="Arial Narrow" pitchFamily="34" charset="0"/>
              </a:rPr>
              <a:t>необходимыми инструктивными материалами </a:t>
            </a:r>
            <a:r>
              <a:rPr lang="ru-RU" sz="1800" dirty="0" smtClean="0">
                <a:latin typeface="Arial Narrow" pitchFamily="34" charset="0"/>
              </a:rPr>
              <a:t>по </a:t>
            </a:r>
            <a:r>
              <a:rPr lang="ru-RU" sz="1800" dirty="0">
                <a:latin typeface="Arial Narrow" pitchFamily="34" charset="0"/>
              </a:rPr>
              <a:t>его развертыванию и использованию </a:t>
            </a:r>
            <a:r>
              <a:rPr lang="ru-RU" sz="1800" dirty="0" smtClean="0">
                <a:latin typeface="Arial Narrow" pitchFamily="34" charset="0"/>
              </a:rPr>
              <a:t>на </a:t>
            </a:r>
            <a:r>
              <a:rPr lang="ru-RU" sz="1800" dirty="0">
                <a:latin typeface="Arial Narrow" pitchFamily="34" charset="0"/>
              </a:rPr>
              <a:t>официальном сайте </a:t>
            </a:r>
            <a:r>
              <a:rPr lang="ru-RU" sz="1800" dirty="0" smtClean="0">
                <a:latin typeface="Arial Narrow" pitchFamily="34" charset="0"/>
              </a:rPr>
              <a:t>Белстата в </a:t>
            </a:r>
            <a:r>
              <a:rPr lang="ru-RU" sz="1800" dirty="0">
                <a:latin typeface="Arial Narrow" pitchFamily="34" charset="0"/>
              </a:rPr>
              <a:t>глобальной компьютерной сети Интернет </a:t>
            </a:r>
            <a:r>
              <a:rPr lang="ru-RU" sz="1800" dirty="0" err="1" smtClean="0">
                <a:latin typeface="Arial Narrow" pitchFamily="34" charset="0"/>
                <a:hlinkClick r:id="rId9"/>
              </a:rPr>
              <a:t>http</a:t>
            </a:r>
            <a:r>
              <a:rPr lang="en-US" sz="1800" dirty="0">
                <a:latin typeface="Arial Narrow" pitchFamily="34" charset="0"/>
                <a:hlinkClick r:id="rId9"/>
              </a:rPr>
              <a:t>s</a:t>
            </a:r>
            <a:r>
              <a:rPr lang="ru-RU" sz="1800" dirty="0" smtClean="0">
                <a:latin typeface="Arial Narrow" pitchFamily="34" charset="0"/>
                <a:hlinkClick r:id="rId9"/>
              </a:rPr>
              <a:t>://www.belstat.gov.by</a:t>
            </a:r>
            <a:r>
              <a:rPr lang="ru-RU" sz="1800" dirty="0" smtClean="0">
                <a:latin typeface="Arial Narrow" pitchFamily="34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в рубрике «Респондентам, Электронная отчетность»</a:t>
            </a:r>
            <a:endParaRPr lang="ru-RU" sz="18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145259"/>
            <a:ext cx="4213633" cy="49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Способ представления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844" y="3502193"/>
            <a:ext cx="3849788" cy="217447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995508" y="1683610"/>
            <a:ext cx="4450979" cy="34402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7358352" y="1679428"/>
            <a:ext cx="3725293" cy="3337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l">
              <a:spcBef>
                <a:spcPts val="600"/>
              </a:spcBef>
            </a:pP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Период, 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который представляется отчет:</a:t>
            </a:r>
            <a:endParaRPr lang="ru-RU" sz="1800" b="1" dirty="0">
              <a:solidFill>
                <a:srgbClr val="00808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marL="3175" algn="l" defTabSz="216000">
              <a:spcBef>
                <a:spcPts val="600"/>
              </a:spcBef>
            </a:pPr>
            <a:r>
              <a:rPr lang="ru-RU" sz="1800" b="1" dirty="0">
                <a:latin typeface="Arial Narrow" pitchFamily="34" charset="0"/>
                <a:ea typeface="Tahoma" pitchFamily="34" charset="0"/>
                <a:cs typeface="Tahoma" pitchFamily="34" charset="0"/>
              </a:rPr>
              <a:t>с </a:t>
            </a:r>
            <a:r>
              <a:rPr lang="ru-RU" sz="1800" b="1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16 января по 2 </a:t>
            </a:r>
            <a:r>
              <a:rPr lang="ru-RU" sz="1800" b="1" dirty="0">
                <a:latin typeface="Arial Narrow" pitchFamily="34" charset="0"/>
                <a:ea typeface="Tahoma" pitchFamily="34" charset="0"/>
                <a:cs typeface="Tahoma" pitchFamily="34" charset="0"/>
              </a:rPr>
              <a:t>февраля </a:t>
            </a:r>
            <a:r>
              <a:rPr lang="ru-RU" sz="1800" b="1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2026 </a:t>
            </a:r>
            <a:r>
              <a:rPr lang="ru-RU" sz="1800" b="1" dirty="0">
                <a:latin typeface="Arial Narrow" pitchFamily="34" charset="0"/>
                <a:ea typeface="Tahoma" pitchFamily="34" charset="0"/>
                <a:cs typeface="Tahoma" pitchFamily="34" charset="0"/>
              </a:rPr>
              <a:t>года </a:t>
            </a:r>
            <a:r>
              <a:rPr lang="ru-RU" sz="1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включительно</a:t>
            </a:r>
          </a:p>
          <a:p>
            <a:pPr marL="3175" algn="just" defTabSz="216000">
              <a:spcBef>
                <a:spcPts val="600"/>
              </a:spcBef>
            </a:pPr>
            <a:endParaRPr lang="ru-RU" sz="1800" dirty="0" smtClean="0"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marL="3175" algn="just" defTabSz="216000">
              <a:spcBef>
                <a:spcPts val="600"/>
              </a:spcBef>
            </a:pPr>
            <a:endParaRPr lang="ru-RU" sz="1800" dirty="0"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marL="3175" algn="l" defTabSz="216000">
              <a:spcBef>
                <a:spcPts val="600"/>
              </a:spcBef>
            </a:pPr>
            <a:r>
              <a:rPr lang="ru-RU" sz="1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Представление </a:t>
            </a:r>
            <a:r>
              <a:rPr lang="ru-RU" sz="1800" dirty="0">
                <a:latin typeface="Arial Narrow" pitchFamily="34" charset="0"/>
                <a:ea typeface="Tahoma" pitchFamily="34" charset="0"/>
                <a:cs typeface="Tahoma" pitchFamily="34" charset="0"/>
              </a:rPr>
              <a:t>формы 1-мп </a:t>
            </a:r>
            <a:r>
              <a:rPr lang="ru-RU" sz="1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</a:br>
            <a:r>
              <a:rPr lang="ru-RU" sz="1800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sz="1800" dirty="0">
                <a:latin typeface="Arial Narrow" pitchFamily="34" charset="0"/>
                <a:ea typeface="Tahoma" pitchFamily="34" charset="0"/>
                <a:cs typeface="Tahoma" pitchFamily="34" charset="0"/>
              </a:rPr>
              <a:t>электронной почте (e-</a:t>
            </a:r>
            <a:r>
              <a:rPr lang="ru-RU" sz="1800" dirty="0" err="1">
                <a:latin typeface="Arial Narrow" pitchFamily="34" charset="0"/>
                <a:ea typeface="Tahoma" pitchFamily="34" charset="0"/>
                <a:cs typeface="Tahoma" pitchFamily="34" charset="0"/>
              </a:rPr>
              <a:t>mail</a:t>
            </a:r>
            <a:r>
              <a:rPr lang="ru-RU" sz="1800" dirty="0">
                <a:latin typeface="Arial Narrow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1800" b="1" dirty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800" b="1" dirty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</a:br>
            <a:r>
              <a:rPr lang="ru-RU" sz="1800" b="1" dirty="0">
                <a:solidFill>
                  <a:srgbClr val="99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не допускается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7268028" y="5165314"/>
            <a:ext cx="2630155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Срок представления</a:t>
            </a:r>
          </a:p>
        </p:txBody>
      </p:sp>
    </p:spTree>
    <p:extLst>
      <p:ext uri="{BB962C8B-B14F-4D97-AF65-F5344CB8AC3E}">
        <p14:creationId xmlns:p14="http://schemas.microsoft.com/office/powerpoint/2010/main" val="372244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037236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2228850"/>
            <a:ext cx="4851231" cy="32258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5724" y="1439880"/>
            <a:ext cx="4858950" cy="3722324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  <a:buClr>
                <a:srgbClr val="008080"/>
              </a:buClr>
            </a:pPr>
            <a:r>
              <a:rPr lang="ru-RU" sz="1500" dirty="0">
                <a:latin typeface="Arial Narrow" pitchFamily="34" charset="0"/>
              </a:rPr>
              <a:t>При осуществлении деятельности </a:t>
            </a:r>
            <a:r>
              <a:rPr lang="ru-RU" sz="15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грузового автомобильного транспорта и предоставлении услуг по </a:t>
            </a:r>
            <a:r>
              <a:rPr lang="ru-RU" sz="15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переезду </a:t>
            </a:r>
            <a:r>
              <a:rPr lang="ru-RU" sz="1500" dirty="0" smtClean="0">
                <a:latin typeface="Arial Narrow" pitchFamily="34" charset="0"/>
              </a:rPr>
              <a:t>отражается </a:t>
            </a:r>
            <a:r>
              <a:rPr lang="ru-RU" sz="1500" dirty="0">
                <a:latin typeface="Arial Narrow" pitchFamily="34" charset="0"/>
              </a:rPr>
              <a:t>стоимость оказанных услуг:</a:t>
            </a:r>
            <a:endParaRPr lang="ru-RU" sz="1500" dirty="0" smtClean="0">
              <a:latin typeface="Arial Narrow" pitchFamily="34" charset="0"/>
            </a:endParaRPr>
          </a:p>
          <a:p>
            <a:pPr marL="285750" indent="-285750" algn="l">
              <a:spcBef>
                <a:spcPts val="12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500" dirty="0" smtClean="0">
                <a:latin typeface="Arial Narrow" pitchFamily="34" charset="0"/>
              </a:rPr>
              <a:t>по </a:t>
            </a:r>
            <a:r>
              <a:rPr lang="ru-RU" sz="1500" dirty="0">
                <a:latin typeface="Arial Narrow" pitchFamily="34" charset="0"/>
              </a:rPr>
              <a:t>перевозке </a:t>
            </a:r>
            <a:r>
              <a:rPr lang="ru-RU" sz="1500" dirty="0" smtClean="0">
                <a:latin typeface="Arial Narrow" pitchFamily="34" charset="0"/>
              </a:rPr>
              <a:t>грузов</a:t>
            </a:r>
          </a:p>
          <a:p>
            <a:pPr marL="285750" indent="-285750" algn="l">
              <a:spcBef>
                <a:spcPts val="12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500" dirty="0" smtClean="0">
                <a:latin typeface="Arial Narrow" pitchFamily="34" charset="0"/>
              </a:rPr>
              <a:t>доставке </a:t>
            </a:r>
            <a:r>
              <a:rPr lang="ru-RU" sz="1500" dirty="0">
                <a:latin typeface="Arial Narrow" pitchFamily="34" charset="0"/>
              </a:rPr>
              <a:t>собственной продукции (товаров)</a:t>
            </a:r>
          </a:p>
          <a:p>
            <a:pPr algn="just">
              <a:spcBef>
                <a:spcPts val="1200"/>
              </a:spcBef>
              <a:buClr>
                <a:srgbClr val="008080"/>
              </a:buClr>
            </a:pPr>
            <a:r>
              <a:rPr lang="ru-RU" sz="1500" b="1" dirty="0">
                <a:solidFill>
                  <a:srgbClr val="008080"/>
                </a:solidFill>
                <a:latin typeface="Arial Narrow" pitchFamily="34" charset="0"/>
              </a:rPr>
              <a:t>выполненных собственными силами организации </a:t>
            </a:r>
            <a:r>
              <a:rPr lang="ru-RU" sz="1500" dirty="0">
                <a:latin typeface="Arial Narrow" pitchFamily="34" charset="0"/>
              </a:rPr>
              <a:t>для других юридических или физических лиц, автомобильным грузовым транспортным </a:t>
            </a:r>
            <a:r>
              <a:rPr lang="ru-RU" sz="1500" dirty="0" smtClean="0">
                <a:latin typeface="Arial Narrow" pitchFamily="34" charset="0"/>
              </a:rPr>
              <a:t>средством: </a:t>
            </a:r>
          </a:p>
          <a:p>
            <a:pPr marL="265113" algn="just">
              <a:spcBef>
                <a:spcPts val="1200"/>
              </a:spcBef>
              <a:buClr>
                <a:srgbClr val="008080"/>
              </a:buClr>
            </a:pPr>
            <a:r>
              <a:rPr lang="ru-RU" sz="1500" dirty="0" smtClean="0">
                <a:latin typeface="Arial Narrow" pitchFamily="34" charset="0"/>
              </a:rPr>
              <a:t>состоящим </a:t>
            </a:r>
            <a:r>
              <a:rPr lang="ru-RU" sz="1500" dirty="0">
                <a:latin typeface="Arial Narrow" pitchFamily="34" charset="0"/>
              </a:rPr>
              <a:t>на балансе, в том числе переданным </a:t>
            </a:r>
            <a:r>
              <a:rPr lang="ru-RU" sz="1500" dirty="0" smtClean="0">
                <a:latin typeface="Arial Narrow" pitchFamily="34" charset="0"/>
              </a:rPr>
              <a:t/>
            </a:r>
            <a:br>
              <a:rPr lang="ru-RU" sz="1500" dirty="0" smtClean="0">
                <a:latin typeface="Arial Narrow" pitchFamily="34" charset="0"/>
              </a:rPr>
            </a:br>
            <a:r>
              <a:rPr lang="ru-RU" sz="1500" dirty="0" smtClean="0">
                <a:latin typeface="Arial Narrow" pitchFamily="34" charset="0"/>
              </a:rPr>
              <a:t>по </a:t>
            </a:r>
            <a:r>
              <a:rPr lang="ru-RU" sz="1500" dirty="0">
                <a:latin typeface="Arial Narrow" pitchFamily="34" charset="0"/>
              </a:rPr>
              <a:t>договору аренды транспортного средства с экипажем; </a:t>
            </a:r>
            <a:endParaRPr lang="ru-RU" sz="1500" dirty="0" smtClean="0">
              <a:latin typeface="Arial Narrow" pitchFamily="34" charset="0"/>
            </a:endParaRPr>
          </a:p>
          <a:p>
            <a:pPr marL="265113" algn="just">
              <a:spcBef>
                <a:spcPts val="1200"/>
              </a:spcBef>
              <a:buClr>
                <a:srgbClr val="008080"/>
              </a:buClr>
            </a:pPr>
            <a:r>
              <a:rPr lang="ru-RU" sz="1500" dirty="0" smtClean="0">
                <a:latin typeface="Arial Narrow" pitchFamily="34" charset="0"/>
              </a:rPr>
              <a:t>принятым </a:t>
            </a:r>
            <a:r>
              <a:rPr lang="ru-RU" sz="1500" dirty="0">
                <a:latin typeface="Arial Narrow" pitchFamily="34" charset="0"/>
              </a:rPr>
              <a:t>по договору аренды транспортного средства </a:t>
            </a:r>
            <a:r>
              <a:rPr lang="ru-RU" sz="1500" dirty="0" smtClean="0">
                <a:latin typeface="Arial Narrow" pitchFamily="34" charset="0"/>
              </a:rPr>
              <a:t/>
            </a:r>
            <a:br>
              <a:rPr lang="ru-RU" sz="1500" dirty="0" smtClean="0">
                <a:latin typeface="Arial Narrow" pitchFamily="34" charset="0"/>
              </a:rPr>
            </a:br>
            <a:r>
              <a:rPr lang="ru-RU" sz="1500" dirty="0" smtClean="0">
                <a:latin typeface="Arial Narrow" pitchFamily="34" charset="0"/>
              </a:rPr>
              <a:t>без </a:t>
            </a:r>
            <a:r>
              <a:rPr lang="ru-RU" sz="1500" dirty="0">
                <a:latin typeface="Arial Narrow" pitchFamily="34" charset="0"/>
              </a:rPr>
              <a:t>экипажа; </a:t>
            </a:r>
            <a:endParaRPr lang="ru-RU" sz="1500" dirty="0" smtClean="0">
              <a:latin typeface="Arial Narrow" pitchFamily="34" charset="0"/>
            </a:endParaRPr>
          </a:p>
          <a:p>
            <a:pPr marL="265113" algn="just">
              <a:spcBef>
                <a:spcPts val="1200"/>
              </a:spcBef>
              <a:buClr>
                <a:srgbClr val="008080"/>
              </a:buClr>
            </a:pPr>
            <a:r>
              <a:rPr lang="ru-RU" sz="1500" dirty="0" smtClean="0">
                <a:latin typeface="Arial Narrow" pitchFamily="34" charset="0"/>
              </a:rPr>
              <a:t>приобретенным </a:t>
            </a:r>
            <a:r>
              <a:rPr lang="ru-RU" sz="1500" dirty="0">
                <a:latin typeface="Arial Narrow" pitchFamily="34" charset="0"/>
              </a:rPr>
              <a:t>по договору финансовой аренды (лизинга))</a:t>
            </a:r>
          </a:p>
          <a:p>
            <a:pPr marL="895350" algn="just">
              <a:spcBef>
                <a:spcPts val="600"/>
              </a:spcBef>
            </a:pPr>
            <a:endParaRPr lang="ru-RU" sz="1600" dirty="0">
              <a:latin typeface="Arial Narrow" pitchFamily="34" charset="0"/>
            </a:endParaRPr>
          </a:p>
          <a:p>
            <a:pPr marL="895350" algn="just">
              <a:spcBef>
                <a:spcPts val="600"/>
              </a:spcBef>
            </a:pPr>
            <a:endParaRPr lang="ru-RU" sz="16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17697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2212099"/>
            <a:ext cx="4851231" cy="32593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44566" y="2046542"/>
            <a:ext cx="4833192" cy="2950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1200"/>
              </a:spcBef>
              <a:buClr>
                <a:srgbClr val="008080"/>
              </a:buClr>
            </a:pPr>
            <a:r>
              <a:rPr lang="ru-RU" sz="1500" dirty="0">
                <a:latin typeface="Arial Narrow" pitchFamily="34" charset="0"/>
              </a:rPr>
              <a:t>Стоимость оказанных услуг по перевозке грузов, доставке собственной продукции (товаров) </a:t>
            </a:r>
            <a:r>
              <a:rPr lang="ru-RU" sz="1500" b="1" dirty="0">
                <a:solidFill>
                  <a:srgbClr val="008080"/>
                </a:solidFill>
                <a:latin typeface="Arial Narrow" pitchFamily="34" charset="0"/>
              </a:rPr>
              <a:t>отражается на </a:t>
            </a:r>
            <a:r>
              <a:rPr lang="ru-RU" sz="1500" b="1" dirty="0" smtClean="0">
                <a:solidFill>
                  <a:srgbClr val="008080"/>
                </a:solidFill>
                <a:latin typeface="Arial Narrow" pitchFamily="34" charset="0"/>
              </a:rPr>
              <a:t>основании: </a:t>
            </a:r>
          </a:p>
          <a:p>
            <a:pPr marL="285750" indent="-285750" algn="just">
              <a:lnSpc>
                <a:spcPct val="110000"/>
              </a:lnSpc>
              <a:spcBef>
                <a:spcPts val="12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500" dirty="0" smtClean="0">
                <a:latin typeface="Arial Narrow" pitchFamily="34" charset="0"/>
              </a:rPr>
              <a:t>договора </a:t>
            </a:r>
            <a:r>
              <a:rPr lang="ru-RU" sz="1500" dirty="0">
                <a:latin typeface="Arial Narrow" pitchFamily="34" charset="0"/>
              </a:rPr>
              <a:t>автомобильной перевозки груза; </a:t>
            </a:r>
            <a:endParaRPr lang="ru-RU" sz="1500" dirty="0" smtClean="0">
              <a:latin typeface="Arial Narrow" pitchFamily="34" charset="0"/>
            </a:endParaRPr>
          </a:p>
          <a:p>
            <a:pPr marL="285750" indent="-285750" algn="just">
              <a:lnSpc>
                <a:spcPct val="110000"/>
              </a:lnSpc>
              <a:spcBef>
                <a:spcPts val="12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500" dirty="0" smtClean="0">
                <a:latin typeface="Arial Narrow" pitchFamily="34" charset="0"/>
              </a:rPr>
              <a:t>первичных </a:t>
            </a:r>
            <a:r>
              <a:rPr lang="ru-RU" sz="1500" dirty="0">
                <a:latin typeface="Arial Narrow" pitchFamily="34" charset="0"/>
              </a:rPr>
              <a:t>учетных или иных документов, в которых  стоимость доставки выделена отдельно; </a:t>
            </a:r>
            <a:endParaRPr lang="ru-RU" sz="1500" dirty="0" smtClean="0">
              <a:latin typeface="Arial Narrow" pitchFamily="34" charset="0"/>
            </a:endParaRPr>
          </a:p>
          <a:p>
            <a:pPr marL="285750" indent="-285750" algn="just">
              <a:lnSpc>
                <a:spcPct val="110000"/>
              </a:lnSpc>
              <a:spcBef>
                <a:spcPts val="1200"/>
              </a:spcBef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500" dirty="0" smtClean="0">
                <a:latin typeface="Arial Narrow" pitchFamily="34" charset="0"/>
              </a:rPr>
              <a:t>разовых </a:t>
            </a:r>
            <a:r>
              <a:rPr lang="ru-RU" sz="1500" dirty="0">
                <a:latin typeface="Arial Narrow" pitchFamily="34" charset="0"/>
              </a:rPr>
              <a:t>заказов на автомобильную перевозку грузов, </a:t>
            </a:r>
            <a:r>
              <a:rPr lang="ru-RU" sz="1500" dirty="0" smtClean="0">
                <a:latin typeface="Arial Narrow" pitchFamily="34" charset="0"/>
              </a:rPr>
              <a:t/>
            </a:r>
            <a:br>
              <a:rPr lang="ru-RU" sz="1500" dirty="0" smtClean="0">
                <a:latin typeface="Arial Narrow" pitchFamily="34" charset="0"/>
              </a:rPr>
            </a:br>
            <a:r>
              <a:rPr lang="ru-RU" sz="1500" dirty="0" smtClean="0">
                <a:latin typeface="Arial Narrow" pitchFamily="34" charset="0"/>
              </a:rPr>
              <a:t>в </a:t>
            </a:r>
            <a:r>
              <a:rPr lang="ru-RU" sz="1500" dirty="0">
                <a:latin typeface="Arial Narrow" pitchFamily="34" charset="0"/>
              </a:rPr>
              <a:t>том числе заявлений (заявок) или других документов своих работников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40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63891" y="-8606"/>
            <a:ext cx="8102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Н «Транспортная деятельность, складирование, почтовая и курьерская деятельность» </a:t>
            </a:r>
            <a:endParaRPr lang="ru-RU" sz="1400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Группа 494</a:t>
            </a:r>
            <a:endParaRPr lang="ru-RU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462687" y="584350"/>
            <a:ext cx="11372676" cy="570573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VI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«Сведения о деятельности организации по видам экономической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62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105198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490454"/>
            <a:ext cx="4851231" cy="39642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9824" y="1425887"/>
            <a:ext cx="4698607" cy="3875161"/>
          </a:xfrm>
        </p:spPr>
        <p:txBody>
          <a:bodyPr>
            <a:noAutofit/>
          </a:bodyPr>
          <a:lstStyle/>
          <a:p>
            <a:pPr lvl="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latin typeface="Arial Narrow" pitchFamily="34" charset="0"/>
              </a:rPr>
              <a:t>При осуществлении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туроператорской деятельности </a:t>
            </a:r>
            <a:r>
              <a:rPr lang="ru-RU" sz="1600" dirty="0" smtClean="0">
                <a:latin typeface="Arial Narrow" pitchFamily="34" charset="0"/>
              </a:rPr>
              <a:t>отражается стоимость: </a:t>
            </a:r>
          </a:p>
          <a:p>
            <a:pPr marL="179388" lvl="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 smtClean="0">
                <a:latin typeface="Arial Narrow" pitchFamily="34" charset="0"/>
              </a:rPr>
              <a:t>реализованных </a:t>
            </a:r>
            <a:r>
              <a:rPr lang="ru-RU" sz="1600" dirty="0">
                <a:latin typeface="Arial Narrow" pitchFamily="34" charset="0"/>
              </a:rPr>
              <a:t>другим юридическим или физическим лицам услуг по формированию тура и предоставлению входящих в тур туристических услуг (информирование о туре, предоставление трансфера, экскурсионное обслуживание, организация проживания, питания),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за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исключением стоимости оказанных услуг по организации и проведению азартных игр</a:t>
            </a:r>
            <a:r>
              <a:rPr lang="ru-RU" sz="1600" dirty="0">
                <a:latin typeface="Arial Narrow" pitchFamily="34" charset="0"/>
              </a:rPr>
              <a:t>,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включающей прием денежных средств в качестве ставок для участия в азартных играх</a:t>
            </a:r>
            <a:r>
              <a:rPr lang="en-US" sz="1600" dirty="0" smtClean="0">
                <a:latin typeface="Arial Narrow" pitchFamily="34" charset="0"/>
              </a:rPr>
              <a:t>,</a:t>
            </a:r>
            <a:endParaRPr lang="ru-RU" sz="1600" dirty="0" smtClean="0">
              <a:latin typeface="Arial Narrow" pitchFamily="34" charset="0"/>
            </a:endParaRPr>
          </a:p>
          <a:p>
            <a:pPr marL="179388" lvl="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 smtClean="0">
                <a:latin typeface="Arial Narrow" pitchFamily="34" charset="0"/>
              </a:rPr>
              <a:t>отдельных </a:t>
            </a:r>
            <a:r>
              <a:rPr lang="ru-RU" sz="1600" dirty="0">
                <a:latin typeface="Arial Narrow" pitchFamily="34" charset="0"/>
              </a:rPr>
              <a:t>услуг, связанных с организацией туристического путешествия </a:t>
            </a:r>
          </a:p>
          <a:p>
            <a:pPr lvl="0" algn="l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1400" i="1" dirty="0" smtClean="0"/>
          </a:p>
          <a:p>
            <a:pPr lvl="0" algn="l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i="1" dirty="0" smtClean="0"/>
              <a:t>Отличие </a:t>
            </a:r>
            <a:r>
              <a:rPr lang="ru-RU" sz="1400" i="1" dirty="0"/>
              <a:t>от </a:t>
            </a:r>
            <a:r>
              <a:rPr lang="ru-RU" sz="1400" i="1" dirty="0" smtClean="0"/>
              <a:t>форм </a:t>
            </a:r>
            <a:r>
              <a:rPr lang="ru-RU" sz="1400" i="1" dirty="0"/>
              <a:t>по статистике услуг </a:t>
            </a:r>
            <a:r>
              <a:rPr lang="ru-RU" sz="1400" i="1" dirty="0" smtClean="0"/>
              <a:t>– </a:t>
            </a:r>
            <a:r>
              <a:rPr lang="ru-RU" sz="1400" i="1" dirty="0"/>
              <a:t>все на туризм, </a:t>
            </a:r>
            <a:br>
              <a:rPr lang="ru-RU" sz="1400" i="1" dirty="0"/>
            </a:br>
            <a:r>
              <a:rPr lang="ru-RU" sz="1400" i="1" dirty="0"/>
              <a:t>в 1-мп два вида деятельности: туризм и азартные игры</a:t>
            </a:r>
          </a:p>
          <a:p>
            <a:pPr marL="895350" algn="l">
              <a:spcBef>
                <a:spcPts val="600"/>
              </a:spcBef>
            </a:pPr>
            <a:endParaRPr lang="ru-RU" sz="1600" dirty="0">
              <a:latin typeface="Arial Narrow" pitchFamily="34" charset="0"/>
            </a:endParaRPr>
          </a:p>
          <a:p>
            <a:pPr marL="895350" algn="just">
              <a:spcBef>
                <a:spcPts val="600"/>
              </a:spcBef>
            </a:pPr>
            <a:endParaRPr lang="ru-RU" sz="16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109010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557811"/>
            <a:ext cx="4851231" cy="39136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15582" y="1475471"/>
            <a:ext cx="4674184" cy="2950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latin typeface="Arial Narrow" pitchFamily="34" charset="0"/>
              </a:rPr>
              <a:t>При осуществлении деятельности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по организации азартных игр </a:t>
            </a:r>
            <a:r>
              <a:rPr lang="ru-RU" sz="1600" dirty="0">
                <a:latin typeface="Arial Narrow" pitchFamily="34" charset="0"/>
              </a:rPr>
              <a:t>отражается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валовой доход, </a:t>
            </a:r>
            <a:r>
              <a:rPr lang="ru-RU" sz="1600" dirty="0">
                <a:latin typeface="Arial Narrow" pitchFamily="34" charset="0"/>
              </a:rPr>
              <a:t>который исчисляется как разница между стоимостью </a:t>
            </a:r>
            <a:r>
              <a:rPr lang="be-BY" sz="1600" dirty="0">
                <a:latin typeface="Arial Narrow" pitchFamily="34" charset="0"/>
              </a:rPr>
              <a:t>оказанных услуг по организации и проведению азартных игр, включающей прием денежных средств в качестве ставок посетителей игорных заведений, стоимостью </a:t>
            </a:r>
            <a:r>
              <a:rPr lang="ru-RU" sz="1600" dirty="0">
                <a:latin typeface="Arial Narrow" pitchFamily="34" charset="0"/>
              </a:rPr>
              <a:t>проданных жетонов, платой за вход и суммой выплат по выигрышам</a:t>
            </a:r>
            <a:r>
              <a:rPr lang="en-US" sz="1600" dirty="0">
                <a:latin typeface="Arial Narrow" pitchFamily="34" charset="0"/>
              </a:rPr>
              <a:t>.</a:t>
            </a:r>
            <a:r>
              <a:rPr lang="ru-RU" sz="1600" dirty="0">
                <a:latin typeface="Arial Narrow" pitchFamily="34" charset="0"/>
              </a:rPr>
              <a:t> </a:t>
            </a:r>
            <a:endParaRPr lang="en-US" sz="1600" dirty="0">
              <a:latin typeface="Arial Narrow" pitchFamily="34" charset="0"/>
            </a:endParaRPr>
          </a:p>
          <a:p>
            <a:pPr lvl="0" algn="just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1600" i="1" dirty="0" smtClean="0">
              <a:latin typeface="Arial Narrow" pitchFamily="34" charset="0"/>
            </a:endParaRPr>
          </a:p>
          <a:p>
            <a:pPr lvl="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i="1" dirty="0" smtClean="0">
                <a:latin typeface="Arial Narrow" pitchFamily="34" charset="0"/>
              </a:rPr>
              <a:t>В</a:t>
            </a:r>
            <a:r>
              <a:rPr lang="ru-RU" sz="1600" i="1" dirty="0">
                <a:latin typeface="Arial Narrow" pitchFamily="34" charset="0"/>
              </a:rPr>
              <a:t> случае получения при расчете данных, равных нулю, в графе 1 проставляется ноль, данных меньше нуля – отрицательное значение</a:t>
            </a:r>
            <a:endParaRPr lang="en-US" sz="1600" i="1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</a:t>
            </a:r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848818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>
                <a:solidFill>
                  <a:schemeClr val="bg1"/>
                </a:solidFill>
                <a:latin typeface="Arial Narrow" pitchFamily="34" charset="0"/>
              </a:rPr>
              <a:t>Секция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N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6519446" y="5505599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>
                <a:solidFill>
                  <a:schemeClr val="bg1"/>
                </a:solidFill>
                <a:latin typeface="Arial Narrow" pitchFamily="34" charset="0"/>
              </a:rPr>
              <a:t>Секция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R</a:t>
            </a: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. Подкласс 92001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63891" y="-8606"/>
            <a:ext cx="81020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</a:t>
            </a:r>
            <a:r>
              <a:rPr lang="en-US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N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«Деятельность в сфере административных и вспомогательных услуг» </a:t>
            </a:r>
            <a:endParaRPr lang="ru-RU" sz="1400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  <a:p>
            <a:pPr algn="r"/>
            <a:r>
              <a:rPr lang="ru-RU" sz="1400" b="1" dirty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Секция </a:t>
            </a:r>
            <a:r>
              <a:rPr lang="en-US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R</a:t>
            </a:r>
            <a:r>
              <a:rPr lang="ru-RU" sz="1400" b="1" dirty="0" smtClean="0">
                <a:solidFill>
                  <a:srgbClr val="99FFCC"/>
                </a:solidFill>
                <a:latin typeface="Arial Narrow" pitchFamily="34" charset="0"/>
                <a:ea typeface="Roboto Condensed" panose="02000000000000000000" pitchFamily="2" charset="0"/>
              </a:rPr>
              <a:t> «Творчество, спорт, развлечения и отдых»</a:t>
            </a:r>
            <a:endParaRPr lang="ru-RU" sz="1400" b="1" dirty="0">
              <a:solidFill>
                <a:srgbClr val="99FFCC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462687" y="584350"/>
            <a:ext cx="11372676" cy="570573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VI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«Сведения о деятельности организации по видам экономической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12012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45813" y="3266199"/>
            <a:ext cx="8234809" cy="2516027"/>
          </a:xfrm>
          <a:prstGeom prst="rect">
            <a:avLst/>
          </a:prstGeom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1133261" y="3562351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Таблица 7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8954" y="2693257"/>
            <a:ext cx="8922721" cy="8690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5813" y="599302"/>
            <a:ext cx="11530929" cy="433887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VII </a:t>
            </a:r>
            <a:r>
              <a:rPr lang="ru-RU" sz="22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«Производство промышленной продукции </a:t>
            </a: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(</a:t>
            </a:r>
            <a:r>
              <a:rPr lang="ru-RU" sz="22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услуг промышленного характера)»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42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8144" y="5219172"/>
            <a:ext cx="1447534" cy="155475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26462" y="1584670"/>
            <a:ext cx="10679970" cy="38485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6"/>
          <a:stretch/>
        </p:blipFill>
        <p:spPr bwMode="auto">
          <a:xfrm>
            <a:off x="1246015" y="1689402"/>
            <a:ext cx="9440863" cy="169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1246014" y="3388120"/>
            <a:ext cx="9440863" cy="21101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6362" lvl="2" indent="-285750" algn="l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в целях снижения нагрузки на респондентов исключены </a:t>
            </a:r>
            <a:r>
              <a:rPr lang="ru-RU" sz="1500" b="1" dirty="0">
                <a:solidFill>
                  <a:srgbClr val="008080"/>
                </a:solidFill>
                <a:latin typeface="Arial Narrow" pitchFamily="34" charset="0"/>
              </a:rPr>
              <a:t>графы 4 и 5 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(данные о производстве </a:t>
            </a:r>
            <a:r>
              <a:rPr lang="ru-RU" sz="1500" b="1" dirty="0">
                <a:solidFill>
                  <a:srgbClr val="008080"/>
                </a:solidFill>
                <a:latin typeface="Arial Narrow" pitchFamily="34" charset="0"/>
              </a:rPr>
              <a:t>органической продукции 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в натуральном и стоимостном выражении )</a:t>
            </a:r>
          </a:p>
          <a:p>
            <a:pPr marL="286362" lvl="2" indent="-285750" algn="l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графы 4 и 5 заполняются  один раз в три года начиная с отчета за 2027 год</a:t>
            </a:r>
          </a:p>
          <a:p>
            <a:pPr marL="286362" lvl="2" indent="-285750" algn="l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раздел заполняют организации, осуществляющие деятельность </a:t>
            </a:r>
            <a:r>
              <a:rPr lang="ru-RU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в 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области промышленности (разделы с 05 по 39 </a:t>
            </a:r>
            <a:r>
              <a:rPr lang="ru-RU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ОКЭД)</a:t>
            </a:r>
            <a:endParaRPr lang="ru-RU" sz="15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286362" lvl="2" indent="-285750" algn="l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раздел заполняется в соответствии со статистическим классификатором </a:t>
            </a:r>
            <a:r>
              <a:rPr lang="ru-RU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СК 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25.006-2015 «Промышленная продукция», размещенным на сайте Белстата </a:t>
            </a:r>
            <a:r>
              <a:rPr lang="ru-RU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в 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сети Интернет в рубрике «Классификаторы»</a:t>
            </a:r>
          </a:p>
        </p:txBody>
      </p:sp>
    </p:spTree>
    <p:extLst>
      <p:ext uri="{BB962C8B-B14F-4D97-AF65-F5344CB8AC3E}">
        <p14:creationId xmlns:p14="http://schemas.microsoft.com/office/powerpoint/2010/main" val="325628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031058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2956" y="5127246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445741"/>
            <a:ext cx="4851231" cy="40089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9825" y="1351954"/>
            <a:ext cx="4782891" cy="3869666"/>
          </a:xfrm>
        </p:spPr>
        <p:txBody>
          <a:bodyPr>
            <a:noAutofit/>
          </a:bodyPr>
          <a:lstStyle/>
          <a:p>
            <a:pPr lvl="0" algn="l" eaLnBrk="0" fontAlgn="base" hangingPunct="0">
              <a:lnSpc>
                <a:spcPts val="15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400" b="1" dirty="0">
                <a:latin typeface="Arial Narrow" pitchFamily="34" charset="0"/>
              </a:rPr>
              <a:t>В графе 1 отражаются </a:t>
            </a:r>
            <a:r>
              <a:rPr lang="ru-RU" sz="1400" dirty="0">
                <a:latin typeface="Arial Narrow" pitchFamily="34" charset="0"/>
              </a:rPr>
              <a:t>данные: </a:t>
            </a:r>
          </a:p>
          <a:p>
            <a:pPr lvl="0" algn="l" eaLnBrk="0" fontAlgn="base" hangingPunct="0">
              <a:lnSpc>
                <a:spcPts val="15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о производстве промышленной </a:t>
            </a: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продукции:</a:t>
            </a:r>
            <a:r>
              <a:rPr lang="ru-RU" sz="1400" dirty="0" smtClean="0">
                <a:latin typeface="Arial Narrow" pitchFamily="34" charset="0"/>
              </a:rPr>
              <a:t> </a:t>
            </a:r>
          </a:p>
          <a:p>
            <a:pPr marL="360000" indent="-285750" algn="just" eaLnBrk="0" fontAlgn="base" hangingPunct="0">
              <a:lnSpc>
                <a:spcPts val="1500"/>
              </a:lnSpc>
              <a:spcBef>
                <a:spcPts val="600"/>
              </a:spcBef>
              <a:spcAft>
                <a:spcPct val="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1400" dirty="0">
                <a:latin typeface="Arial Narrow" pitchFamily="34" charset="0"/>
              </a:rPr>
              <a:t>отгруженной или предназначенной для отгрузки другим юридическим или физическим </a:t>
            </a:r>
            <a:r>
              <a:rPr lang="ru-RU" sz="1400" dirty="0" smtClean="0">
                <a:latin typeface="Arial Narrow" pitchFamily="34" charset="0"/>
              </a:rPr>
              <a:t>лицам </a:t>
            </a:r>
            <a:endParaRPr lang="ru-RU" sz="1400" dirty="0">
              <a:latin typeface="Arial Narrow" pitchFamily="34" charset="0"/>
            </a:endParaRPr>
          </a:p>
          <a:p>
            <a:pPr marL="360000" lvl="0" indent="-285750" algn="just" eaLnBrk="0" fontAlgn="base" hangingPunct="0">
              <a:lnSpc>
                <a:spcPts val="1500"/>
              </a:lnSpc>
              <a:spcBef>
                <a:spcPts val="600"/>
              </a:spcBef>
              <a:spcAft>
                <a:spcPct val="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1400" dirty="0">
                <a:latin typeface="Arial Narrow" pitchFamily="34" charset="0"/>
              </a:rPr>
              <a:t>в пределах </a:t>
            </a:r>
            <a:r>
              <a:rPr lang="ru-RU" sz="1400" dirty="0" smtClean="0">
                <a:latin typeface="Arial Narrow" pitchFamily="34" charset="0"/>
              </a:rPr>
              <a:t>организации направленной </a:t>
            </a:r>
            <a:r>
              <a:rPr lang="ru-RU" sz="1400" dirty="0">
                <a:latin typeface="Arial Narrow" pitchFamily="34" charset="0"/>
              </a:rPr>
              <a:t>на промышленно-производственные нужды (стоимость которой в дальнейшем учитывается в себестоимости конечной промышленной продукции</a:t>
            </a:r>
            <a:r>
              <a:rPr lang="ru-RU" sz="1400" dirty="0" smtClean="0">
                <a:latin typeface="Arial Narrow" pitchFamily="34" charset="0"/>
              </a:rPr>
              <a:t>)</a:t>
            </a:r>
            <a:endParaRPr lang="ru-RU" sz="1400" dirty="0">
              <a:latin typeface="Arial Narrow" pitchFamily="34" charset="0"/>
            </a:endParaRPr>
          </a:p>
          <a:p>
            <a:pPr marL="360000" lvl="0" indent="-285750" algn="just" eaLnBrk="0" fontAlgn="base" hangingPunct="0">
              <a:lnSpc>
                <a:spcPts val="1500"/>
              </a:lnSpc>
              <a:spcBef>
                <a:spcPts val="600"/>
              </a:spcBef>
              <a:spcAft>
                <a:spcPct val="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1400" dirty="0">
                <a:latin typeface="Arial Narrow" pitchFamily="34" charset="0"/>
              </a:rPr>
              <a:t>в пределах организации переданной для дальнейшего использования при осуществлении видов экономической деятельности, не включенных в разделы </a:t>
            </a:r>
            <a:r>
              <a:rPr lang="ru-RU" sz="1400" dirty="0" smtClean="0">
                <a:latin typeface="Arial Narrow" pitchFamily="34" charset="0"/>
              </a:rPr>
              <a:t>с </a:t>
            </a:r>
            <a:r>
              <a:rPr lang="ru-RU" sz="1400" dirty="0">
                <a:latin typeface="Arial Narrow" pitchFamily="34" charset="0"/>
              </a:rPr>
              <a:t>05 по 39 </a:t>
            </a:r>
            <a:r>
              <a:rPr lang="ru-RU" sz="1400" dirty="0" smtClean="0">
                <a:latin typeface="Arial Narrow" pitchFamily="34" charset="0"/>
              </a:rPr>
              <a:t>ОКЭД </a:t>
            </a:r>
            <a:endParaRPr lang="ru-RU" sz="1400" dirty="0">
              <a:latin typeface="Arial Narrow" pitchFamily="34" charset="0"/>
            </a:endParaRPr>
          </a:p>
          <a:p>
            <a:pPr marL="360000" lvl="0" indent="-285750" algn="just" eaLnBrk="0" fontAlgn="base" hangingPunct="0">
              <a:lnSpc>
                <a:spcPts val="1500"/>
              </a:lnSpc>
              <a:spcBef>
                <a:spcPts val="600"/>
              </a:spcBef>
              <a:spcAft>
                <a:spcPct val="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1400" dirty="0">
                <a:latin typeface="Arial Narrow" pitchFamily="34" charset="0"/>
              </a:rPr>
              <a:t>в пределах организации выданной своим работникам в счет оплаты труда </a:t>
            </a:r>
          </a:p>
          <a:p>
            <a:pPr marL="360000" lvl="0" indent="-285750" algn="just" eaLnBrk="0" fontAlgn="base" hangingPunct="0">
              <a:lnSpc>
                <a:spcPts val="1500"/>
              </a:lnSpc>
              <a:spcBef>
                <a:spcPts val="600"/>
              </a:spcBef>
              <a:spcAft>
                <a:spcPct val="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1400" dirty="0">
                <a:latin typeface="Arial Narrow" pitchFamily="34" charset="0"/>
              </a:rPr>
              <a:t>в пределах организации зачисленной в состав собственных основных средств</a:t>
            </a:r>
          </a:p>
          <a:p>
            <a:pPr lvl="0" algn="l" eaLnBrk="0" fontAlgn="base" hangingPunct="0">
              <a:lnSpc>
                <a:spcPts val="15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об оказанных услугах промышленного характера</a:t>
            </a:r>
            <a:r>
              <a:rPr lang="ru-RU" sz="1400" dirty="0">
                <a:latin typeface="Arial Narrow" pitchFamily="34" charset="0"/>
              </a:rPr>
              <a:t> другим юридическим или физическим </a:t>
            </a:r>
            <a:r>
              <a:rPr lang="ru-RU" sz="1400" dirty="0" smtClean="0">
                <a:latin typeface="Arial Narrow" pitchFamily="34" charset="0"/>
              </a:rPr>
              <a:t>лицам</a:t>
            </a:r>
            <a:endParaRPr lang="ru-RU" sz="1400" dirty="0">
              <a:latin typeface="Arial Narrow" pitchFamily="34" charset="0"/>
            </a:endParaRPr>
          </a:p>
          <a:p>
            <a:pPr marL="895350" algn="just">
              <a:lnSpc>
                <a:spcPts val="1500"/>
              </a:lnSpc>
              <a:spcBef>
                <a:spcPts val="600"/>
              </a:spcBef>
            </a:pPr>
            <a:endParaRPr lang="ru-RU" sz="15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004197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567893"/>
            <a:ext cx="4851231" cy="39035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15582" y="1445741"/>
            <a:ext cx="4716882" cy="3986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fontAlgn="auto">
              <a:lnSpc>
                <a:spcPts val="1500"/>
              </a:lnSpc>
              <a:spcBef>
                <a:spcPts val="600"/>
              </a:spcBef>
              <a:defRPr/>
            </a:pPr>
            <a:r>
              <a:rPr lang="ru-RU" sz="1400" b="1" dirty="0">
                <a:latin typeface="Arial Narrow" pitchFamily="34" charset="0"/>
              </a:rPr>
              <a:t>В графе 2 отражаются </a:t>
            </a:r>
            <a:r>
              <a:rPr lang="ru-RU" sz="1400" dirty="0" smtClean="0">
                <a:latin typeface="Arial Narrow" pitchFamily="34" charset="0"/>
              </a:rPr>
              <a:t>данные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о промышленной продукции</a:t>
            </a:r>
            <a:r>
              <a:rPr lang="ru-RU" sz="1400" dirty="0">
                <a:latin typeface="Arial Narrow" pitchFamily="34" charset="0"/>
              </a:rPr>
              <a:t>, произведенной в отчетном году и направленной в пределах организации на промышленно-производственные нужды </a:t>
            </a:r>
            <a:r>
              <a:rPr lang="ru-RU" sz="1400" dirty="0" smtClean="0">
                <a:latin typeface="Arial Narrow" pitchFamily="34" charset="0"/>
              </a:rPr>
              <a:t/>
            </a:r>
            <a:br>
              <a:rPr lang="ru-RU" sz="1400" dirty="0" smtClean="0">
                <a:latin typeface="Arial Narrow" pitchFamily="34" charset="0"/>
              </a:rPr>
            </a:br>
            <a:r>
              <a:rPr lang="ru-RU" sz="1400" dirty="0" smtClean="0">
                <a:latin typeface="Arial Narrow" pitchFamily="34" charset="0"/>
              </a:rPr>
              <a:t>в </a:t>
            </a:r>
            <a:r>
              <a:rPr lang="ru-RU" sz="1400" dirty="0">
                <a:latin typeface="Arial Narrow" pitchFamily="34" charset="0"/>
              </a:rPr>
              <a:t>этом же </a:t>
            </a:r>
            <a:r>
              <a:rPr lang="ru-RU" sz="1400" dirty="0" smtClean="0">
                <a:latin typeface="Arial Narrow" pitchFamily="34" charset="0"/>
              </a:rPr>
              <a:t>году </a:t>
            </a:r>
            <a:endParaRPr lang="ru-RU" sz="1400" dirty="0">
              <a:latin typeface="Arial Narrow" pitchFamily="34" charset="0"/>
            </a:endParaRPr>
          </a:p>
          <a:p>
            <a:pPr lvl="0" algn="just" fontAlgn="auto">
              <a:lnSpc>
                <a:spcPts val="1500"/>
              </a:lnSpc>
              <a:spcBef>
                <a:spcPts val="600"/>
              </a:spcBef>
              <a:defRPr/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Продукция, направленная на промышленно-производственные нужды</a:t>
            </a:r>
            <a:r>
              <a:rPr lang="ru-RU" sz="1400" dirty="0">
                <a:latin typeface="Arial Narrow" pitchFamily="34" charset="0"/>
              </a:rPr>
              <a:t>, – это продукция, стоимость которой в дальнейшем учитывается в себестоимости конечной промышленной </a:t>
            </a:r>
            <a:r>
              <a:rPr lang="ru-RU" sz="1400" dirty="0" smtClean="0">
                <a:latin typeface="Arial Narrow" pitchFamily="34" charset="0"/>
              </a:rPr>
              <a:t>продукции </a:t>
            </a:r>
            <a:endParaRPr lang="ru-RU" sz="1400" dirty="0">
              <a:latin typeface="Arial Narrow" pitchFamily="34" charset="0"/>
            </a:endParaRPr>
          </a:p>
          <a:p>
            <a:pPr lvl="0" algn="just" fontAlgn="auto">
              <a:lnSpc>
                <a:spcPts val="1500"/>
              </a:lnSpc>
              <a:spcBef>
                <a:spcPts val="600"/>
              </a:spcBef>
              <a:defRPr/>
            </a:pPr>
            <a:r>
              <a:rPr lang="ru-RU" sz="1400" dirty="0" smtClean="0">
                <a:latin typeface="Arial Narrow" pitchFamily="34" charset="0"/>
              </a:rPr>
              <a:t>К </a:t>
            </a:r>
            <a:r>
              <a:rPr lang="ru-RU" sz="1400" dirty="0">
                <a:latin typeface="Arial Narrow" pitchFamily="34" charset="0"/>
              </a:rPr>
              <a:t>ней относятся:</a:t>
            </a:r>
          </a:p>
          <a:p>
            <a:pPr marL="285750" lvl="0" indent="-285750" algn="just" fontAlgn="auto">
              <a:lnSpc>
                <a:spcPts val="1500"/>
              </a:lnSpc>
              <a:spcBef>
                <a:spcPts val="600"/>
              </a:spcBef>
              <a:buClr>
                <a:srgbClr val="008080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Arial Narrow" pitchFamily="34" charset="0"/>
              </a:rPr>
              <a:t>изделия и полуфабрикаты, направленные на дальнейшую переработку (обработку) для производства иного вида продукции, код которого изменяется на уровне первых 6 цифровых знаков ОКРБ 007-2012</a:t>
            </a:r>
          </a:p>
          <a:p>
            <a:pPr marL="285750" lvl="0" indent="-285750" algn="just" fontAlgn="auto">
              <a:lnSpc>
                <a:spcPts val="1500"/>
              </a:lnSpc>
              <a:spcBef>
                <a:spcPts val="600"/>
              </a:spcBef>
              <a:buClr>
                <a:srgbClr val="008080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Arial Narrow" pitchFamily="34" charset="0"/>
              </a:rPr>
              <a:t>готовые изделия, используемые в производственных целях (инвентарь, рабочая одежда и другое</a:t>
            </a:r>
            <a:r>
              <a:rPr lang="ru-RU" sz="1400" dirty="0" smtClean="0">
                <a:latin typeface="Arial Narrow" pitchFamily="34" charset="0"/>
              </a:rPr>
              <a:t>)</a:t>
            </a:r>
            <a:endParaRPr lang="ru-RU" sz="1400" dirty="0"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43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848818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Графа 1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6519446" y="5505599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Графа 2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445813" y="599302"/>
            <a:ext cx="11530929" cy="4338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VII </a:t>
            </a: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«Производство промышленной продукции (услуг промышленного характера)»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2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39383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44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632491"/>
            <a:ext cx="4851231" cy="38221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324" y="1514475"/>
            <a:ext cx="4906575" cy="3917293"/>
          </a:xfrm>
        </p:spPr>
        <p:txBody>
          <a:bodyPr>
            <a:noAutofit/>
          </a:bodyPr>
          <a:lstStyle/>
          <a:p>
            <a:pPr lvl="0" algn="l" eaLnBrk="0" fontAlgn="base" hangingPunct="0">
              <a:lnSpc>
                <a:spcPts val="16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В графе 3 отражается </a:t>
            </a: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стоимость: </a:t>
            </a:r>
          </a:p>
          <a:p>
            <a:pPr lvl="0" algn="just" eaLnBrk="0" fontAlgn="base" hangingPunct="0">
              <a:lnSpc>
                <a:spcPts val="16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промышленной продукции</a:t>
            </a:r>
            <a:r>
              <a:rPr lang="ru-RU" sz="1600" dirty="0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:</a:t>
            </a:r>
          </a:p>
          <a:p>
            <a:pPr marL="216000" lvl="0" algn="just" eaLnBrk="0" fontAlgn="base" hangingPunct="0">
              <a:lnSpc>
                <a:spcPts val="16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600" dirty="0">
                <a:latin typeface="Arial Narrow" pitchFamily="34" charset="0"/>
                <a:cs typeface="Arial" pitchFamily="34" charset="0"/>
              </a:rPr>
              <a:t>отгруженной или предназначенной для отгрузки другим юридическим или физическим </a:t>
            </a:r>
            <a:r>
              <a:rPr lang="ru-RU" sz="1600" dirty="0" smtClean="0">
                <a:latin typeface="Arial Narrow" pitchFamily="34" charset="0"/>
                <a:cs typeface="Arial" pitchFamily="34" charset="0"/>
              </a:rPr>
              <a:t>лицам </a:t>
            </a:r>
            <a:endParaRPr lang="ru-RU" sz="1600" dirty="0">
              <a:latin typeface="Arial Narrow" pitchFamily="34" charset="0"/>
              <a:cs typeface="Arial" pitchFamily="34" charset="0"/>
            </a:endParaRPr>
          </a:p>
          <a:p>
            <a:pPr marL="216000" algn="just" eaLnBrk="0" fontAlgn="base" hangingPunct="0">
              <a:lnSpc>
                <a:spcPts val="16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600" dirty="0">
                <a:latin typeface="Arial Narrow" pitchFamily="34" charset="0"/>
              </a:rPr>
              <a:t>в пределах организации: </a:t>
            </a:r>
          </a:p>
          <a:p>
            <a:pPr marL="540000" lvl="0" algn="just" eaLnBrk="0" fontAlgn="base" hangingPunct="0">
              <a:lnSpc>
                <a:spcPts val="16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600" dirty="0">
                <a:latin typeface="Arial Narrow" pitchFamily="34" charset="0"/>
              </a:rPr>
              <a:t>переданной для дальнейшего использования </a:t>
            </a:r>
            <a:r>
              <a:rPr lang="ru-RU" sz="1600" dirty="0">
                <a:latin typeface="Arial Narrow" pitchFamily="34" charset="0"/>
                <a:cs typeface="Arial" pitchFamily="34" charset="0"/>
              </a:rPr>
              <a:t>при осуществлении видов экономической деятельности, не включенных в разделы </a:t>
            </a:r>
            <a:r>
              <a:rPr lang="ru-RU" sz="1600" dirty="0" smtClean="0">
                <a:latin typeface="Arial Narrow" pitchFamily="34" charset="0"/>
                <a:cs typeface="Arial" pitchFamily="34" charset="0"/>
              </a:rPr>
              <a:t>с </a:t>
            </a:r>
            <a:r>
              <a:rPr lang="ru-RU" sz="1600" dirty="0">
                <a:latin typeface="Arial Narrow" pitchFamily="34" charset="0"/>
                <a:cs typeface="Arial" pitchFamily="34" charset="0"/>
              </a:rPr>
              <a:t>05 по 39 </a:t>
            </a:r>
            <a:r>
              <a:rPr lang="ru-RU" sz="1600" dirty="0" smtClean="0">
                <a:latin typeface="Arial Narrow" pitchFamily="34" charset="0"/>
                <a:cs typeface="Arial" pitchFamily="34" charset="0"/>
              </a:rPr>
              <a:t>ОКЭД, </a:t>
            </a:r>
            <a:endParaRPr lang="ru-RU" sz="1600" dirty="0">
              <a:latin typeface="Arial Narrow" pitchFamily="34" charset="0"/>
              <a:cs typeface="Arial" pitchFamily="34" charset="0"/>
            </a:endParaRPr>
          </a:p>
          <a:p>
            <a:pPr marL="540000" lvl="0" algn="just" eaLnBrk="0" fontAlgn="base" hangingPunct="0">
              <a:lnSpc>
                <a:spcPts val="16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600" dirty="0">
                <a:latin typeface="Arial Narrow" pitchFamily="34" charset="0"/>
              </a:rPr>
              <a:t>выданной своим работникам</a:t>
            </a:r>
            <a:r>
              <a:rPr lang="ru-RU" sz="1600" dirty="0">
                <a:latin typeface="Arial Narrow" pitchFamily="34" charset="0"/>
                <a:cs typeface="Arial" pitchFamily="34" charset="0"/>
              </a:rPr>
              <a:t> в счет оплаты труда, </a:t>
            </a:r>
          </a:p>
          <a:p>
            <a:pPr marL="540000" lvl="0" algn="just" eaLnBrk="0" fontAlgn="base" hangingPunct="0">
              <a:lnSpc>
                <a:spcPts val="16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600" dirty="0">
                <a:latin typeface="Arial Narrow" pitchFamily="34" charset="0"/>
              </a:rPr>
              <a:t>зачисленной в состав собственных основных </a:t>
            </a:r>
            <a:r>
              <a:rPr lang="ru-RU" sz="1600" dirty="0" smtClean="0">
                <a:latin typeface="Arial Narrow" pitchFamily="34" charset="0"/>
              </a:rPr>
              <a:t>средств</a:t>
            </a:r>
            <a:endParaRPr lang="ru-RU" sz="1600" dirty="0">
              <a:latin typeface="Arial Narrow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ts val="16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оказанных услуг промышленного характера </a:t>
            </a: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другим юридическим или физическим лицам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3879846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80824" y="1686697"/>
            <a:ext cx="4851231" cy="383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64942" y="2303521"/>
            <a:ext cx="4833192" cy="2649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eaLnBrk="0" fontAlgn="base" hangingPunct="0">
              <a:lnSpc>
                <a:spcPts val="16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600" b="1" dirty="0">
                <a:latin typeface="Arial Narrow" pitchFamily="34" charset="0"/>
                <a:cs typeface="Arial" pitchFamily="34" charset="0"/>
              </a:rPr>
              <a:t>В графе 3 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стоимость произведенной промышленной продукции отражается </a:t>
            </a:r>
            <a:r>
              <a:rPr lang="ru-RU" sz="1600" b="1" dirty="0" smtClean="0">
                <a:solidFill>
                  <a:srgbClr val="990000"/>
                </a:solidFill>
                <a:latin typeface="Arial Narrow" pitchFamily="34" charset="0"/>
                <a:cs typeface="Arial" pitchFamily="34" charset="0"/>
              </a:rPr>
              <a:t>без учета стоимости 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той части изготовленных организацией готовых изделий и полуфабрикатов, которые используются в пределах организации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на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промышленно-производственные нужды</a:t>
            </a:r>
            <a:r>
              <a:rPr lang="ru-RU" sz="1600" dirty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 Narrow" pitchFamily="34" charset="0"/>
                <a:cs typeface="Arial" pitchFamily="34" charset="0"/>
              </a:rPr>
              <a:t>и</a:t>
            </a:r>
            <a:r>
              <a:rPr lang="ru-RU" sz="1600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стоимость </a:t>
            </a: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которых в дальнейшем учитывается в себестоимости конечной промышленной 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продукции </a:t>
            </a:r>
          </a:p>
          <a:p>
            <a:pPr lvl="0" algn="just" eaLnBrk="0" fontAlgn="base" hangingPunct="0">
              <a:lnSpc>
                <a:spcPts val="16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endParaRPr lang="ru-RU" sz="1600" b="1" i="1" dirty="0" smtClean="0">
              <a:solidFill>
                <a:srgbClr val="008080"/>
              </a:solidFill>
              <a:latin typeface="Arial Narrow" pitchFamily="34" charset="0"/>
            </a:endParaRPr>
          </a:p>
          <a:p>
            <a:pPr lvl="0" algn="just" eaLnBrk="0" fontAlgn="base" hangingPunct="0">
              <a:lnSpc>
                <a:spcPts val="16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600" b="1" i="1" dirty="0" smtClean="0">
                <a:solidFill>
                  <a:srgbClr val="008080"/>
                </a:solidFill>
                <a:latin typeface="Arial Narrow" pitchFamily="34" charset="0"/>
              </a:rPr>
              <a:t>При </a:t>
            </a:r>
            <a:r>
              <a:rPr lang="ru-RU" sz="1600" b="1" i="1" dirty="0">
                <a:solidFill>
                  <a:srgbClr val="008080"/>
                </a:solidFill>
                <a:latin typeface="Arial Narrow" pitchFamily="34" charset="0"/>
              </a:rPr>
              <a:t>оказании организацией услуг промышленного характера данные в графе 1 должны быть равны данным в графе 3, при этом в графе 2 данные </a:t>
            </a:r>
            <a:r>
              <a:rPr lang="ru-RU" sz="1600" b="1" i="1" dirty="0" smtClean="0">
                <a:solidFill>
                  <a:srgbClr val="008080"/>
                </a:solidFill>
                <a:latin typeface="Arial Narrow" pitchFamily="34" charset="0"/>
              </a:rPr>
              <a:t/>
            </a:r>
            <a:br>
              <a:rPr lang="ru-RU" sz="1600" b="1" i="1" dirty="0" smtClean="0">
                <a:solidFill>
                  <a:srgbClr val="008080"/>
                </a:solidFill>
                <a:latin typeface="Arial Narrow" pitchFamily="34" charset="0"/>
              </a:rPr>
            </a:br>
            <a:r>
              <a:rPr lang="ru-RU" sz="1600" b="1" i="1" dirty="0" smtClean="0">
                <a:solidFill>
                  <a:srgbClr val="008080"/>
                </a:solidFill>
                <a:latin typeface="Arial Narrow" pitchFamily="34" charset="0"/>
              </a:rPr>
              <a:t>не отражаются</a:t>
            </a:r>
            <a:endParaRPr lang="ru-RU" sz="1600" b="1" i="1" dirty="0">
              <a:solidFill>
                <a:srgbClr val="008080"/>
              </a:solidFill>
              <a:latin typeface="Arial Narrow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925997" y="551636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Графа 3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45813" y="599302"/>
            <a:ext cx="11530929" cy="4338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VII </a:t>
            </a: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«Производство промышленной продукции (услуг промышленного характера)»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4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006344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590675"/>
            <a:ext cx="4851231" cy="3864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041267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590675"/>
            <a:ext cx="4851231" cy="38807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07200" y="1630335"/>
            <a:ext cx="4833192" cy="3841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just">
              <a:spcBef>
                <a:spcPts val="1200"/>
              </a:spcBef>
            </a:pPr>
            <a:r>
              <a:rPr lang="ru-RU" sz="1400" dirty="0">
                <a:latin typeface="Arial Narrow" pitchFamily="34" charset="0"/>
                <a:cs typeface="Arial" pitchFamily="34" charset="0"/>
              </a:rPr>
              <a:t>В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графах 1 и 3 </a:t>
            </a:r>
            <a:r>
              <a:rPr lang="ru-RU" sz="1400" dirty="0">
                <a:latin typeface="Arial Narrow" pitchFamily="34" charset="0"/>
                <a:cs typeface="Arial" pitchFamily="34" charset="0"/>
              </a:rPr>
              <a:t>отражаются данные о производстве промышленной продукции, изготовленной из собственных сырья и материалов, а также из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давальческого </a:t>
            </a: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сырья</a:t>
            </a:r>
            <a:endParaRPr lang="ru-RU" sz="1400" dirty="0">
              <a:latin typeface="Arial Narrow" pitchFamily="34" charset="0"/>
              <a:cs typeface="Arial" pitchFamily="34" charset="0"/>
            </a:endParaRPr>
          </a:p>
          <a:p>
            <a:pPr marL="85725" algn="just">
              <a:spcBef>
                <a:spcPts val="1200"/>
              </a:spcBef>
            </a:pPr>
            <a:r>
              <a:rPr lang="ru-RU" sz="1400" dirty="0">
                <a:latin typeface="Arial Narrow" pitchFamily="34" charset="0"/>
                <a:cs typeface="Arial" pitchFamily="34" charset="0"/>
              </a:rPr>
              <a:t>Данные о производстве промышленной продукции, изготовленной из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давальческого сырья</a:t>
            </a:r>
            <a:r>
              <a:rPr lang="ru-RU" sz="1400" dirty="0">
                <a:latin typeface="Arial Narrow" pitchFamily="34" charset="0"/>
                <a:cs typeface="Arial" pitchFamily="34" charset="0"/>
              </a:rPr>
              <a:t>, отражаются:</a:t>
            </a:r>
          </a:p>
          <a:p>
            <a:pPr marL="85725" algn="just">
              <a:spcBef>
                <a:spcPts val="1200"/>
              </a:spcBef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в графе </a:t>
            </a: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1: </a:t>
            </a:r>
          </a:p>
          <a:p>
            <a:pPr marL="358775" algn="just">
              <a:spcBef>
                <a:spcPts val="600"/>
              </a:spcBef>
            </a:pPr>
            <a:r>
              <a:rPr lang="ru-RU" sz="1400" b="1" dirty="0" smtClean="0">
                <a:latin typeface="Arial Narrow" panose="020B0606020202030204" pitchFamily="34" charset="0"/>
              </a:rPr>
              <a:t>в </a:t>
            </a:r>
            <a:r>
              <a:rPr lang="ru-RU" sz="1400" b="1" dirty="0">
                <a:latin typeface="Arial Narrow" panose="020B0606020202030204" pitchFamily="34" charset="0"/>
              </a:rPr>
              <a:t>натуральных единицах измерения </a:t>
            </a:r>
            <a:r>
              <a:rPr lang="ru-RU" sz="1400" dirty="0">
                <a:latin typeface="Arial Narrow" panose="020B0606020202030204" pitchFamily="34" charset="0"/>
              </a:rPr>
              <a:t>– с учетом переработанного давальческого сырья, полученного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как от заказчика – резидента Республики Беларусь, так и от заказчика – нерезидента Республики Беларусь;</a:t>
            </a:r>
          </a:p>
          <a:p>
            <a:pPr marL="358775" algn="just"/>
            <a:r>
              <a:rPr lang="ru-RU" sz="1400" b="1" dirty="0">
                <a:latin typeface="Arial Narrow" panose="020B0606020202030204" pitchFamily="34" charset="0"/>
              </a:rPr>
              <a:t>в стоимостной единице измерения </a:t>
            </a:r>
            <a:r>
              <a:rPr lang="ru-RU" sz="1400" dirty="0">
                <a:latin typeface="Arial Narrow" panose="020B0606020202030204" pitchFamily="34" charset="0"/>
              </a:rPr>
              <a:t>­ – с учетом переработанного давальческого сырья, полученного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только от заказчика – резидента Республики Беларусь;</a:t>
            </a:r>
          </a:p>
          <a:p>
            <a:pPr marL="85725" algn="just">
              <a:spcBef>
                <a:spcPts val="1200"/>
              </a:spcBef>
            </a:pP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в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графе 3 </a:t>
            </a:r>
            <a:r>
              <a:rPr lang="ru-RU" sz="1400" dirty="0">
                <a:latin typeface="Arial Narrow" pitchFamily="34" charset="0"/>
                <a:cs typeface="Arial" pitchFamily="34" charset="0"/>
              </a:rPr>
              <a:t>– с учетом переработанного давальческого сырья, полученного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от заказчика –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резидента Республики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Беларусь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925997" y="551636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Давальческое сырье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6355238" y="1613584"/>
            <a:ext cx="4820850" cy="3841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eaLnBrk="0" hangingPunct="0">
              <a:spcBef>
                <a:spcPts val="0"/>
              </a:spcBef>
              <a:spcAft>
                <a:spcPts val="180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714375" algn="l"/>
              </a:tabLst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стоимость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переработанного давальческого сырья </a:t>
            </a:r>
            <a:r>
              <a:rPr lang="ru-RU" sz="1600" dirty="0" smtClean="0">
                <a:latin typeface="Arial Narrow" pitchFamily="34" charset="0"/>
              </a:rPr>
              <a:t>отражается по моменту фактического производства промышленной продукции из него</a:t>
            </a:r>
          </a:p>
          <a:p>
            <a:pPr marL="285750" indent="-285750" algn="l" eaLnBrk="0" hangingPunct="0">
              <a:spcBef>
                <a:spcPts val="0"/>
              </a:spcBef>
              <a:spcAft>
                <a:spcPts val="180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714375" algn="l"/>
              </a:tabLst>
            </a:pPr>
            <a:r>
              <a:rPr lang="ru-RU" sz="1600" dirty="0" smtClean="0">
                <a:latin typeface="Arial Narrow" pitchFamily="34" charset="0"/>
              </a:rPr>
              <a:t>промышленная продукция считается изготовленной из давальческого сырья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независимо от доли давальческого сырья</a:t>
            </a:r>
            <a:r>
              <a:rPr lang="ru-RU" sz="1600" dirty="0" smtClean="0">
                <a:latin typeface="Arial Narrow" pitchFamily="34" charset="0"/>
              </a:rPr>
              <a:t>, использованного при производстве данной продукции</a:t>
            </a:r>
          </a:p>
          <a:p>
            <a:pPr marL="285750" indent="-285750" algn="l" eaLnBrk="0" hangingPunct="0">
              <a:spcBef>
                <a:spcPts val="0"/>
              </a:spcBef>
              <a:spcAft>
                <a:spcPts val="180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714375" algn="l"/>
              </a:tabLst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данные об оказанных услугах промышленного характера </a:t>
            </a:r>
            <a:r>
              <a:rPr lang="ru-RU" sz="1600" dirty="0" smtClean="0">
                <a:latin typeface="Arial Narrow" pitchFamily="34" charset="0"/>
              </a:rPr>
              <a:t>по всем графам отражаются </a:t>
            </a:r>
            <a:r>
              <a:rPr lang="ru-RU" sz="1600" dirty="0" smtClean="0">
                <a:solidFill>
                  <a:srgbClr val="990000"/>
                </a:solidFill>
                <a:latin typeface="Arial Narrow" pitchFamily="34" charset="0"/>
              </a:rPr>
              <a:t>без учета стоимости переработанного давальческого сырья</a:t>
            </a:r>
            <a:endParaRPr lang="ru-RU" sz="1600" dirty="0">
              <a:solidFill>
                <a:srgbClr val="990000"/>
              </a:solidFill>
              <a:latin typeface="Arial Narrow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445813" y="599302"/>
            <a:ext cx="11530929" cy="4338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VII </a:t>
            </a: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«Производство промышленной продукции (услуг промышленного характера)»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0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265836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895475"/>
            <a:ext cx="4851231" cy="35592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152478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590675"/>
            <a:ext cx="4851231" cy="38807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07200" y="2457449"/>
            <a:ext cx="4966057" cy="3013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just">
              <a:spcBef>
                <a:spcPts val="1200"/>
              </a:spcBef>
            </a:pPr>
            <a:endParaRPr lang="ru-RU" sz="1600" dirty="0" smtClean="0">
              <a:latin typeface="Arial Narrow" pitchFamily="34" charset="0"/>
              <a:cs typeface="Arial" pitchFamily="34" charset="0"/>
            </a:endParaRPr>
          </a:p>
          <a:p>
            <a:pPr marL="85725" algn="just">
              <a:spcBef>
                <a:spcPts val="1200"/>
              </a:spcBef>
            </a:pPr>
            <a:r>
              <a:rPr lang="ru-RU" sz="1600" dirty="0" smtClean="0">
                <a:latin typeface="Arial Narrow" pitchFamily="34" charset="0"/>
                <a:cs typeface="Arial" pitchFamily="34" charset="0"/>
              </a:rPr>
              <a:t>в </a:t>
            </a:r>
            <a:r>
              <a:rPr lang="ru-RU" sz="1600" dirty="0">
                <a:latin typeface="Arial Narrow" pitchFamily="34" charset="0"/>
                <a:cs typeface="Arial" pitchFamily="34" charset="0"/>
              </a:rPr>
              <a:t>период проведения выборочного государственного статистического наблюдения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исключены строки 151 и 152  </a:t>
            </a:r>
          </a:p>
          <a:p>
            <a:pPr marL="85725" algn="just">
              <a:spcBef>
                <a:spcPts val="1200"/>
              </a:spcBef>
            </a:pPr>
            <a:r>
              <a:rPr lang="ru-RU" sz="1600" dirty="0" smtClean="0">
                <a:latin typeface="Arial Narrow" pitchFamily="34" charset="0"/>
                <a:cs typeface="Arial" pitchFamily="34" charset="0"/>
              </a:rPr>
              <a:t>раздел </a:t>
            </a:r>
            <a:r>
              <a:rPr lang="ru-RU" sz="1600" dirty="0">
                <a:latin typeface="Arial Narrow" pitchFamily="34" charset="0"/>
                <a:cs typeface="Arial" pitchFamily="34" charset="0"/>
              </a:rPr>
              <a:t>VIII «Объем подрядных работ»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не заполняют </a:t>
            </a:r>
            <a:r>
              <a:rPr lang="ru-RU" sz="1600" dirty="0">
                <a:latin typeface="Arial Narrow" pitchFamily="34" charset="0"/>
                <a:cs typeface="Arial" pitchFamily="34" charset="0"/>
              </a:rPr>
              <a:t>организации, представившие в отчетном году форму </a:t>
            </a:r>
            <a:br>
              <a:rPr lang="ru-RU" sz="1600" dirty="0">
                <a:latin typeface="Arial Narrow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12-ис (строительство) «Отчет о выполнении подрядных работ»</a:t>
            </a:r>
          </a:p>
          <a:p>
            <a:pPr marL="85725" algn="just">
              <a:spcBef>
                <a:spcPts val="1200"/>
              </a:spcBef>
            </a:pPr>
            <a:endParaRPr lang="ru-RU" sz="1600" dirty="0" smtClean="0">
              <a:latin typeface="Arial Narrow" pitchFamily="34" charset="0"/>
              <a:cs typeface="Arial" pitchFamily="34" charset="0"/>
            </a:endParaRPr>
          </a:p>
          <a:p>
            <a:pPr marL="85725" algn="just">
              <a:spcBef>
                <a:spcPts val="1200"/>
              </a:spcBef>
            </a:pPr>
            <a:endParaRPr lang="ru-RU" sz="1600" dirty="0">
              <a:latin typeface="Arial Narrow" pitchFamily="34" charset="0"/>
              <a:cs typeface="Arial" pitchFamily="34" charset="0"/>
            </a:endParaRPr>
          </a:p>
          <a:p>
            <a:pPr marL="85725" algn="just">
              <a:spcBef>
                <a:spcPts val="1200"/>
              </a:spcBef>
            </a:pPr>
            <a:endParaRPr lang="ru-RU" sz="1600" dirty="0" smtClean="0">
              <a:latin typeface="Arial Narrow" pitchFamily="34" charset="0"/>
              <a:cs typeface="Arial" pitchFamily="34" charset="0"/>
            </a:endParaRPr>
          </a:p>
          <a:p>
            <a:pPr marL="85725" algn="just">
              <a:spcBef>
                <a:spcPts val="1200"/>
              </a:spcBef>
            </a:pPr>
            <a:endParaRPr lang="ru-RU" sz="1600" dirty="0">
              <a:latin typeface="Arial Narrow" pitchFamily="34" charset="0"/>
              <a:cs typeface="Arial" pitchFamily="34" charset="0"/>
            </a:endParaRPr>
          </a:p>
          <a:p>
            <a:pPr marL="85725" algn="just">
              <a:spcBef>
                <a:spcPts val="1200"/>
              </a:spcBef>
            </a:pPr>
            <a:endParaRPr lang="ru-RU" sz="16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1524001" y="177380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VII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«Объем подрядных работ»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925997" y="551636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Таблица 8. Изменения в бланке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6674036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Методология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6355238" y="1590676"/>
            <a:ext cx="4820850" cy="386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0" hangingPunct="0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SzPct val="80000"/>
              <a:tabLst>
                <a:tab pos="714375" algn="l"/>
              </a:tabLst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В разделе отражаются</a:t>
            </a:r>
            <a:r>
              <a:rPr lang="ru-RU" sz="1400" dirty="0" smtClean="0">
                <a:latin typeface="Arial Narrow" pitchFamily="34" charset="0"/>
                <a:cs typeface="Arial" pitchFamily="34" charset="0"/>
              </a:rPr>
              <a:t>:</a:t>
            </a:r>
          </a:p>
          <a:p>
            <a:pPr marL="285750" indent="-285750" algn="just" eaLnBrk="0" hangingPunct="0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714375" algn="l"/>
              </a:tabLst>
            </a:pPr>
            <a:r>
              <a:rPr lang="ru-RU" sz="1400" dirty="0" smtClean="0">
                <a:latin typeface="Arial Narrow" pitchFamily="34" charset="0"/>
                <a:cs typeface="Arial" pitchFamily="34" charset="0"/>
              </a:rPr>
              <a:t>данные о выполненных собственными силами объемах подрядных работ (без работ по договору субподряда), классифицируемых в секции F «Строительство»</a:t>
            </a:r>
          </a:p>
          <a:p>
            <a:pPr marL="285750" indent="-285750" algn="just" eaLnBrk="0" hangingPunct="0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714375" algn="l"/>
              </a:tabLst>
            </a:pPr>
            <a:r>
              <a:rPr lang="ru-RU" sz="1400" dirty="0" smtClean="0">
                <a:latin typeface="Arial Narrow" pitchFamily="34" charset="0"/>
                <a:cs typeface="Arial" pitchFamily="34" charset="0"/>
              </a:rPr>
              <a:t>объем </a:t>
            </a:r>
            <a:r>
              <a:rPr lang="ru-RU" sz="1400" dirty="0">
                <a:latin typeface="Arial Narrow" pitchFamily="34" charset="0"/>
                <a:cs typeface="Arial" pitchFamily="34" charset="0"/>
              </a:rPr>
              <a:t>подрядных работ, выполненных собственными силами организации по договорам строительного подряда за пределами территории Республики </a:t>
            </a:r>
            <a:r>
              <a:rPr lang="ru-RU" sz="1400" dirty="0" smtClean="0">
                <a:latin typeface="Arial Narrow" pitchFamily="34" charset="0"/>
                <a:cs typeface="Arial" pitchFamily="34" charset="0"/>
              </a:rPr>
              <a:t>Беларусь </a:t>
            </a:r>
            <a:endParaRPr lang="ru-RU" sz="1400" dirty="0">
              <a:latin typeface="Arial Narrow" pitchFamily="34" charset="0"/>
              <a:cs typeface="Arial" pitchFamily="34" charset="0"/>
            </a:endParaRPr>
          </a:p>
          <a:p>
            <a:pPr algn="l" eaLnBrk="0" hangingPunct="0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SzPct val="80000"/>
              <a:tabLst>
                <a:tab pos="714375" algn="l"/>
              </a:tabLst>
            </a:pPr>
            <a:endParaRPr lang="ru-RU" sz="1400" b="1" dirty="0" smtClean="0">
              <a:solidFill>
                <a:srgbClr val="008080"/>
              </a:solidFill>
              <a:latin typeface="Arial Narrow" pitchFamily="34" charset="0"/>
            </a:endParaRPr>
          </a:p>
          <a:p>
            <a:pPr algn="l" eaLnBrk="0" hangingPunct="0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SzPct val="80000"/>
              <a:tabLst>
                <a:tab pos="714375" algn="l"/>
              </a:tabLst>
            </a:pPr>
            <a:r>
              <a:rPr lang="ru-RU" sz="1400" b="1" dirty="0" smtClean="0">
                <a:solidFill>
                  <a:srgbClr val="990000"/>
                </a:solidFill>
                <a:latin typeface="Arial Narrow" pitchFamily="34" charset="0"/>
              </a:rPr>
              <a:t>Не </a:t>
            </a:r>
            <a:r>
              <a:rPr lang="ru-RU" sz="1400" b="1" dirty="0">
                <a:solidFill>
                  <a:srgbClr val="990000"/>
                </a:solidFill>
                <a:latin typeface="Arial Narrow" pitchFamily="34" charset="0"/>
              </a:rPr>
              <a:t>включаются</a:t>
            </a:r>
            <a:r>
              <a:rPr lang="ru-RU" sz="1400" dirty="0">
                <a:solidFill>
                  <a:srgbClr val="990000"/>
                </a:solidFill>
                <a:latin typeface="Arial Narrow" pitchFamily="34" charset="0"/>
                <a:cs typeface="Arial" pitchFamily="34" charset="0"/>
              </a:rPr>
              <a:t>: </a:t>
            </a:r>
          </a:p>
          <a:p>
            <a:pPr marL="285750" indent="-285750" algn="l" eaLnBrk="0" hangingPunct="0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714375" algn="l"/>
              </a:tabLst>
            </a:pPr>
            <a:r>
              <a:rPr lang="ru-RU" sz="1400" dirty="0" smtClean="0">
                <a:latin typeface="Arial Narrow" pitchFamily="34" charset="0"/>
                <a:cs typeface="Arial" pitchFamily="34" charset="0"/>
              </a:rPr>
              <a:t>налоги, </a:t>
            </a:r>
            <a:r>
              <a:rPr lang="ru-RU" sz="1400" dirty="0">
                <a:latin typeface="Arial Narrow" pitchFamily="34" charset="0"/>
                <a:cs typeface="Arial" pitchFamily="34" charset="0"/>
              </a:rPr>
              <a:t>уплачиваемые из выручки от реализации работ (услуг</a:t>
            </a:r>
            <a:r>
              <a:rPr lang="ru-RU" sz="1400" dirty="0" smtClean="0">
                <a:latin typeface="Arial Narrow" pitchFamily="34" charset="0"/>
                <a:cs typeface="Arial" pitchFamily="34" charset="0"/>
              </a:rPr>
              <a:t>)</a:t>
            </a:r>
            <a:endParaRPr lang="ru-RU" sz="1400" dirty="0">
              <a:latin typeface="Arial Narrow" pitchFamily="34" charset="0"/>
              <a:cs typeface="Arial" pitchFamily="34" charset="0"/>
            </a:endParaRPr>
          </a:p>
          <a:p>
            <a:pPr marL="285750" indent="-285750" algn="l" eaLnBrk="0" hangingPunct="0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714375" algn="l"/>
              </a:tabLst>
            </a:pPr>
            <a:r>
              <a:rPr lang="ru-RU" sz="1400" dirty="0">
                <a:latin typeface="Arial Narrow" pitchFamily="34" charset="0"/>
                <a:cs typeface="Arial" pitchFamily="34" charset="0"/>
              </a:rPr>
              <a:t>авансовые платежи от заказчиков (застройщиков</a:t>
            </a:r>
            <a:r>
              <a:rPr lang="ru-RU" sz="1400" dirty="0" smtClean="0">
                <a:latin typeface="Arial Narrow" pitchFamily="34" charset="0"/>
                <a:cs typeface="Arial" pitchFamily="34" charset="0"/>
              </a:rPr>
              <a:t>) </a:t>
            </a:r>
            <a:endParaRPr lang="ru-RU" sz="1400" dirty="0">
              <a:latin typeface="Arial Narrow" pitchFamily="34" charset="0"/>
              <a:cs typeface="Arial" pitchFamily="34" charset="0"/>
            </a:endParaRPr>
          </a:p>
          <a:p>
            <a:pPr marL="285750" indent="-285750" algn="l" eaLnBrk="0" hangingPunct="0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714375" algn="l"/>
              </a:tabLst>
            </a:pPr>
            <a:r>
              <a:rPr lang="ru-RU" sz="1400" dirty="0">
                <a:latin typeface="Arial Narrow" pitchFamily="34" charset="0"/>
                <a:cs typeface="Arial" pitchFamily="34" charset="0"/>
              </a:rPr>
              <a:t>стоимость монтируемого и ремонтируемого оборудования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76"/>
          <a:stretch/>
        </p:blipFill>
        <p:spPr bwMode="auto">
          <a:xfrm>
            <a:off x="715010" y="1895475"/>
            <a:ext cx="4873437" cy="75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93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626541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47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895475"/>
            <a:ext cx="5312502" cy="35592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9" y="3784157"/>
            <a:ext cx="4547894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590675"/>
            <a:ext cx="5433108" cy="38807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07199" y="2457449"/>
            <a:ext cx="5157227" cy="3013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just">
              <a:spcBef>
                <a:spcPts val="1200"/>
              </a:spcBef>
            </a:pPr>
            <a:endParaRPr lang="ru-RU" sz="1600" dirty="0" smtClean="0">
              <a:latin typeface="Arial Narrow" pitchFamily="34" charset="0"/>
              <a:cs typeface="Arial" pitchFamily="34" charset="0"/>
            </a:endParaRPr>
          </a:p>
          <a:p>
            <a:pPr marL="85725" algn="just">
              <a:spcBef>
                <a:spcPts val="1200"/>
              </a:spcBef>
            </a:pPr>
            <a:endParaRPr lang="ru-RU" sz="1600" dirty="0" smtClean="0">
              <a:latin typeface="Arial Narrow" pitchFamily="34" charset="0"/>
              <a:cs typeface="Arial" pitchFamily="34" charset="0"/>
            </a:endParaRPr>
          </a:p>
          <a:p>
            <a:pPr marL="85725" algn="just">
              <a:spcBef>
                <a:spcPts val="1200"/>
              </a:spcBef>
            </a:pPr>
            <a:endParaRPr lang="ru-RU" sz="1600" dirty="0" smtClean="0">
              <a:latin typeface="Arial Narrow" pitchFamily="34" charset="0"/>
              <a:cs typeface="Arial" pitchFamily="34" charset="0"/>
            </a:endParaRPr>
          </a:p>
          <a:p>
            <a:pPr marL="85725" algn="l">
              <a:spcBef>
                <a:spcPts val="1200"/>
              </a:spcBef>
            </a:pPr>
            <a:endParaRPr lang="ru-RU" sz="1600" dirty="0" smtClean="0">
              <a:latin typeface="Arial Narrow" pitchFamily="34" charset="0"/>
              <a:cs typeface="Arial" pitchFamily="34" charset="0"/>
            </a:endParaRPr>
          </a:p>
          <a:p>
            <a:pPr marL="85725" algn="l">
              <a:spcBef>
                <a:spcPts val="1200"/>
              </a:spcBef>
            </a:pPr>
            <a:r>
              <a:rPr lang="ru-RU" sz="1600" dirty="0" smtClean="0">
                <a:latin typeface="Arial Narrow" pitchFamily="34" charset="0"/>
                <a:cs typeface="Arial" pitchFamily="34" charset="0"/>
              </a:rPr>
              <a:t>в </a:t>
            </a:r>
            <a:r>
              <a:rPr lang="ru-RU" sz="1600" dirty="0">
                <a:latin typeface="Arial Narrow" pitchFamily="34" charset="0"/>
                <a:cs typeface="Arial" pitchFamily="34" charset="0"/>
              </a:rPr>
              <a:t>период проведения выборочного государственного статистического наблюдения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исключены строки 102, 104, 108, 109 и 120</a:t>
            </a:r>
            <a:endParaRPr lang="ru-RU" sz="1600" dirty="0" smtClean="0">
              <a:latin typeface="Arial Narrow" pitchFamily="34" charset="0"/>
              <a:cs typeface="Arial" pitchFamily="34" charset="0"/>
            </a:endParaRPr>
          </a:p>
          <a:p>
            <a:pPr marL="85725" algn="just">
              <a:spcBef>
                <a:spcPts val="1200"/>
              </a:spcBef>
            </a:pPr>
            <a:endParaRPr lang="ru-RU" sz="1600" dirty="0">
              <a:latin typeface="Arial Narrow" pitchFamily="34" charset="0"/>
              <a:cs typeface="Arial" pitchFamily="34" charset="0"/>
            </a:endParaRPr>
          </a:p>
          <a:p>
            <a:pPr marL="85725" algn="just">
              <a:spcBef>
                <a:spcPts val="1200"/>
              </a:spcBef>
            </a:pPr>
            <a:endParaRPr lang="ru-RU" sz="1600" dirty="0" smtClean="0">
              <a:latin typeface="Arial Narrow" pitchFamily="34" charset="0"/>
              <a:cs typeface="Arial" pitchFamily="34" charset="0"/>
            </a:endParaRPr>
          </a:p>
          <a:p>
            <a:pPr marL="85725" algn="just">
              <a:spcBef>
                <a:spcPts val="1200"/>
              </a:spcBef>
            </a:pPr>
            <a:endParaRPr lang="ru-RU" sz="1600" dirty="0">
              <a:latin typeface="Arial Narrow" pitchFamily="34" charset="0"/>
              <a:cs typeface="Arial" pitchFamily="34" charset="0"/>
            </a:endParaRPr>
          </a:p>
          <a:p>
            <a:pPr marL="85725" algn="just">
              <a:spcBef>
                <a:spcPts val="1200"/>
              </a:spcBef>
            </a:pPr>
            <a:endParaRPr lang="ru-RU" sz="16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1524001" y="156791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2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Х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«Основные средства и нематериальные активы»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925997" y="551636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Таблица 9. Изменения в бланке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6674036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6486828" y="1727901"/>
            <a:ext cx="4820850" cy="32849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SzPct val="80000"/>
              <a:tabLst>
                <a:tab pos="714375" algn="l"/>
              </a:tabLst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По строкам с 100 по 110 </a:t>
            </a:r>
            <a:r>
              <a:rPr lang="ru-RU" sz="1400" dirty="0">
                <a:latin typeface="Arial Narrow" pitchFamily="34" charset="0"/>
                <a:cs typeface="Arial" pitchFamily="34" charset="0"/>
              </a:rPr>
              <a:t>отражается стоимость основных средств, входящих в состав имущества организации и принадлежащих ей на праве собственности, хозяйственного ведения, оперативного управления, числящихся на счете бухгалтерского учета </a:t>
            </a:r>
            <a:r>
              <a:rPr lang="ru-RU" sz="1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 Narrow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008080"/>
                </a:solidFill>
                <a:latin typeface="Arial Narrow" pitchFamily="34" charset="0"/>
              </a:rPr>
              <a:t>01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«Основные средства»</a:t>
            </a:r>
            <a:r>
              <a:rPr lang="ru-RU" sz="1400" dirty="0">
                <a:latin typeface="Arial Narrow" pitchFamily="34" charset="0"/>
                <a:cs typeface="Arial" pitchFamily="34" charset="0"/>
              </a:rPr>
              <a:t>, а также стоимость основных средств, предоставленных во временное пользование с целью получения дохода, стоимость основных средств, приобретаемых для передачи в финансовую аренду (лизинг), числящихся на счете бухгалтерского учета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03 «Доходные вложения в материальные активы»</a:t>
            </a:r>
          </a:p>
          <a:p>
            <a:pPr algn="just" eaLnBrk="0" hangingPunct="0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SzPct val="80000"/>
              <a:tabLst>
                <a:tab pos="714375" algn="l"/>
              </a:tabLst>
            </a:pPr>
            <a:endParaRPr lang="ru-RU" sz="1400" dirty="0">
              <a:latin typeface="Arial Narrow" pitchFamily="34" charset="0"/>
              <a:cs typeface="Arial" pitchFamily="34" charset="0"/>
            </a:endParaRPr>
          </a:p>
          <a:p>
            <a:pPr algn="just" eaLnBrk="0" hangingPunct="0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SzPct val="80000"/>
              <a:tabLst>
                <a:tab pos="714375" algn="l"/>
              </a:tabLst>
            </a:pPr>
            <a:r>
              <a:rPr lang="ru-RU" sz="1400" dirty="0" smtClean="0">
                <a:latin typeface="Arial Narrow" pitchFamily="34" charset="0"/>
                <a:cs typeface="Arial" pitchFamily="34" charset="0"/>
              </a:rPr>
              <a:t>Стоимость </a:t>
            </a:r>
            <a:r>
              <a:rPr lang="ru-RU" sz="1400" dirty="0">
                <a:latin typeface="Arial Narrow" pitchFamily="34" charset="0"/>
                <a:cs typeface="Arial" pitchFamily="34" charset="0"/>
              </a:rPr>
              <a:t>основных средств, сданных в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финансовую аренду (лизинг)</a:t>
            </a:r>
            <a:r>
              <a:rPr lang="ru-RU" sz="1400" dirty="0">
                <a:latin typeface="Arial Narrow" pitchFamily="34" charset="0"/>
                <a:cs typeface="Arial" pitchFamily="34" charset="0"/>
              </a:rPr>
              <a:t>, включает в раздел организация, у которой они входят в состав долгосрочных активов (учитываются на балансовом счете бухгалтерского учета)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0"/>
          <a:stretch/>
        </p:blipFill>
        <p:spPr bwMode="auto">
          <a:xfrm>
            <a:off x="685047" y="1485694"/>
            <a:ext cx="5127123" cy="234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9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48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924050"/>
            <a:ext cx="5341753" cy="35306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161" y="376510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97026" y="1908319"/>
            <a:ext cx="5346611" cy="35434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653736" y="2283440"/>
            <a:ext cx="4833192" cy="2432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eaLnBrk="0" fontAlgn="base" hangingPunct="0">
              <a:lnSpc>
                <a:spcPct val="100000"/>
              </a:lnSpc>
              <a:spcBef>
                <a:spcPts val="1200"/>
              </a:spcBef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Организация, применяющая упрощенную систему налогообложения и ведущая учет в книге учета доходов и расходов </a:t>
            </a: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организаций, применяющих упрощенную систему налогообложения, заполняет </a:t>
            </a: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раздел </a:t>
            </a:r>
            <a:b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на основании книги учета доходов и расходов </a:t>
            </a: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организаций</a:t>
            </a:r>
            <a:r>
              <a:rPr lang="en-US" sz="16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,</a:t>
            </a: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применяющих упрощенную систему налогообложения, утвержденной постановлением 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cs typeface="Arial" pitchFamily="34" charset="0"/>
              </a:rPr>
              <a:t>МНС, Минфина, Минтруда и социальной защиты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cs typeface="Arial" pitchFamily="34" charset="0"/>
              </a:rPr>
              <a:t>и </a:t>
            </a:r>
            <a:r>
              <a:rPr lang="ru-RU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cs typeface="Arial" pitchFamily="34" charset="0"/>
              </a:rPr>
              <a:t>Белстата </a:t>
            </a:r>
            <a:br>
              <a:rPr lang="ru-RU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от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28.11.2022 № 35/54/75/133.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1524001" y="178528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2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Х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«Основные средства и нематериальные активы»</a:t>
            </a: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925997" y="551636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УСН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45" y="1798139"/>
            <a:ext cx="5067705" cy="340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359" y="3730150"/>
            <a:ext cx="4859482" cy="21744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49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9449" y="1949626"/>
            <a:ext cx="5133413" cy="35306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355238" y="1924049"/>
            <a:ext cx="5242797" cy="35473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1524001" y="186026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Х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</a:t>
            </a: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Объем отгруженной продукции(работ, услуг)»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6479017" y="1716329"/>
            <a:ext cx="5201979" cy="351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lnSpc>
                <a:spcPts val="1500"/>
              </a:lnSpc>
              <a:spcBef>
                <a:spcPts val="600"/>
              </a:spcBef>
              <a:spcAft>
                <a:spcPts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400" b="1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раздел Х заполняет </a:t>
            </a:r>
            <a:r>
              <a:rPr lang="ru-RU" sz="1400" dirty="0">
                <a:latin typeface="Arial Narrow" panose="020B0606020202030204" pitchFamily="34" charset="0"/>
                <a:cs typeface="Arial" pitchFamily="34" charset="0"/>
              </a:rPr>
              <a:t>организация,</a:t>
            </a:r>
            <a:r>
              <a:rPr lang="ru-RU" sz="1400" b="1" dirty="0">
                <a:solidFill>
                  <a:srgbClr val="CC660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08080"/>
                </a:solidFill>
                <a:latin typeface="Arial Narrow" panose="020B0606020202030204" pitchFamily="34" charset="0"/>
                <a:cs typeface="Arial" pitchFamily="34" charset="0"/>
              </a:rPr>
              <a:t>основной вид экономической деятельности</a:t>
            </a:r>
            <a:r>
              <a:rPr lang="ru-RU" sz="1400" b="1" dirty="0">
                <a:solidFill>
                  <a:srgbClr val="CC660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  <a:cs typeface="Arial" pitchFamily="34" charset="0"/>
              </a:rPr>
              <a:t>которой </a:t>
            </a:r>
            <a:r>
              <a:rPr lang="ru-RU" sz="1400" dirty="0" smtClean="0">
                <a:latin typeface="Arial Narrow" panose="020B0606020202030204" pitchFamily="34" charset="0"/>
                <a:cs typeface="Arial" pitchFamily="34" charset="0"/>
              </a:rPr>
              <a:t>в</a:t>
            </a:r>
            <a:r>
              <a:rPr lang="ru-RU" sz="1400" b="1" dirty="0" smtClean="0">
                <a:solidFill>
                  <a:srgbClr val="CC660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itchFamily="34" charset="0"/>
              </a:rPr>
              <a:t>2025 году </a:t>
            </a:r>
            <a:r>
              <a:rPr lang="ru-RU" sz="1400" dirty="0" smtClean="0">
                <a:latin typeface="Arial Narrow" panose="020B0606020202030204" pitchFamily="34" charset="0"/>
                <a:cs typeface="Arial" pitchFamily="34" charset="0"/>
              </a:rPr>
              <a:t>классифицировался по ОКЭД:</a:t>
            </a:r>
            <a:r>
              <a:rPr lang="ru-RU" sz="1400" b="1" dirty="0" smtClean="0">
                <a:solidFill>
                  <a:srgbClr val="CC660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</a:p>
          <a:p>
            <a:pPr marL="360000" lvl="0" eaLnBrk="0" hangingPunct="0">
              <a:lnSpc>
                <a:spcPts val="1500"/>
              </a:lnSpc>
              <a:spcBef>
                <a:spcPts val="600"/>
              </a:spcBef>
              <a:spcAft>
                <a:spcPts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400" dirty="0" smtClean="0"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в области промышленности </a:t>
            </a:r>
            <a:r>
              <a:rPr lang="ru-RU" sz="1400" b="1" i="1" dirty="0" smtClean="0"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1400" b="1" i="1" dirty="0" smtClean="0">
                <a:latin typeface="Arial Narrow" panose="020B0606020202030204" pitchFamily="34" charset="0"/>
                <a:ea typeface="Times New Roman" pitchFamily="18" charset="0"/>
              </a:rPr>
              <a:t>разделы </a:t>
            </a:r>
            <a:r>
              <a:rPr lang="ru-RU" sz="1400" b="1" i="1" dirty="0">
                <a:latin typeface="Arial Narrow" panose="020B0606020202030204" pitchFamily="34" charset="0"/>
                <a:ea typeface="Times New Roman" pitchFamily="18" charset="0"/>
              </a:rPr>
              <a:t>с 05 по </a:t>
            </a:r>
            <a:r>
              <a:rPr lang="ru-RU" sz="1400" b="1" i="1" dirty="0" smtClean="0">
                <a:latin typeface="Arial Narrow" panose="020B0606020202030204" pitchFamily="34" charset="0"/>
                <a:ea typeface="Times New Roman" pitchFamily="18" charset="0"/>
              </a:rPr>
              <a:t>39)</a:t>
            </a:r>
          </a:p>
          <a:p>
            <a:pPr marL="360000" lvl="0" eaLnBrk="0" hangingPunct="0">
              <a:lnSpc>
                <a:spcPts val="1500"/>
              </a:lnSpc>
              <a:spcBef>
                <a:spcPts val="600"/>
              </a:spcBef>
              <a:spcAft>
                <a:spcPts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itchFamily="18" charset="0"/>
              </a:rPr>
              <a:t>в области телекоммуникаций </a:t>
            </a:r>
            <a:r>
              <a:rPr lang="ru-RU" sz="1400" b="1" i="1" dirty="0" smtClean="0">
                <a:latin typeface="Arial Narrow" panose="020B0606020202030204" pitchFamily="34" charset="0"/>
                <a:ea typeface="Times New Roman" pitchFamily="18" charset="0"/>
              </a:rPr>
              <a:t>(раздел 61)</a:t>
            </a:r>
          </a:p>
          <a:p>
            <a:pPr marL="360000" lvl="0" algn="just" eaLnBrk="0" hangingPunct="0">
              <a:lnSpc>
                <a:spcPts val="1500"/>
              </a:lnSpc>
              <a:spcBef>
                <a:spcPts val="600"/>
              </a:spcBef>
              <a:spcAft>
                <a:spcPts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itchFamily="18" charset="0"/>
              </a:rPr>
              <a:t>в области компьютерного программирования, консультационных и других сопутствующих услуг </a:t>
            </a:r>
            <a:r>
              <a:rPr lang="ru-RU" sz="1400" b="1" i="1" dirty="0" smtClean="0">
                <a:latin typeface="Arial Narrow" panose="020B0606020202030204" pitchFamily="34" charset="0"/>
                <a:ea typeface="Times New Roman" pitchFamily="18" charset="0"/>
              </a:rPr>
              <a:t>(раздел 62)</a:t>
            </a:r>
          </a:p>
          <a:p>
            <a:pPr marL="360000" lvl="0" eaLnBrk="0" hangingPunct="0">
              <a:lnSpc>
                <a:spcPts val="1500"/>
              </a:lnSpc>
              <a:spcBef>
                <a:spcPts val="600"/>
              </a:spcBef>
              <a:spcAft>
                <a:spcPts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itchFamily="18" charset="0"/>
              </a:rPr>
              <a:t>в области информационного обслуживания </a:t>
            </a:r>
            <a:r>
              <a:rPr lang="ru-RU" sz="1400" b="1" i="1" dirty="0" smtClean="0">
                <a:latin typeface="Arial Narrow" panose="020B0606020202030204" pitchFamily="34" charset="0"/>
                <a:ea typeface="Times New Roman" pitchFamily="18" charset="0"/>
              </a:rPr>
              <a:t>(раздел 63, кроме деятельности информационных агентств (подкласса 63910))</a:t>
            </a:r>
            <a:endParaRPr lang="ru-RU" sz="1400" b="1" i="1" dirty="0">
              <a:latin typeface="Arial Narrow" panose="020B0606020202030204" pitchFamily="34" charset="0"/>
            </a:endParaRPr>
          </a:p>
          <a:p>
            <a:pPr lvl="0" eaLnBrk="0" hangingPunct="0">
              <a:lnSpc>
                <a:spcPts val="1500"/>
              </a:lnSpc>
              <a:spcBef>
                <a:spcPts val="600"/>
              </a:spcBef>
              <a:spcAft>
                <a:spcPts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4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раздел Х не </a:t>
            </a:r>
            <a:r>
              <a:rPr lang="ru-RU" sz="1400" b="1" dirty="0">
                <a:solidFill>
                  <a:srgbClr val="990000"/>
                </a:solidFill>
                <a:latin typeface="Arial Narrow" panose="020B0606020202030204" pitchFamily="34" charset="0"/>
              </a:rPr>
              <a:t>заполняет </a:t>
            </a:r>
            <a:r>
              <a:rPr lang="ru-RU" sz="1400" dirty="0" smtClean="0">
                <a:latin typeface="Arial Narrow" panose="020B0606020202030204" pitchFamily="34" charset="0"/>
              </a:rPr>
              <a:t>организации:</a:t>
            </a:r>
            <a:endParaRPr lang="ru-RU" sz="1400" dirty="0">
              <a:latin typeface="Arial Narrow" panose="020B0606020202030204" pitchFamily="34" charset="0"/>
            </a:endParaRPr>
          </a:p>
          <a:p>
            <a:pPr marL="360000" lvl="0" algn="just" eaLnBrk="0" hangingPunct="0">
              <a:lnSpc>
                <a:spcPts val="1500"/>
              </a:lnSpc>
              <a:spcBef>
                <a:spcPts val="600"/>
              </a:spcBef>
              <a:spcAft>
                <a:spcPts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400" dirty="0" smtClean="0">
                <a:latin typeface="Arial Narrow" panose="020B0606020202030204" pitchFamily="34" charset="0"/>
                <a:cs typeface="Arial" pitchFamily="34" charset="0"/>
              </a:rPr>
              <a:t>применяющие </a:t>
            </a:r>
            <a:r>
              <a:rPr lang="ru-RU" sz="1400" dirty="0">
                <a:latin typeface="Arial Narrow" panose="020B0606020202030204" pitchFamily="34" charset="0"/>
                <a:cs typeface="Arial" pitchFamily="34" charset="0"/>
              </a:rPr>
              <a:t>упрощенную систему налогообложения и ведущая </a:t>
            </a:r>
            <a:r>
              <a:rPr lang="ru-RU" sz="1400" dirty="0" smtClean="0">
                <a:latin typeface="Arial Narrow" panose="020B0606020202030204" pitchFamily="34" charset="0"/>
                <a:cs typeface="Arial" pitchFamily="34" charset="0"/>
              </a:rPr>
              <a:t>учет в книге </a:t>
            </a:r>
            <a:r>
              <a:rPr lang="ru-RU" sz="1400" dirty="0">
                <a:latin typeface="Arial Narrow" panose="020B0606020202030204" pitchFamily="34" charset="0"/>
                <a:cs typeface="Arial" pitchFamily="34" charset="0"/>
              </a:rPr>
              <a:t>учета доходов и </a:t>
            </a:r>
            <a:r>
              <a:rPr lang="ru-RU" sz="1400" dirty="0" smtClean="0">
                <a:latin typeface="Arial Narrow" panose="020B0606020202030204" pitchFamily="34" charset="0"/>
                <a:cs typeface="Arial" pitchFamily="34" charset="0"/>
              </a:rPr>
              <a:t>расходов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организаций, </a:t>
            </a:r>
            <a:r>
              <a:rPr lang="ru-RU" sz="1400" dirty="0">
                <a:latin typeface="Arial Narrow" panose="020B0606020202030204" pitchFamily="34" charset="0"/>
              </a:rPr>
              <a:t>применяющих упрощенную систему налогообложения</a:t>
            </a:r>
            <a:r>
              <a:rPr lang="ru-RU" sz="1400" dirty="0" smtClean="0">
                <a:latin typeface="Arial Narrow" panose="020B0606020202030204" pitchFamily="34" charset="0"/>
                <a:cs typeface="Arial" pitchFamily="34" charset="0"/>
              </a:rPr>
              <a:t>;</a:t>
            </a:r>
            <a:endParaRPr lang="ru-RU" sz="1400" dirty="0">
              <a:latin typeface="Arial Narrow" panose="020B0606020202030204" pitchFamily="34" charset="0"/>
              <a:cs typeface="Arial" pitchFamily="34" charset="0"/>
            </a:endParaRPr>
          </a:p>
          <a:p>
            <a:pPr marL="360000" lvl="0" eaLnBrk="0" hangingPunct="0">
              <a:lnSpc>
                <a:spcPts val="1500"/>
              </a:lnSpc>
              <a:spcBef>
                <a:spcPts val="600"/>
              </a:spcBef>
              <a:spcAft>
                <a:spcPts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400" dirty="0" smtClean="0"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являющиеся резидентами Парка высоких технологий </a:t>
            </a:r>
            <a:r>
              <a:rPr lang="ru-RU" sz="1400" dirty="0"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или </a:t>
            </a:r>
            <a:r>
              <a:rPr lang="ru-RU" sz="1400" dirty="0" smtClean="0"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резидентами </a:t>
            </a:r>
            <a:r>
              <a:rPr lang="ru-RU" sz="1400" dirty="0"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научно-технологического </a:t>
            </a:r>
            <a:r>
              <a:rPr lang="ru-RU" sz="1400" dirty="0" smtClean="0"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парка</a:t>
            </a: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925997" y="551636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Таблица 10. Изменения в бланке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5"/>
          <a:stretch/>
        </p:blipFill>
        <p:spPr bwMode="auto">
          <a:xfrm>
            <a:off x="688762" y="1854226"/>
            <a:ext cx="4970288" cy="110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одзаголовок 2"/>
          <p:cNvSpPr txBox="1">
            <a:spLocks/>
          </p:cNvSpPr>
          <p:nvPr/>
        </p:nvSpPr>
        <p:spPr>
          <a:xfrm>
            <a:off x="859493" y="3122456"/>
            <a:ext cx="4799557" cy="1742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eaLnBrk="0" fontAlgn="base" hangingPunct="0">
              <a:lnSpc>
                <a:spcPct val="100000"/>
              </a:lnSpc>
              <a:spcBef>
                <a:spcPts val="1200"/>
              </a:spcBef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Таблицы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12 и 13 раздела XII «Затраты на инновации и объем отгруженной продукции (работ, услуг)» </a:t>
            </a:r>
            <a:r>
              <a:rPr lang="ru-RU" sz="1600" dirty="0" smtClean="0">
                <a:latin typeface="Arial Narrow" pitchFamily="34" charset="0"/>
              </a:rPr>
              <a:t>отчета за 2024 год преобразованы </a:t>
            </a:r>
            <a:r>
              <a:rPr lang="ru-RU" sz="1600" dirty="0">
                <a:latin typeface="Arial Narrow" pitchFamily="34" charset="0"/>
              </a:rPr>
              <a:t>в самостоятельные разделы в связи с разным кругом респондентов, представляющих первичные статистические данные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 по строкам 170 и 176 и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строкам 173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и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174</a:t>
            </a:r>
            <a:endParaRPr lang="ru-RU" sz="1600" b="1" dirty="0">
              <a:solidFill>
                <a:srgbClr val="00808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33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482908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89879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Информационные материалы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98836" y="1275428"/>
            <a:ext cx="5036500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325" y="1476375"/>
            <a:ext cx="4965011" cy="3657607"/>
          </a:xfrm>
        </p:spPr>
        <p:txBody>
          <a:bodyPr>
            <a:noAutofit/>
          </a:bodyPr>
          <a:lstStyle/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 smtClean="0">
                <a:latin typeface="Arial Narrow" pitchFamily="34" charset="0"/>
              </a:rPr>
              <a:t>Главная </a:t>
            </a:r>
            <a:r>
              <a:rPr lang="ru-RU" sz="1800" dirty="0">
                <a:latin typeface="Arial Narrow" pitchFamily="34" charset="0"/>
              </a:rPr>
              <a:t>страница </a:t>
            </a:r>
            <a:r>
              <a:rPr lang="ru-RU" sz="1800" dirty="0" smtClean="0">
                <a:latin typeface="Arial Narrow" pitchFamily="34" charset="0"/>
              </a:rPr>
              <a:t>сайта Белстата</a:t>
            </a:r>
          </a:p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Респондентам</a:t>
            </a:r>
          </a:p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 smtClean="0">
                <a:latin typeface="Arial Narrow" pitchFamily="34" charset="0"/>
              </a:rPr>
              <a:t>Государственные </a:t>
            </a:r>
            <a:r>
              <a:rPr lang="ru-RU" sz="1800" dirty="0">
                <a:latin typeface="Arial Narrow" pitchFamily="34" charset="0"/>
              </a:rPr>
              <a:t>статистические </a:t>
            </a:r>
            <a:r>
              <a:rPr lang="ru-RU" sz="1800" dirty="0" smtClean="0">
                <a:latin typeface="Arial Narrow" pitchFamily="34" charset="0"/>
              </a:rPr>
              <a:t>наблюдения</a:t>
            </a:r>
          </a:p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 smtClean="0">
                <a:latin typeface="Arial Narrow" pitchFamily="34" charset="0"/>
              </a:rPr>
              <a:t>Бланки </a:t>
            </a:r>
            <a:r>
              <a:rPr lang="ru-RU" sz="1800" dirty="0">
                <a:latin typeface="Arial Narrow" pitchFamily="34" charset="0"/>
              </a:rPr>
              <a:t>форм государственной статистической отчетности, указания по их заполнению, </a:t>
            </a:r>
            <a:r>
              <a:rPr lang="ru-RU" sz="1800" dirty="0" smtClean="0">
                <a:latin typeface="Arial Narrow" pitchFamily="34" charset="0"/>
              </a:rPr>
              <a:t>постановления</a:t>
            </a:r>
          </a:p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 smtClean="0">
                <a:latin typeface="Arial Narrow" pitchFamily="34" charset="0"/>
              </a:rPr>
              <a:t>Централизованные </a:t>
            </a:r>
            <a:r>
              <a:rPr lang="ru-RU" sz="1800" dirty="0">
                <a:latin typeface="Arial Narrow" pitchFamily="34" charset="0"/>
              </a:rPr>
              <a:t>государственные статистические наблюдения </a:t>
            </a:r>
            <a:r>
              <a:rPr lang="ru-RU" sz="1800" dirty="0" smtClean="0">
                <a:latin typeface="Arial Narrow" pitchFamily="34" charset="0"/>
              </a:rPr>
              <a:t> </a:t>
            </a:r>
            <a:endParaRPr lang="ru-RU" sz="1800" dirty="0">
              <a:latin typeface="Arial Narrow" pitchFamily="34" charset="0"/>
            </a:endParaRPr>
          </a:p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Структурная статистика </a:t>
            </a: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/>
            </a:r>
            <a:b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</a:br>
            <a:r>
              <a:rPr lang="en-US" sz="1800" b="1" dirty="0" smtClean="0">
                <a:solidFill>
                  <a:srgbClr val="008080"/>
                </a:solidFill>
                <a:latin typeface="Arial Narrow" pitchFamily="34" charset="0"/>
              </a:rPr>
              <a:t>(</a:t>
            </a: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формы 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1-мп, 4-у</a:t>
            </a: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)</a:t>
            </a:r>
            <a:r>
              <a:rPr lang="ru-RU" sz="1800" b="1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endParaRPr lang="ru-RU" sz="1800" b="1" dirty="0">
              <a:solidFill>
                <a:srgbClr val="CC6600"/>
              </a:solidFill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162204"/>
            <a:ext cx="4213633" cy="49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Навигационная цепочка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759" y="3521186"/>
            <a:ext cx="4859482" cy="2174476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Информационные материалы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92" y="4279017"/>
            <a:ext cx="800609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500525" y="1476375"/>
            <a:ext cx="5097329" cy="36378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738372" y="1476375"/>
            <a:ext cx="4965011" cy="3675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800" b="1" i="1" dirty="0" smtClean="0">
                <a:latin typeface="Arial Narrow" pitchFamily="34" charset="0"/>
                <a:ea typeface="Roboto Condensed" panose="02000000000000000000" pitchFamily="2" charset="0"/>
              </a:rPr>
              <a:t>перечень респондентов</a:t>
            </a:r>
          </a:p>
          <a:p>
            <a:pPr marL="285750" indent="-285750" algn="l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800" i="1" dirty="0" smtClean="0">
                <a:latin typeface="Arial Narrow" pitchFamily="34" charset="0"/>
                <a:ea typeface="Roboto Condensed" panose="02000000000000000000" pitchFamily="2" charset="0"/>
              </a:rPr>
              <a:t>постановление </a:t>
            </a:r>
            <a:r>
              <a:rPr lang="ru-RU" sz="1800" i="1" dirty="0">
                <a:latin typeface="Arial Narrow" pitchFamily="34" charset="0"/>
                <a:ea typeface="Roboto Condensed" panose="02000000000000000000" pitchFamily="2" charset="0"/>
              </a:rPr>
              <a:t>об утверждении</a:t>
            </a:r>
          </a:p>
          <a:p>
            <a:pPr marL="285750" indent="-285750" algn="l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800" i="1" dirty="0" smtClean="0">
                <a:latin typeface="Arial Narrow" pitchFamily="34" charset="0"/>
                <a:ea typeface="Roboto Condensed" panose="02000000000000000000" pitchFamily="2" charset="0"/>
              </a:rPr>
              <a:t>бланк </a:t>
            </a:r>
            <a:r>
              <a:rPr lang="ru-RU" sz="1800" i="1" dirty="0">
                <a:latin typeface="Arial Narrow" pitchFamily="34" charset="0"/>
                <a:ea typeface="Roboto Condensed" panose="02000000000000000000" pitchFamily="2" charset="0"/>
              </a:rPr>
              <a:t>формы</a:t>
            </a:r>
          </a:p>
          <a:p>
            <a:pPr marL="285750" indent="-285750" algn="l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800" i="1" dirty="0" smtClean="0">
                <a:latin typeface="Arial Narrow" pitchFamily="34" charset="0"/>
                <a:ea typeface="Roboto Condensed" panose="02000000000000000000" pitchFamily="2" charset="0"/>
              </a:rPr>
              <a:t>указания </a:t>
            </a:r>
            <a:r>
              <a:rPr lang="ru-RU" sz="1800" i="1" dirty="0">
                <a:latin typeface="Arial Narrow" pitchFamily="34" charset="0"/>
                <a:ea typeface="Roboto Condensed" panose="02000000000000000000" pitchFamily="2" charset="0"/>
              </a:rPr>
              <a:t>по заполнению формы</a:t>
            </a:r>
          </a:p>
          <a:p>
            <a:pPr marL="285750" indent="-285750" algn="l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800" i="1" dirty="0" smtClean="0">
                <a:latin typeface="Arial Narrow" pitchFamily="34" charset="0"/>
                <a:ea typeface="Roboto Condensed" panose="02000000000000000000" pitchFamily="2" charset="0"/>
              </a:rPr>
              <a:t>инфографика</a:t>
            </a:r>
            <a:endParaRPr lang="ru-RU" sz="1800" i="1" dirty="0">
              <a:latin typeface="Arial Narrow" pitchFamily="34" charset="0"/>
              <a:ea typeface="Roboto Condensed" panose="02000000000000000000" pitchFamily="2" charset="0"/>
            </a:endParaRPr>
          </a:p>
          <a:p>
            <a:pPr marL="285750" indent="-285750" algn="l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800" i="1" dirty="0" smtClean="0">
                <a:latin typeface="Arial Narrow" pitchFamily="34" charset="0"/>
                <a:ea typeface="Roboto Condensed" panose="02000000000000000000" pitchFamily="2" charset="0"/>
              </a:rPr>
              <a:t>вопрос-ответ</a:t>
            </a:r>
            <a:endParaRPr lang="ru-RU" sz="1800" i="1" dirty="0">
              <a:latin typeface="Arial Narrow" pitchFamily="34" charset="0"/>
              <a:ea typeface="Roboto Condensed" panose="02000000000000000000" pitchFamily="2" charset="0"/>
            </a:endParaRPr>
          </a:p>
          <a:p>
            <a:pPr marL="285750" indent="-285750" algn="l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800" i="1" dirty="0" smtClean="0">
                <a:latin typeface="Arial Narrow" pitchFamily="34" charset="0"/>
                <a:ea typeface="Roboto Condensed" panose="02000000000000000000" pitchFamily="2" charset="0"/>
              </a:rPr>
              <a:t>типичные </a:t>
            </a:r>
            <a:r>
              <a:rPr lang="ru-RU" sz="1800" i="1" dirty="0">
                <a:latin typeface="Arial Narrow" pitchFamily="34" charset="0"/>
                <a:ea typeface="Roboto Condensed" panose="02000000000000000000" pitchFamily="2" charset="0"/>
              </a:rPr>
              <a:t>ошибки</a:t>
            </a:r>
          </a:p>
          <a:p>
            <a:pPr marL="285750" indent="-285750" algn="l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800" i="1" dirty="0" smtClean="0">
                <a:latin typeface="Arial Narrow" pitchFamily="34" charset="0"/>
                <a:ea typeface="Roboto Condensed" panose="02000000000000000000" pitchFamily="2" charset="0"/>
              </a:rPr>
              <a:t>актуальные изменения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Font typeface="Wingdings" pitchFamily="2" charset="2"/>
              <a:buChar char="ü"/>
            </a:pPr>
            <a:r>
              <a:rPr lang="ru-RU" sz="1800" i="1" dirty="0">
                <a:latin typeface="Arial Narrow" pitchFamily="34" charset="0"/>
                <a:ea typeface="Roboto Condensed" panose="02000000000000000000" pitchFamily="2" charset="0"/>
              </a:rPr>
              <a:t>информация о среднем расстоянии поездки одного </a:t>
            </a:r>
            <a:r>
              <a:rPr lang="ru-RU" sz="1800" i="1" dirty="0" smtClean="0">
                <a:latin typeface="Arial Narrow" pitchFamily="34" charset="0"/>
                <a:ea typeface="Roboto Condensed" panose="02000000000000000000" pitchFamily="2" charset="0"/>
              </a:rPr>
              <a:t>пассажира на </a:t>
            </a:r>
            <a:r>
              <a:rPr lang="ru-RU" sz="1800" i="1" dirty="0">
                <a:latin typeface="Arial Narrow" pitchFamily="34" charset="0"/>
                <a:ea typeface="Roboto Condensed" panose="02000000000000000000" pitchFamily="2" charset="0"/>
              </a:rPr>
              <a:t>автомобильном транспорте общего пользования </a:t>
            </a:r>
            <a:br>
              <a:rPr lang="ru-RU" sz="1800" i="1" dirty="0">
                <a:latin typeface="Arial Narrow" pitchFamily="34" charset="0"/>
                <a:ea typeface="Roboto Condensed" panose="02000000000000000000" pitchFamily="2" charset="0"/>
              </a:rPr>
            </a:br>
            <a:r>
              <a:rPr lang="ru-RU" sz="2000" b="1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endParaRPr lang="ru-RU" sz="2000" b="1" dirty="0">
              <a:solidFill>
                <a:srgbClr val="CC66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8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50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0" y="1924050"/>
            <a:ext cx="5133413" cy="35306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161" y="376510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924049"/>
            <a:ext cx="5488713" cy="35473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64942" y="1455892"/>
            <a:ext cx="4833192" cy="3783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eaLnBrk="0" fontAlgn="base" hangingPunct="0">
              <a:lnSpc>
                <a:spcPct val="100000"/>
              </a:lnSpc>
              <a:spcBef>
                <a:spcPts val="1200"/>
              </a:spcBef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400" b="1" dirty="0">
                <a:solidFill>
                  <a:srgbClr val="008080"/>
                </a:solidFill>
                <a:latin typeface="Arial Narrow" panose="020B0606020202030204" pitchFamily="34" charset="0"/>
              </a:rPr>
              <a:t>По строке 173 данные отражаются независимо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от того, отгружала организация инновационную продукцию, выполняла инновационные работы, или оказывала инновационные услуги в 2025 году или нет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ts val="1200"/>
              </a:spcBef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О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бъем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отгруженной продукции (работ, услуг) отражается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в фактических отпускных ценах за вычетом налогов и сборов, исчисляемых из выручки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включая средства, полученные из бюджета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 в связи с государственным регулированием цен и тарифов, на покрытие убытков, на возмещение затрат на производство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ts val="1200"/>
              </a:spcBef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П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родукция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собственного производства, реализованная другим юридическим или физическим лицам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через свои торговые объекты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, включается в объем отгруженной продукции (работ, услуг)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по ценам реализации за вычетом налогов и сборов, исчисляемых из выручки, торговой наценки </a:t>
            </a: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1524001" y="179703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Х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</a:t>
            </a: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Объем отгруженной продукции(работ, услуг)»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675583" y="1451659"/>
            <a:ext cx="5133413" cy="4003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400" b="1" dirty="0">
                <a:solidFill>
                  <a:srgbClr val="008080"/>
                </a:solidFill>
                <a:latin typeface="Arial Narrow" panose="020B0606020202030204" pitchFamily="34" charset="0"/>
              </a:rPr>
              <a:t>В объем отгруженной промышленной продукции (работ, услуг) включается  стоимость: </a:t>
            </a:r>
          </a:p>
          <a:p>
            <a:pPr lvl="0" algn="l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продукции собственного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производства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: 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ru-RU" sz="1400" dirty="0">
                <a:latin typeface="Arial Narrow" pitchFamily="34" charset="0"/>
              </a:rPr>
              <a:t>фактически отгруженной </a:t>
            </a:r>
            <a:r>
              <a:rPr lang="ru-RU" sz="1400" dirty="0">
                <a:latin typeface="Arial Narrow" panose="020B0606020202030204" pitchFamily="34" charset="0"/>
                <a:cs typeface="Arial" pitchFamily="34" charset="0"/>
              </a:rPr>
              <a:t>в отчетном году другим юридическим или физическим лицам (включая продукцию, сданную по акту заказчику (покупателю) на месте) независимо от того, поступили денежные средства организации-изготовителю или нет </a:t>
            </a:r>
          </a:p>
          <a:p>
            <a:pPr marL="285750" lvl="0" indent="-28575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ru-RU" sz="1400" dirty="0">
                <a:solidFill>
                  <a:srgbClr val="008080"/>
                </a:solidFill>
                <a:latin typeface="Arial Narrow" pitchFamily="34" charset="0"/>
              </a:rPr>
              <a:t>в пределах организации переданной </a:t>
            </a:r>
            <a:r>
              <a:rPr lang="ru-RU" sz="1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itchFamily="34" charset="0"/>
              </a:rPr>
              <a:t>для </a:t>
            </a:r>
            <a:r>
              <a:rPr lang="ru-RU" sz="1400" dirty="0">
                <a:solidFill>
                  <a:srgbClr val="008080"/>
                </a:solidFill>
                <a:latin typeface="Arial Narrow" panose="020B0606020202030204" pitchFamily="34" charset="0"/>
                <a:cs typeface="Arial" pitchFamily="34" charset="0"/>
              </a:rPr>
              <a:t>дальнейшего использования при осуществлении видов экономической деятельности, не включенных в разделы с 05 по 39 </a:t>
            </a:r>
            <a:r>
              <a:rPr lang="ru-RU" sz="1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itchFamily="34" charset="0"/>
              </a:rPr>
              <a:t>ОКЭД </a:t>
            </a:r>
            <a:endParaRPr lang="ru-RU" sz="1400" dirty="0">
              <a:solidFill>
                <a:srgbClr val="00808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ru-RU" sz="1400" dirty="0">
                <a:latin typeface="Arial Narrow" panose="020B0606020202030204" pitchFamily="34" charset="0"/>
                <a:cs typeface="Arial" pitchFamily="34" charset="0"/>
              </a:rPr>
              <a:t>в пределах организации </a:t>
            </a:r>
            <a:r>
              <a:rPr lang="ru-RU" sz="1400" dirty="0">
                <a:latin typeface="Arial Narrow" pitchFamily="34" charset="0"/>
              </a:rPr>
              <a:t>выданной своим работникам в счет оплаты труда</a:t>
            </a:r>
            <a:r>
              <a:rPr lang="ru-RU" sz="1400" dirty="0">
                <a:latin typeface="Arial Narrow" panose="020B0606020202030204" pitchFamily="34" charset="0"/>
                <a:cs typeface="Arial" pitchFamily="34" charset="0"/>
              </a:rPr>
              <a:t>, зачисленной в состав собственных основных средств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выполненных работ, оказанных услуг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другим юридическим или физическим лицам</a:t>
            </a:r>
            <a:endParaRPr lang="ru-RU" sz="1400" b="1" dirty="0">
              <a:solidFill>
                <a:srgbClr val="00808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51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161" y="3765107"/>
            <a:ext cx="4859482" cy="2174476"/>
          </a:xfrm>
          <a:prstGeom prst="rect">
            <a:avLst/>
          </a:prstGeom>
        </p:spPr>
      </p:pic>
      <p:sp>
        <p:nvSpPr>
          <p:cNvPr id="40" name="Подзаголовок 2"/>
          <p:cNvSpPr txBox="1">
            <a:spLocks/>
          </p:cNvSpPr>
          <p:nvPr/>
        </p:nvSpPr>
        <p:spPr>
          <a:xfrm>
            <a:off x="6564942" y="1533525"/>
            <a:ext cx="4833192" cy="3783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Bef>
                <a:spcPts val="1200"/>
              </a:spcBef>
              <a:buClr>
                <a:srgbClr val="DD7E0E"/>
              </a:buClr>
              <a:buSzPct val="80000"/>
              <a:tabLst>
                <a:tab pos="179388" algn="l"/>
              </a:tabLst>
            </a:pP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1569611" y="179703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Х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</a:t>
            </a: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Объем отгруженной продукции(работ, услуг)»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925997" y="551636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Давальческое сырье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6674036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Собственник сырья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607200" y="1451659"/>
            <a:ext cx="5133413" cy="4003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endParaRPr lang="ru-RU" sz="1400" b="1" dirty="0">
              <a:solidFill>
                <a:srgbClr val="008080"/>
              </a:solidFill>
              <a:latin typeface="Arial Narrow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9488" y="1909281"/>
            <a:ext cx="5263027" cy="35306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725375" y="2311287"/>
            <a:ext cx="4704094" cy="2754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lvl="0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Продукция, произведенная из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давальческого сырья</a:t>
            </a: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, в</a:t>
            </a:r>
            <a:r>
              <a:rPr lang="en-US" sz="16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 </a:t>
            </a: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объем отгруженной промышленной продукции (работ, услуг) включается по стоимости переработки (обработки) </a:t>
            </a:r>
            <a:r>
              <a:rPr lang="ru-RU" sz="1600" b="1" dirty="0">
                <a:solidFill>
                  <a:srgbClr val="990000"/>
                </a:solidFill>
                <a:latin typeface="Arial Narrow" pitchFamily="34" charset="0"/>
                <a:cs typeface="Arial" pitchFamily="34" charset="0"/>
              </a:rPr>
              <a:t>без учета стоимости переработанного давальческого сырья</a:t>
            </a:r>
          </a:p>
          <a:p>
            <a:pPr marL="36000" lvl="0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endParaRPr lang="ru-RU" sz="16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marL="36000" lvl="0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Данные об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  <a:cs typeface="Arial" pitchFamily="34" charset="0"/>
              </a:rPr>
              <a:t>оказанных услугах </a:t>
            </a: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отражаются </a:t>
            </a:r>
            <a:r>
              <a:rPr lang="ru-RU" sz="1600" b="1" dirty="0">
                <a:solidFill>
                  <a:srgbClr val="990000"/>
                </a:solidFill>
                <a:latin typeface="Arial Narrow" pitchFamily="34" charset="0"/>
              </a:rPr>
              <a:t>без учета стоимости переработанного давальческого сырья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401903" y="1921174"/>
            <a:ext cx="5196132" cy="35306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6535295" y="1801024"/>
            <a:ext cx="4814386" cy="3559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Организация, являющаяся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собственником сырья, материалов, переданных в переработку </a:t>
            </a: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(обработку) другому юридическому лицу или ИП в целях выполнения:</a:t>
            </a:r>
          </a:p>
          <a:p>
            <a:pPr marL="141288" indent="-141288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всего процесса </a:t>
            </a: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производства  продукции, получившая обратно готовую продукцию и реализующая ее от своего имени без дополнительной переработки (обработки), 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не </a:t>
            </a: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включает стоимость этой продукции в объем отгруженной продукции (работ, услуг)</a:t>
            </a:r>
          </a:p>
          <a:p>
            <a:pPr marL="141288" indent="-141288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части процесса </a:t>
            </a: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производства продукции, отражает данные об объеме отгруженной продукции (работ, услуг) </a:t>
            </a: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за вычетом стоимости оказанных услуг </a:t>
            </a: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другим юридическим лицом или ИП по переработке (обработке) этого сырья, 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val="23916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52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1" y="1609725"/>
            <a:ext cx="5133412" cy="3854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Arial Narrow" pitchFamily="34" charset="0"/>
              </a:rPr>
              <a:t>Из </a:t>
            </a:r>
            <a:r>
              <a:rPr lang="ru-RU" sz="1400" b="1" dirty="0">
                <a:solidFill>
                  <a:prstClr val="black"/>
                </a:solidFill>
                <a:latin typeface="Arial Narrow" pitchFamily="34" charset="0"/>
              </a:rPr>
              <a:t>общего объема отгруженной продукции (работ, услуг) собственного производства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по строке 174 </a:t>
            </a:r>
            <a:r>
              <a:rPr lang="ru-RU" sz="1400" dirty="0">
                <a:solidFill>
                  <a:prstClr val="black"/>
                </a:solidFill>
                <a:latin typeface="Arial Narrow" pitchFamily="34" charset="0"/>
              </a:rPr>
              <a:t>отражается</a:t>
            </a:r>
            <a:r>
              <a:rPr lang="ru-RU" sz="1400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itchFamily="34" charset="0"/>
              </a:rPr>
              <a:t>объем отгруженной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инновационной</a:t>
            </a:r>
            <a:r>
              <a:rPr lang="ru-RU" sz="1400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itchFamily="34" charset="0"/>
              </a:rPr>
              <a:t>продукции (работ, услуг)</a:t>
            </a:r>
          </a:p>
          <a:p>
            <a:pPr lvl="0" algn="just" eaLnBrk="0" fontAlgn="base" hangingPunct="0">
              <a:spcBef>
                <a:spcPts val="1800"/>
              </a:spcBef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И</a:t>
            </a:r>
            <a:r>
              <a:rPr lang="x-none" sz="1400" b="1" dirty="0">
                <a:solidFill>
                  <a:srgbClr val="008080"/>
                </a:solidFill>
                <a:latin typeface="Arial Narrow" pitchFamily="34" charset="0"/>
              </a:rPr>
              <a:t>нновационная продукция (работы, услуги) </a:t>
            </a:r>
            <a:r>
              <a:rPr lang="x-none" sz="1400" dirty="0">
                <a:solidFill>
                  <a:prstClr val="black"/>
                </a:solidFill>
                <a:latin typeface="Arial Narrow" pitchFamily="34" charset="0"/>
              </a:rPr>
              <a:t>– это внедренная</a:t>
            </a:r>
            <a:r>
              <a:rPr lang="ru-RU" sz="1400" dirty="0">
                <a:solidFill>
                  <a:prstClr val="black"/>
                </a:solidFill>
                <a:latin typeface="Arial Narrow" pitchFamily="34" charset="0"/>
              </a:rPr>
              <a:t> в производство </a:t>
            </a:r>
            <a:r>
              <a:rPr lang="x-none" sz="1400" dirty="0">
                <a:solidFill>
                  <a:prstClr val="black"/>
                </a:solidFill>
                <a:latin typeface="Arial Narrow" pitchFamily="34" charset="0"/>
              </a:rPr>
              <a:t>продукция (работы, услуги), </a:t>
            </a:r>
            <a:r>
              <a:rPr lang="x-none" sz="1400" b="1" dirty="0">
                <a:solidFill>
                  <a:prstClr val="black"/>
                </a:solidFill>
                <a:latin typeface="Arial Narrow" pitchFamily="34" charset="0"/>
              </a:rPr>
              <a:t>являющаяся новой или значительно улучшенной </a:t>
            </a:r>
            <a:r>
              <a:rPr lang="x-none" sz="1400" dirty="0">
                <a:solidFill>
                  <a:prstClr val="black"/>
                </a:solidFill>
                <a:latin typeface="Arial Narrow" pitchFamily="34" charset="0"/>
              </a:rPr>
              <a:t>по сравнению с ранее выпускавшейся </a:t>
            </a:r>
            <a:r>
              <a:rPr lang="ru-RU" sz="1400" dirty="0">
                <a:solidFill>
                  <a:prstClr val="black"/>
                </a:solidFill>
                <a:latin typeface="Arial Narrow" pitchFamily="34" charset="0"/>
              </a:rPr>
              <a:t>(выполненными, оказанными) </a:t>
            </a:r>
            <a:r>
              <a:rPr lang="x-none" sz="1400" dirty="0">
                <a:solidFill>
                  <a:prstClr val="black"/>
                </a:solidFill>
                <a:latin typeface="Arial Narrow" pitchFamily="34" charset="0"/>
              </a:rPr>
              <a:t>продукцией (работами, услугами) в части ее свойств или способов использования, получившая новое обозначение или определение (наименование)</a:t>
            </a:r>
            <a:endParaRPr lang="ru-RU" sz="1400" dirty="0">
              <a:solidFill>
                <a:prstClr val="black"/>
              </a:solidFill>
              <a:latin typeface="Arial Narrow" pitchFamily="34" charset="0"/>
            </a:endParaRPr>
          </a:p>
          <a:p>
            <a:pPr lvl="0" algn="just" eaLnBrk="0" fontAlgn="base" hangingPunct="0">
              <a:spcBef>
                <a:spcPts val="1800"/>
              </a:spcBef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 Narrow" pitchFamily="34" charset="0"/>
              </a:rPr>
              <a:t>Продукция </a:t>
            </a:r>
            <a:r>
              <a:rPr lang="ru-RU" sz="1400" dirty="0">
                <a:solidFill>
                  <a:prstClr val="black"/>
                </a:solidFill>
                <a:latin typeface="Arial Narrow" pitchFamily="34" charset="0"/>
              </a:rPr>
              <a:t>(работы, услуги)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считается инновационной в течение трех лет с момента ее первой отгрузки </a:t>
            </a:r>
            <a:r>
              <a:rPr lang="ru-RU" sz="1400" dirty="0">
                <a:solidFill>
                  <a:prstClr val="black"/>
                </a:solidFill>
                <a:latin typeface="Arial Narrow" pitchFamily="34" charset="0"/>
              </a:rPr>
              <a:t>(выполнения, оказания)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161" y="3765107"/>
            <a:ext cx="485948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55238" y="1609725"/>
            <a:ext cx="5340432" cy="38712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400" b="1" dirty="0" smtClean="0">
                <a:solidFill>
                  <a:srgbClr val="990000"/>
                </a:solidFill>
                <a:latin typeface="Arial Narrow" pitchFamily="34" charset="0"/>
                <a:cs typeface="Arial" pitchFamily="34" charset="0"/>
              </a:rPr>
              <a:t>К </a:t>
            </a:r>
            <a:r>
              <a:rPr lang="ru-RU" sz="1400" b="1" dirty="0">
                <a:solidFill>
                  <a:srgbClr val="990000"/>
                </a:solidFill>
                <a:latin typeface="Arial Narrow" pitchFamily="34" charset="0"/>
                <a:cs typeface="Arial" pitchFamily="34" charset="0"/>
              </a:rPr>
              <a:t>инновационной продукции </a:t>
            </a:r>
            <a:r>
              <a:rPr lang="ru-RU" sz="1400" b="1" dirty="0">
                <a:solidFill>
                  <a:srgbClr val="990000"/>
                </a:solidFill>
                <a:latin typeface="Arial Narrow" pitchFamily="34" charset="0"/>
              </a:rPr>
              <a:t>не относится </a:t>
            </a:r>
            <a:r>
              <a:rPr lang="ru-RU" sz="14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продукция:</a:t>
            </a:r>
          </a:p>
          <a:p>
            <a:pPr marL="321750" indent="-285750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претерпевшая незначительные</a:t>
            </a:r>
            <a:r>
              <a:rPr lang="ru-RU" sz="14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: эстетические изменения, </a:t>
            </a:r>
            <a:r>
              <a:rPr lang="ru-RU" sz="14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не </a:t>
            </a:r>
            <a:r>
              <a:rPr lang="ru-RU" sz="14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касающиеся ее свойств, технических </a:t>
            </a:r>
            <a:r>
              <a:rPr lang="ru-RU" sz="14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характеристик; технические </a:t>
            </a:r>
            <a:r>
              <a:rPr lang="ru-RU" sz="14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или внешние изменения, оставляющие неизменным ее конструктивное </a:t>
            </a:r>
            <a:r>
              <a:rPr lang="ru-RU" sz="14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исполнение</a:t>
            </a:r>
            <a:endParaRPr lang="ru-RU" sz="14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marL="321750" indent="-285750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произведенная в связи с расширением </a:t>
            </a:r>
            <a:r>
              <a:rPr lang="ru-RU" sz="14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номенклатуры продукции, расширением производственных мощностей, регулярными сезонными и прочими повторяющимися </a:t>
            </a:r>
            <a:r>
              <a:rPr lang="ru-RU" sz="14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изменениями </a:t>
            </a:r>
            <a:endParaRPr lang="ru-RU" sz="14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marL="321750" indent="-285750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</a:rPr>
              <a:t>единичного производства или выполненная по индивидуальному заказу </a:t>
            </a:r>
            <a:r>
              <a:rPr lang="ru-RU" sz="14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в случае, если ни один из предметов единичного производства или выполненных по индивидуальному заказу не имеет существенных отличий от уже производившихся организацией </a:t>
            </a:r>
            <a:r>
              <a:rPr lang="ru-RU" sz="14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ранее </a:t>
            </a:r>
            <a:endParaRPr lang="ru-RU" sz="14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64942" y="1533525"/>
            <a:ext cx="4833192" cy="3783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Bef>
                <a:spcPts val="1200"/>
              </a:spcBef>
              <a:buClr>
                <a:srgbClr val="DD7E0E"/>
              </a:buClr>
              <a:buSzPct val="80000"/>
              <a:tabLst>
                <a:tab pos="179388" algn="l"/>
              </a:tabLst>
            </a:pP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1524001" y="167715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Х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</a:t>
            </a: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Объем отгруженной продукции(работ, услуг)»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925997" y="5516364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Инновационная продукция</a:t>
            </a:r>
            <a:endParaRPr lang="ru-RU" sz="16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6674036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 инновационная продукция. Основные критерии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607200" y="1451659"/>
            <a:ext cx="5133413" cy="4003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endParaRPr lang="ru-RU" sz="1400" b="1" dirty="0">
              <a:solidFill>
                <a:srgbClr val="00808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8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322" y="3730150"/>
            <a:ext cx="7151139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53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579238" y="1523088"/>
            <a:ext cx="9309096" cy="3854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  <a:buClr>
                <a:srgbClr val="DD7E0E"/>
              </a:buClr>
              <a:buSzPct val="80000"/>
              <a:tabLst>
                <a:tab pos="179388" algn="l"/>
              </a:tabLst>
            </a:pPr>
            <a:endParaRPr lang="ru-RU" sz="14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1776231" y="5489543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64942" y="1533525"/>
            <a:ext cx="4833192" cy="3783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Bef>
                <a:spcPts val="1200"/>
              </a:spcBef>
              <a:buClr>
                <a:srgbClr val="DD7E0E"/>
              </a:buClr>
              <a:buSzPct val="80000"/>
              <a:tabLst>
                <a:tab pos="179388" algn="l"/>
              </a:tabLst>
            </a:pP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1853411" y="5489543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1565055" y="185852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Х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</a:t>
            </a: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Объем отгруженной продукции(работ, услуг)»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1853410" y="5481407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Основной вид деятельности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1534613" y="1416702"/>
            <a:ext cx="5133413" cy="4003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endParaRPr lang="ru-RU" sz="1400" b="1" dirty="0">
              <a:solidFill>
                <a:srgbClr val="008080"/>
              </a:solidFill>
              <a:latin typeface="Arial Narrow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771368" y="1746500"/>
            <a:ext cx="916159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lnSpc>
                <a:spcPts val="1800"/>
              </a:lnSpc>
              <a:spcBef>
                <a:spcPts val="1800"/>
              </a:spcBef>
              <a:spcAft>
                <a:spcPts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600" dirty="0" smtClean="0">
                <a:latin typeface="Arial Narrow" panose="020B0606020202030204" pitchFamily="34" charset="0"/>
              </a:rPr>
              <a:t>отражение данных по строке 173 в зависимости от </a:t>
            </a:r>
            <a:r>
              <a:rPr lang="ru-RU" sz="1600" b="1" dirty="0" smtClean="0">
                <a:latin typeface="Arial Narrow" panose="020B0606020202030204" pitchFamily="34" charset="0"/>
              </a:rPr>
              <a:t>основного вида экономической деятельности организации</a:t>
            </a:r>
            <a:endParaRPr lang="ru-RU" sz="1600" i="1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7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823274"/>
              </p:ext>
            </p:extLst>
          </p:nvPr>
        </p:nvGraphicFramePr>
        <p:xfrm>
          <a:off x="2218997" y="2320573"/>
          <a:ext cx="8029578" cy="242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88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407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3211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организация, основной вид экономической деятельности которой в 2025 году классифицировался по ОКЭД: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по строке 173 отражает сумму данных об объеме отгруженной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продукции, выполненных работ, оказанных услуг, которые классифицировались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по ОКЭД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: 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56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в области промышленности </a:t>
                      </a:r>
                      <a:br>
                        <a:rPr lang="ru-RU" sz="1200" dirty="0" smtClean="0"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</a:br>
                      <a:r>
                        <a:rPr lang="ru-RU" sz="1200" i="1" dirty="0" smtClean="0">
                          <a:solidFill>
                            <a:srgbClr val="CC6600"/>
                          </a:solidFill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(</a:t>
                      </a:r>
                      <a:r>
                        <a:rPr lang="ru-RU" sz="1200" i="1" dirty="0" smtClean="0">
                          <a:solidFill>
                            <a:srgbClr val="CC6600"/>
                          </a:solidFill>
                          <a:latin typeface="Arial Narrow" panose="020B0606020202030204" pitchFamily="34" charset="0"/>
                          <a:ea typeface="Times New Roman" pitchFamily="18" charset="0"/>
                        </a:rPr>
                        <a:t>разделы с 05 по 39)</a:t>
                      </a:r>
                    </a:p>
                    <a:p>
                      <a:pPr marL="0" lvl="0" algn="just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DD7E0E"/>
                        </a:buClr>
                        <a:buSzPct val="80000"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в области телекоммуникаций </a:t>
                      </a:r>
                      <a:r>
                        <a:rPr lang="ru-RU" sz="1200" i="1" kern="1200" dirty="0" smtClean="0">
                          <a:solidFill>
                            <a:srgbClr val="CC6600"/>
                          </a:solidFill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(раздел 61)</a:t>
                      </a:r>
                    </a:p>
                    <a:p>
                      <a:pPr marL="0" lvl="0" algn="just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DD7E0E"/>
                        </a:buClr>
                        <a:buSzPct val="80000"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в области компьютерного программирования, консультационных и других сопутствующих услуг </a:t>
                      </a:r>
                      <a:r>
                        <a:rPr lang="ru-RU" sz="1200" i="1" kern="1200" dirty="0" smtClean="0">
                          <a:solidFill>
                            <a:srgbClr val="CC6600"/>
                          </a:solidFill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(раздел 62)</a:t>
                      </a:r>
                    </a:p>
                    <a:p>
                      <a:pPr marL="0" lvl="0" algn="just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DD7E0E"/>
                        </a:buClr>
                        <a:buSzPct val="80000"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в области информационного обслуживания </a:t>
                      </a:r>
                      <a:r>
                        <a:rPr lang="ru-RU" sz="1200" i="1" kern="1200" spc="-40" baseline="0" dirty="0" smtClean="0">
                          <a:solidFill>
                            <a:srgbClr val="CC6600"/>
                          </a:solidFill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(раздел 63, кроме деятельности </a:t>
                      </a:r>
                      <a:r>
                        <a:rPr lang="ru-RU" sz="1200" i="1" kern="1200" spc="-30" baseline="0" dirty="0" smtClean="0">
                          <a:solidFill>
                            <a:srgbClr val="CC6600"/>
                          </a:solidFill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информационных агентств (подкласс 63910))</a:t>
                      </a:r>
                      <a:endParaRPr lang="ru-RU" sz="1200" b="0" i="1" kern="1200" spc="-30" baseline="0" dirty="0" smtClean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только в </a:t>
                      </a:r>
                      <a:r>
                        <a:rPr lang="ru-RU" sz="1200" i="1" dirty="0" smtClean="0">
                          <a:solidFill>
                            <a:srgbClr val="CC6600"/>
                          </a:solidFill>
                          <a:latin typeface="Arial Narrow" panose="020B0606020202030204" pitchFamily="34" charset="0"/>
                          <a:ea typeface="Times New Roman" pitchFamily="18" charset="0"/>
                        </a:rPr>
                        <a:t>разделах с 05 по 39</a:t>
                      </a:r>
                      <a:br>
                        <a:rPr lang="ru-RU" sz="1200" i="1" dirty="0" smtClean="0">
                          <a:solidFill>
                            <a:srgbClr val="CC6600"/>
                          </a:solidFill>
                          <a:latin typeface="Arial Narrow" panose="020B0606020202030204" pitchFamily="34" charset="0"/>
                          <a:ea typeface="Times New Roman" pitchFamily="18" charset="0"/>
                        </a:rPr>
                      </a:br>
                      <a:endParaRPr lang="ru-RU" sz="1200" i="1" dirty="0" smtClean="0">
                        <a:solidFill>
                          <a:srgbClr val="CC6600"/>
                        </a:solidFill>
                        <a:latin typeface="Arial Narrow" panose="020B0606020202030204" pitchFamily="34" charset="0"/>
                        <a:ea typeface="Times New Roman" pitchFamily="18" charset="0"/>
                      </a:endParaRPr>
                    </a:p>
                    <a:p>
                      <a:pPr marL="0" lvl="0" algn="l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DD7E0E"/>
                        </a:buClr>
                        <a:buSzPct val="80000"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только в </a:t>
                      </a:r>
                      <a:r>
                        <a:rPr lang="ru-RU" sz="1200" i="1" kern="1200" dirty="0" smtClean="0">
                          <a:solidFill>
                            <a:srgbClr val="CC6600"/>
                          </a:solidFill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разделе 61</a:t>
                      </a:r>
                    </a:p>
                    <a:p>
                      <a:pPr marL="0" lvl="0" algn="l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DD7E0E"/>
                        </a:buClr>
                        <a:buSzPct val="80000"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только в </a:t>
                      </a:r>
                      <a:r>
                        <a:rPr lang="ru-RU" sz="1200" i="1" kern="1200" dirty="0" smtClean="0">
                          <a:solidFill>
                            <a:srgbClr val="CC6600"/>
                          </a:solidFill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разделе 62</a:t>
                      </a:r>
                      <a:r>
                        <a:rPr lang="ru-RU" sz="1200" i="1" kern="12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/>
                      </a:r>
                      <a:br>
                        <a:rPr lang="ru-RU" sz="1200" i="1" kern="12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</a:br>
                      <a:r>
                        <a:rPr lang="ru-RU" sz="1200" i="1" kern="12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/>
                      </a:r>
                      <a:br>
                        <a:rPr lang="ru-RU" sz="1200" i="1" kern="120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</a:br>
                      <a:endParaRPr lang="ru-RU" sz="1200" i="1" kern="1200" dirty="0" smtClean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lvl="0" algn="l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DD7E0E"/>
                        </a:buClr>
                        <a:buSzPct val="80000"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только в </a:t>
                      </a:r>
                      <a:r>
                        <a:rPr lang="ru-RU" sz="1200" i="1" kern="1200" dirty="0" smtClean="0">
                          <a:solidFill>
                            <a:srgbClr val="CC6600"/>
                          </a:solidFill>
                          <a:latin typeface="Arial Narrow" panose="020B0606020202030204" pitchFamily="34" charset="0"/>
                          <a:ea typeface="Times New Roman" pitchFamily="18" charset="0"/>
                          <a:cs typeface="Arial" pitchFamily="34" charset="0"/>
                        </a:rPr>
                        <a:t>разделе 63, кроме деятельности информационных агентств (подкласс 63910)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51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765107"/>
            <a:ext cx="4626541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54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7201" y="1653212"/>
            <a:ext cx="5179988" cy="3854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ts val="1800"/>
              </a:spcBef>
              <a:buClr>
                <a:srgbClr val="DD7E0E"/>
              </a:buClr>
              <a:buSzPct val="80000"/>
              <a:tabLst>
                <a:tab pos="179388" algn="l"/>
              </a:tabLst>
            </a:pPr>
            <a:endParaRPr lang="ru-RU" sz="15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lvl="0" eaLnBrk="0" fontAlgn="base" hangingPunct="0">
              <a:spcBef>
                <a:spcPts val="1800"/>
              </a:spcBef>
              <a:buClr>
                <a:srgbClr val="DD7E0E"/>
              </a:buClr>
              <a:buSzPct val="80000"/>
              <a:tabLst>
                <a:tab pos="179388" algn="l"/>
              </a:tabLst>
            </a:pPr>
            <a:endParaRPr lang="ru-RU" sz="1500" b="1" dirty="0">
              <a:solidFill>
                <a:prstClr val="black"/>
              </a:solidFill>
              <a:latin typeface="Arial Narrow" pitchFamily="34" charset="0"/>
            </a:endParaRPr>
          </a:p>
          <a:p>
            <a:pPr lvl="0" eaLnBrk="0" fontAlgn="base" hangingPunct="0">
              <a:spcBef>
                <a:spcPts val="1800"/>
              </a:spcBef>
              <a:buClr>
                <a:srgbClr val="DD7E0E"/>
              </a:buClr>
              <a:buSzPct val="80000"/>
              <a:tabLst>
                <a:tab pos="179388" algn="l"/>
              </a:tabLst>
            </a:pPr>
            <a:endParaRPr lang="ru-RU" sz="15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lvl="0" eaLnBrk="0" fontAlgn="base" hangingPunct="0">
              <a:spcBef>
                <a:spcPts val="1800"/>
              </a:spcBef>
              <a:buClr>
                <a:srgbClr val="DD7E0E"/>
              </a:buClr>
              <a:buSzPct val="80000"/>
              <a:tabLst>
                <a:tab pos="179388" algn="l"/>
              </a:tabLst>
            </a:pPr>
            <a:endParaRPr lang="ru-RU" sz="1500" b="1" dirty="0">
              <a:solidFill>
                <a:prstClr val="black"/>
              </a:solidFill>
              <a:latin typeface="Arial Narrow" pitchFamily="34" charset="0"/>
            </a:endParaRPr>
          </a:p>
          <a:p>
            <a:pPr lvl="0" eaLnBrk="0" fontAlgn="base" hangingPunct="0">
              <a:spcBef>
                <a:spcPts val="1800"/>
              </a:spcBef>
              <a:buClr>
                <a:srgbClr val="DD7E0E"/>
              </a:buClr>
              <a:buSzPct val="80000"/>
              <a:tabLst>
                <a:tab pos="179388" algn="l"/>
              </a:tabLst>
            </a:pPr>
            <a:endParaRPr lang="ru-RU" sz="15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Некоммерческая организация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161" y="3765107"/>
            <a:ext cx="4665142" cy="21744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82925" y="1637544"/>
            <a:ext cx="5269497" cy="38712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algn="just" eaLnBrk="0" fontAlgn="base" hangingPunct="0">
              <a:spcAft>
                <a:spcPts val="60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500" b="1" dirty="0">
                <a:solidFill>
                  <a:srgbClr val="008080"/>
                </a:solidFill>
                <a:latin typeface="Arial Narrow" pitchFamily="34" charset="0"/>
              </a:rPr>
              <a:t>По строке 170 код «1» проставляется</a:t>
            </a:r>
            <a:r>
              <a:rPr lang="ru-RU" sz="1500" dirty="0">
                <a:solidFill>
                  <a:prstClr val="black"/>
                </a:solidFill>
                <a:latin typeface="Arial Narrow" pitchFamily="34" charset="0"/>
              </a:rPr>
              <a:t>, если организация в отчетном году </a:t>
            </a:r>
            <a:r>
              <a:rPr lang="ru-RU" sz="1500" dirty="0" smtClean="0">
                <a:solidFill>
                  <a:prstClr val="black"/>
                </a:solidFill>
                <a:latin typeface="Arial Narrow" pitchFamily="34" charset="0"/>
              </a:rPr>
              <a:t>осуществляла: </a:t>
            </a:r>
          </a:p>
          <a:p>
            <a:pPr marL="320675" indent="-234950" algn="just" eaLnBrk="0" fontAlgn="base" hangingPunct="0">
              <a:spcAft>
                <a:spcPts val="60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ru-RU" sz="1500" dirty="0" smtClean="0">
                <a:solidFill>
                  <a:prstClr val="black"/>
                </a:solidFill>
                <a:latin typeface="Arial Narrow" pitchFamily="34" charset="0"/>
              </a:rPr>
              <a:t>затраты </a:t>
            </a:r>
            <a:r>
              <a:rPr lang="ru-RU" sz="1500" dirty="0">
                <a:solidFill>
                  <a:prstClr val="black"/>
                </a:solidFill>
                <a:latin typeface="Arial Narrow" pitchFamily="34" charset="0"/>
              </a:rPr>
              <a:t>на продуктовые инновации и (или) инновации бизнес-процесса </a:t>
            </a:r>
            <a:endParaRPr lang="ru-RU" sz="15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320675" indent="-234950" algn="just" eaLnBrk="0" fontAlgn="base" hangingPunct="0">
              <a:spcAft>
                <a:spcPts val="60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ru-RU" sz="1500" dirty="0" smtClean="0">
                <a:solidFill>
                  <a:prstClr val="black"/>
                </a:solidFill>
                <a:latin typeface="Arial Narrow" pitchFamily="34" charset="0"/>
              </a:rPr>
              <a:t>и </a:t>
            </a:r>
            <a:r>
              <a:rPr lang="ru-RU" sz="1500" dirty="0">
                <a:solidFill>
                  <a:prstClr val="black"/>
                </a:solidFill>
                <a:latin typeface="Arial Narrow" pitchFamily="34" charset="0"/>
              </a:rPr>
              <a:t>(или) отгрузку инновационной продукции (работ, услуг)  </a:t>
            </a:r>
          </a:p>
          <a:p>
            <a:pPr marL="36000" algn="just" eaLnBrk="0" fontAlgn="base" hangingPunct="0">
              <a:spcBef>
                <a:spcPts val="1200"/>
              </a:spcBef>
              <a:spcAft>
                <a:spcPts val="60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500" dirty="0" smtClean="0">
                <a:solidFill>
                  <a:prstClr val="black"/>
                </a:solidFill>
                <a:latin typeface="Arial Narrow" pitchFamily="34" charset="0"/>
              </a:rPr>
              <a:t>Продуктовые </a:t>
            </a:r>
            <a:r>
              <a:rPr lang="ru-RU" sz="1500" dirty="0">
                <a:solidFill>
                  <a:prstClr val="black"/>
                </a:solidFill>
                <a:latin typeface="Arial Narrow" pitchFamily="34" charset="0"/>
              </a:rPr>
              <a:t>инновации и инновации бизнес-процесса могут быть новыми для организации, но необязательно новыми для рынка </a:t>
            </a:r>
          </a:p>
          <a:p>
            <a:pPr marL="36000" algn="just" eaLnBrk="0" fontAlgn="base" hangingPunct="0">
              <a:spcBef>
                <a:spcPts val="1200"/>
              </a:spcBef>
              <a:spcAft>
                <a:spcPts val="60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500" b="1" dirty="0">
                <a:solidFill>
                  <a:srgbClr val="008080"/>
                </a:solidFill>
                <a:latin typeface="Arial Narrow" pitchFamily="34" charset="0"/>
              </a:rPr>
              <a:t>П</a:t>
            </a:r>
            <a:r>
              <a:rPr lang="ru-RU" sz="1500" b="1" dirty="0" smtClean="0">
                <a:solidFill>
                  <a:srgbClr val="008080"/>
                </a:solidFill>
                <a:latin typeface="Arial Narrow" pitchFamily="34" charset="0"/>
              </a:rPr>
              <a:t>о </a:t>
            </a:r>
            <a:r>
              <a:rPr lang="ru-RU" sz="1500" b="1" dirty="0">
                <a:solidFill>
                  <a:srgbClr val="008080"/>
                </a:solidFill>
                <a:latin typeface="Arial Narrow" pitchFamily="34" charset="0"/>
              </a:rPr>
              <a:t>строке 176 код «1» проставляется </a:t>
            </a:r>
            <a:r>
              <a:rPr lang="ru-RU" sz="1500" dirty="0">
                <a:solidFill>
                  <a:prstClr val="black"/>
                </a:solidFill>
                <a:latin typeface="Arial Narrow" pitchFamily="34" charset="0"/>
              </a:rPr>
              <a:t>в случае участия организации в отчетном году в совместных проектах по осуществлению инновационной деятельности, в том числе участия в государственных научно-технических, целевых и международных программах (проектах), стимулирующих инновационную деятельность</a:t>
            </a:r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564942" y="1533525"/>
            <a:ext cx="4833192" cy="3783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Bef>
                <a:spcPts val="1200"/>
              </a:spcBef>
              <a:buClr>
                <a:srgbClr val="DD7E0E"/>
              </a:buClr>
              <a:buSzPct val="80000"/>
              <a:tabLst>
                <a:tab pos="179388" algn="l"/>
              </a:tabLst>
            </a:pP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25998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1524001" y="160615"/>
            <a:ext cx="9144000" cy="570573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Х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 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«Сведения о деятельности организаций в области инноваций»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607200" y="1451659"/>
            <a:ext cx="5133413" cy="4003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endParaRPr lang="ru-RU" sz="1400" b="1" dirty="0">
              <a:solidFill>
                <a:srgbClr val="008080"/>
              </a:solidFill>
              <a:latin typeface="Arial Narrow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73"/>
          <a:stretch/>
        </p:blipFill>
        <p:spPr bwMode="auto">
          <a:xfrm>
            <a:off x="677159" y="1736124"/>
            <a:ext cx="4618234" cy="110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одзаголовок 2"/>
          <p:cNvSpPr txBox="1">
            <a:spLocks/>
          </p:cNvSpPr>
          <p:nvPr/>
        </p:nvSpPr>
        <p:spPr>
          <a:xfrm>
            <a:off x="753062" y="3314958"/>
            <a:ext cx="4542330" cy="1287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eaLnBrk="0" fontAlgn="base" hangingPunct="0">
              <a:spcBef>
                <a:spcPts val="1800"/>
              </a:spcBef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</a:rPr>
              <a:t>Раздел </a:t>
            </a: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XI </a:t>
            </a: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заполняют</a:t>
            </a: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 организации, осуществлявшие 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Arial Narrow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</a:rPr>
              <a:t>в </a:t>
            </a: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отчетном году затраты на инновации и (или) отгрузку инновационной продукции (работ, услуг), 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вне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зависимости от основного вида экономической деятельности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368771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58" y="3765107"/>
            <a:ext cx="7930591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55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818035" y="1423815"/>
            <a:ext cx="9918749" cy="41847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  <a:buClr>
                <a:srgbClr val="DD7E0E"/>
              </a:buClr>
              <a:buSzPct val="80000"/>
              <a:tabLst>
                <a:tab pos="179388" algn="l"/>
              </a:tabLst>
            </a:pPr>
            <a:endParaRPr lang="ru-RU" sz="14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1776231" y="5489543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1853411" y="5489543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1565055" y="185852"/>
            <a:ext cx="10402464" cy="570573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Собственник сырья и материалов. Соответствия между разделами формы 1-мп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1534613" y="1416702"/>
            <a:ext cx="5133413" cy="4003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endParaRPr lang="ru-RU" sz="1400" b="1" dirty="0">
              <a:solidFill>
                <a:srgbClr val="008080"/>
              </a:solidFill>
              <a:latin typeface="Arial Narrow" pitchFamily="34" charset="0"/>
            </a:endParaRPr>
          </a:p>
        </p:txBody>
      </p:sp>
      <p:graphicFrame>
        <p:nvGraphicFramePr>
          <p:cNvPr id="2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773236"/>
              </p:ext>
            </p:extLst>
          </p:nvPr>
        </p:nvGraphicFramePr>
        <p:xfrm>
          <a:off x="925629" y="1403908"/>
          <a:ext cx="9703560" cy="4085635"/>
        </p:xfrm>
        <a:graphic>
          <a:graphicData uri="http://schemas.openxmlformats.org/drawingml/2006/table">
            <a:tbl>
              <a:tblPr firstCol="1" lastCol="1">
                <a:tableStyleId>{616DA210-FB5B-4158-B5E0-FEB733F419BA}</a:tableStyleId>
              </a:tblPr>
              <a:tblGrid>
                <a:gridCol w="1183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78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7086">
                  <a:extLst>
                    <a:ext uri="{9D8B030D-6E8A-4147-A177-3AD203B41FA5}">
                      <a16:colId xmlns="" xmlns:a16="http://schemas.microsoft.com/office/drawing/2014/main" val="930840042"/>
                    </a:ext>
                  </a:extLst>
                </a:gridCol>
                <a:gridCol w="1613915">
                  <a:extLst>
                    <a:ext uri="{9D8B030D-6E8A-4147-A177-3AD203B41FA5}">
                      <a16:colId xmlns="" xmlns:a16="http://schemas.microsoft.com/office/drawing/2014/main" val="2153181131"/>
                    </a:ext>
                  </a:extLst>
                </a:gridCol>
                <a:gridCol w="3161385">
                  <a:extLst>
                    <a:ext uri="{9D8B030D-6E8A-4147-A177-3AD203B41FA5}">
                      <a16:colId xmlns="" xmlns:a16="http://schemas.microsoft.com/office/drawing/2014/main" val="1379319193"/>
                    </a:ext>
                  </a:extLst>
                </a:gridCol>
              </a:tblGrid>
              <a:tr h="245313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kumimoji="0" lang="ru-RU" sz="1000" b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kumimoji="0" lang="ru-RU" sz="1000" b="1" kern="1200" dirty="0">
                        <a:solidFill>
                          <a:srgbClr val="000099"/>
                        </a:solidFill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р.</a:t>
                      </a:r>
                      <a:r>
                        <a:rPr kumimoji="0" lang="en-US" sz="1000" b="1" kern="120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</a:t>
                      </a:r>
                      <a:r>
                        <a:rPr kumimoji="0" lang="ru-RU" sz="1000" b="1" kern="120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«Промышленность»</a:t>
                      </a:r>
                      <a:br>
                        <a:rPr kumimoji="0" lang="ru-RU" sz="1000" b="1" kern="120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ru-RU" sz="1000" b="1" kern="120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(р.</a:t>
                      </a:r>
                      <a:r>
                        <a:rPr kumimoji="0" lang="en-US" sz="1000" b="1" kern="120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 </a:t>
                      </a:r>
                      <a:r>
                        <a:rPr kumimoji="0" lang="ru-RU" sz="1000" b="1" kern="1200" baseline="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строка 173)</a:t>
                      </a:r>
                      <a:endParaRPr kumimoji="0" lang="ru-RU" sz="1000" b="1" kern="1200" dirty="0">
                        <a:solidFill>
                          <a:srgbClr val="006600"/>
                        </a:solidFill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р.</a:t>
                      </a:r>
                      <a:r>
                        <a:rPr kumimoji="0" lang="en-US" sz="1000" b="1" kern="120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VII</a:t>
                      </a:r>
                      <a:r>
                        <a:rPr kumimoji="0" lang="ru-RU" sz="1000" b="1" kern="120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«Натура» </a:t>
                      </a:r>
                      <a:endParaRPr kumimoji="0" lang="ru-RU" sz="1000" b="1" kern="1200" dirty="0">
                        <a:solidFill>
                          <a:srgbClr val="006600"/>
                        </a:solidFill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р.</a:t>
                      </a:r>
                      <a:r>
                        <a:rPr kumimoji="0" lang="en-US" sz="1000" b="1" kern="120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</a:t>
                      </a:r>
                      <a:r>
                        <a:rPr kumimoji="0" lang="ru-RU" sz="1000" b="1" kern="120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«Торговля»</a:t>
                      </a:r>
                      <a:endParaRPr kumimoji="0" lang="ru-RU" sz="1000" b="1" kern="1200" dirty="0">
                        <a:solidFill>
                          <a:srgbClr val="006600"/>
                        </a:solidFill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31445">
                <a:tc rowSpan="2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Организация, являющаяся собственником сырья, материалов, переданных в переработку (обработку) другому юридическому лицу или ИП</a:t>
                      </a:r>
                      <a:endParaRPr lang="ru-RU" sz="1000" b="0" dirty="0"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целях выполнения </a:t>
                      </a:r>
                      <a:b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000" b="1" kern="1200" dirty="0" smtClean="0">
                          <a:solidFill>
                            <a:srgbClr val="00808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части процесса производства 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продукции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включает в объем промышленного </a:t>
                      </a:r>
                      <a:b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производства (объем отгруженной продукции) </a:t>
                      </a:r>
                      <a:endParaRPr kumimoji="0" lang="ru-RU" sz="1000" b="1" kern="1200" dirty="0" smtClean="0">
                        <a:solidFill>
                          <a:srgbClr val="000099"/>
                        </a:solidFill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стоимость готовой продукции </a:t>
                      </a:r>
                      <a:b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без стоимости оказанных услуг 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другим юридическим лицом или ИП </a:t>
                      </a:r>
                      <a:b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переработке (обработке) этого сырья, материалов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отражает данные о производстве промышленной продукции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полной стоимости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26355">
                <a:tc v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целях выполнения </a:t>
                      </a:r>
                      <a:b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000" b="1" kern="1200" dirty="0" smtClean="0">
                          <a:solidFill>
                            <a:srgbClr val="00808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 процесса производства 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продукции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получившая обратно готовую продукцию и реализующая ее от своего имени </a:t>
                      </a:r>
                      <a:b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000" b="1" kern="1200" dirty="0" smtClean="0">
                          <a:solidFill>
                            <a:srgbClr val="00808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без дополнительной переработки (обработки)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99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включает 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объем промышленного производства (объем отгруженной продукции)</a:t>
                      </a:r>
                      <a:b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стоимость этой продукции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99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отражает</a:t>
                      </a:r>
                      <a:br>
                        <a:rPr lang="ru-RU" sz="1000" b="1" kern="1200" dirty="0" smtClean="0">
                          <a:solidFill>
                            <a:srgbClr val="99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000" b="1" kern="1200" dirty="0" smtClean="0">
                          <a:solidFill>
                            <a:srgbClr val="99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ru-RU" sz="1000" b="1" kern="1200" dirty="0" smtClean="0">
                          <a:solidFill>
                            <a:srgbClr val="99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данные о производстве этой продукции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отражает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валовой доход </a:t>
                      </a:r>
                      <a:b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реализованным без дополнительной переработки (обработки) товарам </a:t>
                      </a:r>
                    </a:p>
                    <a:p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без стоимости переработанного давальческого сырья </a:t>
                      </a:r>
                    </a:p>
                    <a:p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без оплаты услуг по его переработке (обработке):</a:t>
                      </a:r>
                    </a:p>
                    <a:p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другим юридическим лицам или ИП – </a:t>
                      </a:r>
                      <a:b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подклассам раздела 46 ОКЭД </a:t>
                      </a:r>
                      <a:b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000" b="0" kern="12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физическим лицам (кроме ИП) – </a:t>
                      </a:r>
                      <a:b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 подклассам раздела 47 ОКЭД</a:t>
                      </a:r>
                      <a:endParaRPr kumimoji="0" lang="ru-RU" sz="1000" b="0" kern="1200" dirty="0" smtClean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0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58" y="3765107"/>
            <a:ext cx="7930591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56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818035" y="1423815"/>
            <a:ext cx="11081522" cy="41847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  <a:buClr>
                <a:srgbClr val="DD7E0E"/>
              </a:buClr>
              <a:buSzPct val="80000"/>
              <a:tabLst>
                <a:tab pos="179388" algn="l"/>
              </a:tabLst>
            </a:pPr>
            <a:endParaRPr lang="ru-RU" sz="14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1776231" y="5489543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1853411" y="5489543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570858" y="185852"/>
            <a:ext cx="11470801" cy="570573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Соответствия между разделами формы 1-мп в части производства промышленной продукции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1534613" y="1416702"/>
            <a:ext cx="5133413" cy="4003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endParaRPr lang="ru-RU" sz="1400" b="1" dirty="0">
              <a:solidFill>
                <a:srgbClr val="008080"/>
              </a:solidFill>
              <a:latin typeface="Arial Narrow" pitchFamily="34" charset="0"/>
            </a:endParaRPr>
          </a:p>
        </p:txBody>
      </p:sp>
      <p:graphicFrame>
        <p:nvGraphicFramePr>
          <p:cNvPr id="23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5307980"/>
              </p:ext>
            </p:extLst>
          </p:nvPr>
        </p:nvGraphicFramePr>
        <p:xfrm>
          <a:off x="907518" y="1492869"/>
          <a:ext cx="10797480" cy="3865747"/>
        </p:xfrm>
        <a:graphic>
          <a:graphicData uri="http://schemas.openxmlformats.org/drawingml/2006/table">
            <a:tbl>
              <a:tblPr firstCol="1" lastCol="1">
                <a:tableStyleId>{616DA210-FB5B-4158-B5E0-FEB733F419BA}</a:tableStyleId>
              </a:tblPr>
              <a:tblGrid>
                <a:gridCol w="26993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993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99370">
                  <a:extLst>
                    <a:ext uri="{9D8B030D-6E8A-4147-A177-3AD203B41FA5}">
                      <a16:colId xmlns="" xmlns:a16="http://schemas.microsoft.com/office/drawing/2014/main" val="930840042"/>
                    </a:ext>
                  </a:extLst>
                </a:gridCol>
                <a:gridCol w="2699370">
                  <a:extLst>
                    <a:ext uri="{9D8B030D-6E8A-4147-A177-3AD203B41FA5}">
                      <a16:colId xmlns="" xmlns:a16="http://schemas.microsoft.com/office/drawing/2014/main" val="1379319193"/>
                    </a:ext>
                  </a:extLst>
                </a:gridCol>
              </a:tblGrid>
              <a:tr h="19733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kumimoji="0" lang="ru-RU" sz="1000" b="1" kern="1200" spc="-30" baseline="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р.</a:t>
                      </a:r>
                      <a:r>
                        <a:rPr kumimoji="0" lang="en-US" sz="1000" b="1" kern="1200" spc="-30" baseline="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 </a:t>
                      </a:r>
                      <a:r>
                        <a:rPr kumimoji="0" lang="ru-RU" sz="1000" b="1" kern="1200" spc="-30" baseline="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строка 201 «объем производства»</a:t>
                      </a:r>
                      <a:endParaRPr kumimoji="0" lang="ru-RU" sz="1000" b="1" kern="1200" spc="-30" baseline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kumimoji="0" lang="ru-RU" sz="1000" b="1" kern="120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р.</a:t>
                      </a:r>
                      <a:r>
                        <a:rPr kumimoji="0" lang="en-US" sz="1000" b="1" kern="120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VII</a:t>
                      </a:r>
                      <a:r>
                        <a:rPr kumimoji="0" lang="ru-RU" sz="1000" b="1" kern="120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графа 1 «натура»</a:t>
                      </a:r>
                      <a:endParaRPr kumimoji="0" lang="ru-RU" sz="1000" b="1" kern="1200" dirty="0">
                        <a:solidFill>
                          <a:srgbClr val="006600"/>
                        </a:solidFill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р.</a:t>
                      </a:r>
                      <a:r>
                        <a:rPr kumimoji="0" lang="en-US" sz="1000" b="1" kern="120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VII</a:t>
                      </a:r>
                      <a:r>
                        <a:rPr kumimoji="0" lang="ru-RU" sz="1000" b="1" kern="120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графа 3 «натура»</a:t>
                      </a:r>
                      <a:endParaRPr kumimoji="0" lang="ru-RU" sz="1000" b="1" kern="1200" dirty="0">
                        <a:solidFill>
                          <a:srgbClr val="006600"/>
                        </a:solidFill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р.</a:t>
                      </a:r>
                      <a:r>
                        <a:rPr kumimoji="0" lang="en-US" sz="1000" b="1" kern="120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r>
                        <a:rPr kumimoji="0" lang="ru-RU" sz="1000" b="1" kern="120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строка 173 «объем отгруженной продукции»</a:t>
                      </a:r>
                      <a:endParaRPr kumimoji="0" lang="ru-RU" sz="1000" b="1" kern="1200" dirty="0">
                        <a:solidFill>
                          <a:srgbClr val="006600"/>
                        </a:solidFill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661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стоимость продукции </a:t>
                      </a:r>
                      <a:endParaRPr lang="ru-RU" sz="1000" b="0" dirty="0"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 производстве промышленной продукции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стоимость</a:t>
                      </a:r>
                      <a:r>
                        <a:rPr kumimoji="0"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промышленной продукции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стоимость готовой продукции собственного производства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826"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предназначенной для реализации другим юридическим или физическим лицам</a:t>
                      </a:r>
                      <a:endParaRPr lang="ru-RU" sz="1000" b="0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отгруженной или предназначенной для отгрузки другим юридическим или физическим лицам</a:t>
                      </a:r>
                      <a:endParaRPr lang="ru-RU" sz="1000" b="0" kern="1200" dirty="0" smtClean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отгруженной или предназначенной для отгрузки другим юридическим или физическим лицам</a:t>
                      </a:r>
                      <a:endParaRPr lang="ru-RU" sz="1000" b="0" kern="1200" dirty="0" smtClean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фактически отгруженной другим юридическим или физическим лицам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2998"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пределах организации переданной для дальнейшего использования при осуществлении видов экономической деятельности, не включенных в разделы с 05 по 39</a:t>
                      </a:r>
                      <a:endParaRPr lang="ru-RU" sz="10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пределах организации переданной для дальнейшего использования при осуществлении видов экономической деятельности, не включенных в разделы с 05 по 39</a:t>
                      </a:r>
                      <a:endParaRPr lang="ru-RU" sz="1000" b="0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пределах организации переданной для дальнейшего использования при осуществлении видов экономической деятельности, не включенных в разделы с 05 по 39</a:t>
                      </a:r>
                      <a:endParaRPr lang="ru-RU" sz="1000" b="0" kern="1200" dirty="0" smtClean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пределах организации переданной для дальнейшего использования при осуществлении видов экономической деятельности, не включенных в разделы с 05 по 39</a:t>
                      </a:r>
                      <a:endParaRPr lang="ru-RU" sz="10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8763"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пределах организации выданной своим работникам в счет оплаты труда</a:t>
                      </a:r>
                      <a:endParaRPr lang="ru-RU" sz="1000" b="0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пределах организации выданной своим работникам в счет оплаты труда</a:t>
                      </a:r>
                      <a:endParaRPr lang="ru-RU" sz="1000" b="0" dirty="0" smtClean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пределах организации выданной своим работникам в счет оплаты труда</a:t>
                      </a:r>
                      <a:endParaRPr lang="ru-RU" sz="1000" b="0" dirty="0" smtClean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ts val="1100"/>
                        </a:lnSpc>
                      </a:pPr>
                      <a:r>
                        <a:rPr kumimoji="0" lang="ru-RU" sz="1000" b="0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пределах организации выданной своим работникам в счет оплаты труда</a:t>
                      </a:r>
                      <a:endParaRPr lang="ru-RU" sz="1000" b="0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81989849"/>
                  </a:ext>
                </a:extLst>
              </a:tr>
              <a:tr h="390160"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пределах организации зачисленной в состав собственных основных средств </a:t>
                      </a:r>
                      <a:endParaRPr lang="ru-RU" sz="1000" b="0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пределах организации зачисленной в состав собственных основных средств </a:t>
                      </a:r>
                      <a:endParaRPr lang="ru-RU" sz="1000" b="0" dirty="0"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пределах организации зачисленной в состав собственных основных средств </a:t>
                      </a:r>
                      <a:endParaRPr lang="ru-RU" sz="1000" b="0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пределах организации зачисленной в состав собственных основных средств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53547119"/>
                  </a:ext>
                </a:extLst>
              </a:tr>
              <a:tr h="813143"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пределах организации направленной на промышленно-производственные нужды (стоимость которой в дальнейшем учитывается в себестоимости конечной промышленной продукции)</a:t>
                      </a:r>
                      <a:endParaRPr lang="ru-RU" sz="1000" b="0" kern="1200" dirty="0" smtClean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73668951"/>
                  </a:ext>
                </a:extLst>
              </a:tr>
              <a:tr h="547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стоимость выполненных работ, оказанных услуг другим юридическим или физическим лицам </a:t>
                      </a:r>
                      <a:endParaRPr lang="ru-RU" sz="1000" b="0" dirty="0"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 оказанных услугах промышленного характера другим юридическим или физическим лицам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стоимость оказанных услуг промышленного характера другим юридическим или физическим лицам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стоимость выполненных работ, оказанных услуг другим юридическим или физическим лицам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53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58" y="3765107"/>
            <a:ext cx="7930591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57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818035" y="1423815"/>
            <a:ext cx="11081522" cy="41847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  <a:buClr>
                <a:srgbClr val="DD7E0E"/>
              </a:buClr>
              <a:buSzPct val="80000"/>
              <a:tabLst>
                <a:tab pos="179388" algn="l"/>
              </a:tabLst>
            </a:pPr>
            <a:endParaRPr lang="ru-RU" sz="14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1776231" y="5489543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6596857" y="550877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1853411" y="5489543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790437" y="5524500"/>
            <a:ext cx="4213633" cy="3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1534614" y="179674"/>
            <a:ext cx="10364944" cy="570573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Давальческое сырье. Соответствия между разделами формы 1-мп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1534613" y="1416702"/>
            <a:ext cx="5133413" cy="4003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</a:pPr>
            <a:endParaRPr lang="ru-RU" sz="1400" b="1" dirty="0">
              <a:solidFill>
                <a:srgbClr val="008080"/>
              </a:solidFill>
              <a:latin typeface="Arial Narrow" pitchFamily="34" charset="0"/>
            </a:endParaRPr>
          </a:p>
        </p:txBody>
      </p:sp>
      <p:graphicFrame>
        <p:nvGraphicFramePr>
          <p:cNvPr id="2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6148633"/>
              </p:ext>
            </p:extLst>
          </p:nvPr>
        </p:nvGraphicFramePr>
        <p:xfrm>
          <a:off x="1224780" y="1597360"/>
          <a:ext cx="10427642" cy="3436450"/>
        </p:xfrm>
        <a:graphic>
          <a:graphicData uri="http://schemas.openxmlformats.org/drawingml/2006/table">
            <a:tbl>
              <a:tblPr firstCol="1" lastCol="1">
                <a:tableStyleId>{616DA210-FB5B-4158-B5E0-FEB733F419BA}</a:tableStyleId>
              </a:tblPr>
              <a:tblGrid>
                <a:gridCol w="16790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48584">
                  <a:extLst>
                    <a:ext uri="{9D8B030D-6E8A-4147-A177-3AD203B41FA5}">
                      <a16:colId xmlns="" xmlns:a16="http://schemas.microsoft.com/office/drawing/2014/main" val="1379319193"/>
                    </a:ext>
                  </a:extLst>
                </a:gridCol>
              </a:tblGrid>
              <a:tr h="7624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spc="-30" baseline="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р.</a:t>
                      </a:r>
                      <a:r>
                        <a:rPr kumimoji="0" lang="en-US" sz="1200" b="1" kern="1200" spc="-30" baseline="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VI </a:t>
                      </a:r>
                      <a:r>
                        <a:rPr kumimoji="0" lang="ru-RU" sz="1200" b="1" kern="1200" spc="-30" baseline="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строка 201 графа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spc="-30" baseline="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«объем промышленного производства»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rgbClr val="006600"/>
                        </a:solidFill>
                        <a:latin typeface="Arial Narrow" panose="020B060602020203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Отражается отдельно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в графе 2 по подклассам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разделов с 10 по 32, класса 3832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99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Не отражается стоимость давальческого сырья, полученного от заказчика – нерезидента</a:t>
                      </a:r>
                      <a:r>
                        <a:rPr lang="ru-RU" sz="1200" b="0" kern="1200" baseline="0" dirty="0" smtClean="0">
                          <a:solidFill>
                            <a:srgbClr val="99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РБ</a:t>
                      </a:r>
                      <a:endParaRPr lang="ru-RU" sz="1200" b="0" dirty="0" smtClean="0">
                        <a:solidFill>
                          <a:srgbClr val="990000"/>
                        </a:solidFill>
                        <a:latin typeface="Arial Narrow" panose="020B060602020203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7778938"/>
                  </a:ext>
                </a:extLst>
              </a:tr>
              <a:tr h="12708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0" lang="ru-RU" sz="1200" b="1" kern="120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р.</a:t>
                      </a:r>
                      <a:r>
                        <a:rPr kumimoji="0" lang="en-US" sz="1200" b="1" kern="120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VII</a:t>
                      </a:r>
                      <a:r>
                        <a:rPr kumimoji="0" lang="ru-RU" sz="1200" b="1" kern="120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графа 1</a:t>
                      </a:r>
                      <a:r>
                        <a:rPr kumimoji="0" lang="ru-RU" sz="1200" b="1" kern="1200" baseline="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0" lang="ru-RU" sz="1200" b="1" kern="120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«натура» </a:t>
                      </a:r>
                      <a:endParaRPr kumimoji="0" lang="ru-RU" sz="1200" b="1" kern="1200" dirty="0">
                        <a:solidFill>
                          <a:srgbClr val="006600"/>
                        </a:solidFill>
                        <a:latin typeface="Arial Narrow" panose="020B060602020203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натуральных единицах измерения –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 учетом переработанного давальческого сырья, полученного как от заказчика – резидента РБ, </a:t>
                      </a:r>
                      <a:b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так и от заказчика – нерезидента РБ</a:t>
                      </a:r>
                    </a:p>
                    <a:p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стоимостной единице измерения ­ –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 учетом переработанного давальческого сырья, полученного только от заказчика – резидента РБ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Данные об оказанных услугах отражаются </a:t>
                      </a:r>
                      <a:r>
                        <a:rPr lang="ru-RU" sz="1200" b="0" kern="1200" dirty="0" smtClean="0">
                          <a:solidFill>
                            <a:srgbClr val="99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без учета стоимости переработанного давальческого сырья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1390058"/>
                  </a:ext>
                </a:extLst>
              </a:tr>
              <a:tr h="671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р.</a:t>
                      </a:r>
                      <a:r>
                        <a:rPr kumimoji="0" lang="en-US" sz="1200" b="1" kern="120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VII</a:t>
                      </a:r>
                      <a:r>
                        <a:rPr kumimoji="0" lang="ru-RU" sz="1200" b="1" kern="120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графа 3</a:t>
                      </a:r>
                      <a:br>
                        <a:rPr kumimoji="0" lang="ru-RU" sz="1200" b="1" kern="120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sz="1200" b="1" kern="120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«натура»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rgbClr val="006600"/>
                        </a:solidFill>
                        <a:latin typeface="Arial Narrow" panose="020B060602020203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 учетом стоимости переработанного давальческого сырья, полученного от заказчика – резидента РБ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Данные об оказанных услугах отражаются без учета стоимости переработанного давальческого сырья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5820350"/>
                  </a:ext>
                </a:extLst>
              </a:tr>
              <a:tr h="671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р.</a:t>
                      </a:r>
                      <a:r>
                        <a:rPr kumimoji="0" lang="en-US" sz="1200" b="1" kern="120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XII</a:t>
                      </a:r>
                      <a:r>
                        <a:rPr kumimoji="0" lang="ru-RU" sz="1200" b="1" kern="120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строка 173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«объем отгруженной</a:t>
                      </a:r>
                      <a:r>
                        <a:rPr kumimoji="0" lang="ru-RU" sz="1200" b="1" kern="1200" baseline="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продукции</a:t>
                      </a:r>
                      <a:r>
                        <a:rPr kumimoji="0" lang="ru-RU" sz="1200" b="1" kern="1200" dirty="0" smtClean="0">
                          <a:solidFill>
                            <a:srgbClr val="006600"/>
                          </a:solidFill>
                          <a:latin typeface="Arial Narrow" panose="020B0606020202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200" b="0" dirty="0">
                        <a:solidFill>
                          <a:srgbClr val="006600"/>
                        </a:solidFill>
                        <a:latin typeface="Arial Narrow" panose="020B060602020203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Отражается по стоимости переработки (обработки) продукции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rgbClr val="99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без учета стоимости переработанного давальческого сырья</a:t>
                      </a:r>
                      <a:endParaRPr lang="ru-RU" sz="1200" b="0" kern="1200" dirty="0" smtClean="0">
                        <a:solidFill>
                          <a:srgbClr val="990000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0514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7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3858308"/>
            <a:ext cx="639148" cy="6596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531" y="1908631"/>
            <a:ext cx="7274469" cy="675868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7333205" y="3581486"/>
            <a:ext cx="401782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210015, г. Витебск, ул. Ленина, 10А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7460206" y="4052541"/>
            <a:ext cx="255586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8 0 212 23 61 47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546" y="3782449"/>
            <a:ext cx="63531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1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482908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84289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ОБЩИЕ ПОЛОЖЕНИЯ 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98836" y="1514306"/>
            <a:ext cx="5170623" cy="36281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8818" y="1739163"/>
            <a:ext cx="4965011" cy="3246508"/>
          </a:xfrm>
        </p:spPr>
        <p:txBody>
          <a:bodyPr>
            <a:noAutofit/>
          </a:bodyPr>
          <a:lstStyle/>
          <a:p>
            <a:pPr marL="18000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Arial Narrow" pitchFamily="34" charset="0"/>
              </a:rPr>
              <a:t>При составлении отчета применяется общегосударственный классификатор Республики Беларусь 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ОКРБ 005-2011 «Виды экономической деятельности</a:t>
            </a: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» (ОКЭД)</a:t>
            </a:r>
            <a:r>
              <a:rPr lang="ru-RU" sz="1800" dirty="0" smtClean="0">
                <a:solidFill>
                  <a:srgbClr val="008080"/>
                </a:solidFill>
                <a:latin typeface="Arial Narrow" pitchFamily="34" charset="0"/>
              </a:rPr>
              <a:t>, </a:t>
            </a:r>
            <a:r>
              <a:rPr lang="ru-RU" sz="1800" dirty="0">
                <a:latin typeface="Arial Narrow" pitchFamily="34" charset="0"/>
              </a:rPr>
              <a:t>утвержденный постановлением Государственного комитета по стандартизации Республики Беларусь от 5 декабря 2011 г. № </a:t>
            </a:r>
            <a:r>
              <a:rPr lang="ru-RU" sz="1800" dirty="0" smtClean="0">
                <a:latin typeface="Arial Narrow" pitchFamily="34" charset="0"/>
              </a:rPr>
              <a:t>85, </a:t>
            </a:r>
            <a:r>
              <a:rPr lang="ru-RU" sz="1800" dirty="0">
                <a:latin typeface="Arial Narrow" pitchFamily="34" charset="0"/>
              </a:rPr>
              <a:t>размещенный на официальном сайте Белстата в глобальной компьютерной сети Интернет </a:t>
            </a:r>
            <a:r>
              <a:rPr lang="ru-RU" sz="1800" dirty="0" err="1" smtClean="0">
                <a:latin typeface="Arial Narrow" pitchFamily="34" charset="0"/>
                <a:hlinkClick r:id="rId7"/>
              </a:rPr>
              <a:t>http</a:t>
            </a:r>
            <a:r>
              <a:rPr lang="en-US" sz="1800" dirty="0" smtClean="0">
                <a:latin typeface="Arial Narrow" pitchFamily="34" charset="0"/>
                <a:hlinkClick r:id="rId7"/>
              </a:rPr>
              <a:t>s</a:t>
            </a:r>
            <a:r>
              <a:rPr lang="ru-RU" sz="1800" dirty="0" smtClean="0">
                <a:latin typeface="Arial Narrow" pitchFamily="34" charset="0"/>
                <a:hlinkClick r:id="rId7"/>
              </a:rPr>
              <a:t>://</a:t>
            </a:r>
            <a:r>
              <a:rPr lang="ru-RU" sz="1800" dirty="0">
                <a:latin typeface="Arial Narrow" pitchFamily="34" charset="0"/>
                <a:hlinkClick r:id="rId7"/>
              </a:rPr>
              <a:t>www.belstat.gov.by</a:t>
            </a:r>
            <a:r>
              <a:rPr lang="ru-RU" sz="1800" dirty="0">
                <a:latin typeface="Arial Narrow" pitchFamily="34" charset="0"/>
              </a:rPr>
              <a:t> </a:t>
            </a:r>
            <a:endParaRPr lang="ru-RU" sz="1800" dirty="0" smtClean="0">
              <a:latin typeface="Arial Narrow" pitchFamily="34" charset="0"/>
            </a:endParaRPr>
          </a:p>
          <a:p>
            <a:pPr marL="18000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 smtClean="0">
                <a:latin typeface="Arial Narrow" pitchFamily="34" charset="0"/>
              </a:rPr>
              <a:t>в</a:t>
            </a:r>
            <a:r>
              <a:rPr lang="ru-RU" sz="1800" dirty="0">
                <a:latin typeface="Arial Narrow" pitchFamily="34" charset="0"/>
              </a:rPr>
              <a:t> рубрике «Классификаторы».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162204"/>
            <a:ext cx="4213633" cy="49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ОКЭД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759" y="3521186"/>
            <a:ext cx="4859482" cy="2174476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Единица измерения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75700" y="1514306"/>
            <a:ext cx="5151897" cy="36196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585971" y="1739163"/>
            <a:ext cx="4965011" cy="3175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 smtClean="0">
                <a:latin typeface="Arial Narrow" pitchFamily="34" charset="0"/>
              </a:rPr>
              <a:t>Если 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единица измерения </a:t>
            </a:r>
            <a:r>
              <a:rPr lang="ru-RU" sz="1800" dirty="0">
                <a:latin typeface="Arial Narrow" pitchFamily="34" charset="0"/>
              </a:rPr>
              <a:t>статистических показателей при составлении отчета </a:t>
            </a:r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не </a:t>
            </a:r>
            <a:r>
              <a:rPr lang="ru-RU" sz="1800" dirty="0">
                <a:latin typeface="Arial Narrow" pitchFamily="34" charset="0"/>
              </a:rPr>
              <a:t>соответствует единице измерения данных </a:t>
            </a:r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в </a:t>
            </a:r>
            <a:r>
              <a:rPr lang="ru-RU" sz="1800" dirty="0">
                <a:latin typeface="Arial Narrow" pitchFamily="34" charset="0"/>
              </a:rPr>
              <a:t>первичных учетных и иных документах, </a:t>
            </a:r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то </a:t>
            </a:r>
            <a:r>
              <a:rPr lang="ru-RU" sz="1800" dirty="0">
                <a:latin typeface="Arial Narrow" pitchFamily="34" charset="0"/>
              </a:rPr>
              <a:t>вначале определяются значения статистических показателей на основании данных в первичных учетных и иных документах, а затем происходит их перевод в необходимые единицы измерения и округление по правилам арифметики</a:t>
            </a:r>
          </a:p>
        </p:txBody>
      </p:sp>
    </p:spTree>
    <p:extLst>
      <p:ext uri="{BB962C8B-B14F-4D97-AF65-F5344CB8AC3E}">
        <p14:creationId xmlns:p14="http://schemas.microsoft.com/office/powerpoint/2010/main" val="114252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482908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1076" y="185677"/>
            <a:ext cx="10519416" cy="570573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ОБЩИЕ ПОЛОЖЕНИЯ. Правила представления формы 1-мп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</a:t>
            </a:r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98836" y="1625658"/>
            <a:ext cx="5158267" cy="35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8818" y="2205769"/>
            <a:ext cx="4359555" cy="2313295"/>
          </a:xfrm>
        </p:spPr>
        <p:txBody>
          <a:bodyPr>
            <a:noAutofit/>
          </a:bodyPr>
          <a:lstStyle/>
          <a:p>
            <a:pPr algn="just" eaLnBrk="0" hangingPunct="0">
              <a:lnSpc>
                <a:spcPct val="100000"/>
              </a:lnSpc>
              <a:spcBef>
                <a:spcPts val="1800"/>
              </a:spcBef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1800" dirty="0">
                <a:latin typeface="Arial Narrow" pitchFamily="34" charset="0"/>
              </a:rPr>
              <a:t>В отчете отражаются данные </a:t>
            </a:r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b="1" dirty="0" smtClean="0">
                <a:solidFill>
                  <a:srgbClr val="008080"/>
                </a:solidFill>
                <a:latin typeface="Arial Narrow" pitchFamily="34" charset="0"/>
              </a:rPr>
              <a:t>в </a:t>
            </a:r>
            <a:r>
              <a:rPr lang="ru-RU" sz="1800" b="1" dirty="0">
                <a:solidFill>
                  <a:srgbClr val="008080"/>
                </a:solidFill>
                <a:latin typeface="Arial Narrow" pitchFamily="34" charset="0"/>
              </a:rPr>
              <a:t>целом по юридическому лицу</a:t>
            </a:r>
            <a:r>
              <a:rPr lang="ru-RU" sz="1800" dirty="0">
                <a:solidFill>
                  <a:srgbClr val="008080"/>
                </a:solidFill>
                <a:latin typeface="Arial Narrow" pitchFamily="34" charset="0"/>
              </a:rPr>
              <a:t>, </a:t>
            </a:r>
            <a:r>
              <a:rPr lang="ru-RU" sz="1800" dirty="0" smtClean="0">
                <a:solidFill>
                  <a:srgbClr val="008080"/>
                </a:solidFill>
                <a:latin typeface="Arial Narrow" pitchFamily="34" charset="0"/>
              </a:rPr>
              <a:t/>
            </a:r>
            <a:br>
              <a:rPr lang="ru-RU" sz="1800" dirty="0" smtClean="0">
                <a:solidFill>
                  <a:srgbClr val="008080"/>
                </a:solidFill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включая </a:t>
            </a:r>
            <a:r>
              <a:rPr lang="ru-RU" sz="1800" dirty="0">
                <a:latin typeface="Arial Narrow" pitchFamily="34" charset="0"/>
              </a:rPr>
              <a:t>данные по входящим в его структуру подразделениям, независимо от места их нахождения (</a:t>
            </a:r>
            <a:r>
              <a:rPr lang="ru-RU" sz="1800" b="1" dirty="0">
                <a:latin typeface="Arial Narrow" pitchFamily="34" charset="0"/>
              </a:rPr>
              <a:t>кроме обособленных подразделений, находящихся за пределами территории Республики Беларусь</a:t>
            </a:r>
            <a:r>
              <a:rPr lang="ru-RU" sz="1800" dirty="0" smtClean="0">
                <a:latin typeface="Arial Narrow" pitchFamily="34" charset="0"/>
              </a:rPr>
              <a:t>).</a:t>
            </a:r>
            <a:endParaRPr lang="ru-RU" sz="1800" dirty="0">
              <a:latin typeface="Arial Narrow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162204"/>
            <a:ext cx="4213633" cy="49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Юридическое лицо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759" y="3521186"/>
            <a:ext cx="4859482" cy="2174476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Структурное подразделение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00526" y="1625657"/>
            <a:ext cx="5188966" cy="35266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633022" y="2168628"/>
            <a:ext cx="4965011" cy="2566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0" hangingPunct="0">
              <a:spcBef>
                <a:spcPts val="1800"/>
              </a:spcBef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1600" dirty="0">
                <a:latin typeface="Arial Narrow" pitchFamily="34" charset="0"/>
              </a:rPr>
              <a:t>В целях заполнения формы </a:t>
            </a:r>
            <a:r>
              <a:rPr lang="ru-RU" sz="1600" dirty="0" smtClean="0">
                <a:latin typeface="Arial Narrow" pitchFamily="34" charset="0"/>
              </a:rPr>
              <a:t>1-мп </a:t>
            </a:r>
            <a:r>
              <a:rPr lang="ru-RU" sz="1600" dirty="0">
                <a:latin typeface="Arial Narrow" pitchFamily="34" charset="0"/>
              </a:rPr>
              <a:t/>
            </a:r>
            <a:br>
              <a:rPr lang="ru-RU" sz="1600" dirty="0">
                <a:latin typeface="Arial Narrow" pitchFamily="34" charset="0"/>
              </a:rPr>
            </a:b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под структурным подразделением понимается</a:t>
            </a:r>
            <a:r>
              <a:rPr lang="ru-RU" sz="1600" b="1" dirty="0">
                <a:latin typeface="Arial Narrow" pitchFamily="34" charset="0"/>
              </a:rPr>
              <a:t>: </a:t>
            </a:r>
          </a:p>
          <a:p>
            <a:pPr marL="465750" indent="-285750" algn="just" eaLnBrk="0" hangingPunct="0">
              <a:spcBef>
                <a:spcPts val="1200"/>
              </a:spcBef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lang="ru-RU" sz="1600" dirty="0">
                <a:latin typeface="Arial Narrow" pitchFamily="34" charset="0"/>
              </a:rPr>
              <a:t>любое подразделение </a:t>
            </a:r>
            <a:r>
              <a:rPr lang="ru-RU" sz="1600" dirty="0" smtClean="0">
                <a:latin typeface="Arial Narrow" pitchFamily="34" charset="0"/>
              </a:rPr>
              <a:t>организации (филиал, представительство, отделение</a:t>
            </a:r>
            <a:r>
              <a:rPr lang="ru-RU" sz="1600" dirty="0">
                <a:latin typeface="Arial Narrow" pitchFamily="34" charset="0"/>
              </a:rPr>
              <a:t>, завод, цех, мастерская, магазин, столовая, общежитие, санаторий, оздоровительный </a:t>
            </a:r>
            <a:r>
              <a:rPr lang="ru-RU" sz="1600" dirty="0" smtClean="0">
                <a:latin typeface="Arial Narrow" pitchFamily="34" charset="0"/>
              </a:rPr>
              <a:t>лагерь, бригада, пункт выдачи товаров, удаленное рабочее место и </a:t>
            </a:r>
            <a:r>
              <a:rPr lang="ru-RU" sz="1600" dirty="0" err="1" smtClean="0">
                <a:latin typeface="Arial Narrow" pitchFamily="34" charset="0"/>
              </a:rPr>
              <a:t>т.п</a:t>
            </a:r>
            <a:r>
              <a:rPr lang="ru-RU" sz="1600" dirty="0" smtClean="0">
                <a:latin typeface="Arial Narrow" pitchFamily="34" charset="0"/>
              </a:rPr>
              <a:t>) </a:t>
            </a:r>
            <a:endParaRPr lang="ru-RU" sz="1600" dirty="0">
              <a:latin typeface="Arial Narrow" pitchFamily="34" charset="0"/>
            </a:endParaRPr>
          </a:p>
          <a:p>
            <a:pPr marL="465750" indent="-285750" algn="just" eaLnBrk="0" hangingPunct="0">
              <a:spcBef>
                <a:spcPts val="1200"/>
              </a:spcBef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lang="ru-RU" sz="1600" dirty="0">
                <a:latin typeface="Arial Narrow" pitchFamily="34" charset="0"/>
                <a:cs typeface="Arial" pitchFamily="34" charset="0"/>
              </a:rPr>
              <a:t>по месту нахождения которого оборудованы рабочие места, производится продукция, выполняются работы, оказываются услуги </a:t>
            </a:r>
          </a:p>
          <a:p>
            <a:pPr marL="1800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ru-RU" sz="16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7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0" y="3482908"/>
            <a:ext cx="4859482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90387"/>
            <a:ext cx="9144000" cy="570573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ОБЩИЕ ПОЛОЖЕНИЯ. Правила представления формы 1-мп 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08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98835" y="1275428"/>
            <a:ext cx="5192973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48818" y="5162204"/>
            <a:ext cx="4213633" cy="49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Общие правила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759" y="3521186"/>
            <a:ext cx="4859482" cy="2174476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633023" y="2382180"/>
            <a:ext cx="4965011" cy="19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algn="just">
              <a:spcBef>
                <a:spcPts val="600"/>
              </a:spcBef>
            </a:pPr>
            <a:endParaRPr lang="ru-RU" sz="1600" b="1" dirty="0">
              <a:solidFill>
                <a:srgbClr val="CC66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874722" y="5167872"/>
            <a:ext cx="4213633" cy="52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Индустриальный парк «Великий камень» 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00525" y="1285349"/>
            <a:ext cx="5448459" cy="3866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644510" y="1615216"/>
            <a:ext cx="4715497" cy="3306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>
                <a:latin typeface="Arial Narrow" panose="020B0606020202030204" pitchFamily="34" charset="0"/>
              </a:rPr>
              <a:t>Организация-резидент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Китайско-Белорусского индустриального парка «Великий камень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»</a:t>
            </a:r>
            <a:r>
              <a:rPr lang="ru-RU" sz="1600" dirty="0" smtClean="0">
                <a:latin typeface="Arial Narrow" pitchFamily="34" charset="0"/>
              </a:rPr>
              <a:t> </a:t>
            </a:r>
          </a:p>
          <a:p>
            <a:pPr algn="just"/>
            <a:r>
              <a:rPr lang="ru-RU" sz="1600" dirty="0" smtClean="0">
                <a:latin typeface="Arial Narrow" pitchFamily="34" charset="0"/>
              </a:rPr>
              <a:t>организация</a:t>
            </a:r>
            <a:r>
              <a:rPr lang="ru-RU" sz="1600" dirty="0">
                <a:latin typeface="Arial Narrow" pitchFamily="34" charset="0"/>
              </a:rPr>
              <a:t>, осуществляющая деятельность на территории индустриального парка, 50 и более процентов акций (долей в уставном фонде) которой принадлежит совместной </a:t>
            </a:r>
            <a:r>
              <a:rPr lang="ru-RU" sz="1600" dirty="0" smtClean="0">
                <a:latin typeface="Arial Narrow" pitchFamily="34" charset="0"/>
              </a:rPr>
              <a:t>белорусско-китайской компании </a:t>
            </a:r>
            <a:r>
              <a:rPr lang="ru-RU" sz="1600" dirty="0">
                <a:latin typeface="Arial Narrow" pitchFamily="34" charset="0"/>
              </a:rPr>
              <a:t>по развитию индустриального </a:t>
            </a:r>
            <a:r>
              <a:rPr lang="ru-RU" sz="1600" dirty="0" smtClean="0">
                <a:latin typeface="Arial Narrow" pitchFamily="34" charset="0"/>
              </a:rPr>
              <a:t>парка либо </a:t>
            </a:r>
            <a:r>
              <a:rPr lang="ru-RU" sz="1600" dirty="0">
                <a:latin typeface="Arial Narrow" pitchFamily="34" charset="0"/>
              </a:rPr>
              <a:t>имущество которой находится </a:t>
            </a:r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собственности совместной </a:t>
            </a:r>
            <a:r>
              <a:rPr lang="ru-RU" sz="1600" dirty="0" smtClean="0">
                <a:latin typeface="Arial Narrow" pitchFamily="34" charset="0"/>
              </a:rPr>
              <a:t>компании </a:t>
            </a:r>
          </a:p>
          <a:p>
            <a:pPr marL="361950" algn="just"/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отчете </a:t>
            </a:r>
            <a:r>
              <a:rPr lang="ru-RU" sz="1600" dirty="0" smtClean="0">
                <a:latin typeface="Arial Narrow" pitchFamily="34" charset="0"/>
              </a:rPr>
              <a:t>отражают </a:t>
            </a:r>
            <a:r>
              <a:rPr lang="ru-RU" sz="1600" dirty="0">
                <a:latin typeface="Arial Narrow" pitchFamily="34" charset="0"/>
              </a:rPr>
              <a:t>данные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только по структурным подразделениям, </a:t>
            </a:r>
            <a:r>
              <a:rPr lang="ru-RU" sz="1600" dirty="0">
                <a:latin typeface="Arial Narrow" pitchFamily="34" charset="0"/>
              </a:rPr>
              <a:t>осуществляющим производство продукции, выполнение работ, оказание услуг </a:t>
            </a:r>
            <a:r>
              <a:rPr lang="ru-RU" sz="1600" dirty="0" smtClean="0">
                <a:latin typeface="Arial Narrow" pitchFamily="34" charset="0"/>
              </a:rPr>
              <a:t/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за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пределами индустриального парка.</a:t>
            </a: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974088" y="1685724"/>
            <a:ext cx="4579070" cy="2897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lnSpc>
                <a:spcPct val="100000"/>
              </a:lnSpc>
              <a:spcBef>
                <a:spcPts val="0"/>
              </a:spcBef>
              <a:buClr>
                <a:srgbClr val="DD7E0E"/>
              </a:buClr>
              <a:buSzPct val="80000"/>
              <a:tabLst>
                <a:tab pos="0" algn="l"/>
              </a:tabLst>
              <a:defRPr/>
            </a:pPr>
            <a:endParaRPr lang="ru-RU" sz="1600" b="1" dirty="0" smtClean="0">
              <a:solidFill>
                <a:srgbClr val="008080"/>
              </a:solidFill>
              <a:latin typeface="Arial Narrow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buClr>
                <a:srgbClr val="DD7E0E"/>
              </a:buClr>
              <a:buSzPct val="80000"/>
              <a:tabLst>
                <a:tab pos="0" algn="l"/>
              </a:tabLst>
              <a:defRPr/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Представляют отчет на общих основаниях:</a:t>
            </a:r>
          </a:p>
          <a:p>
            <a:pPr marL="465750" indent="-285750" algn="just" eaLnBrk="0" hangingPunct="0">
              <a:spcBef>
                <a:spcPts val="1200"/>
              </a:spcBef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lang="ru-RU" sz="1600" b="1" dirty="0" smtClean="0">
                <a:latin typeface="Arial Narrow" pitchFamily="34" charset="0"/>
              </a:rPr>
              <a:t>временно не осуществлявшая деятельность </a:t>
            </a:r>
            <a:r>
              <a:rPr lang="ru-RU" sz="1600" dirty="0" smtClean="0">
                <a:latin typeface="Arial Narrow" pitchFamily="34" charset="0"/>
              </a:rPr>
              <a:t>организация, которая в течение части отчетного года осуществляла производство продукции, выполнение работ, оказание услуг</a:t>
            </a:r>
          </a:p>
          <a:p>
            <a:pPr marL="465750" indent="-285750" algn="just" eaLnBrk="0" hangingPunct="0">
              <a:spcBef>
                <a:spcPts val="1200"/>
              </a:spcBef>
              <a:buClr>
                <a:srgbClr val="008080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lang="ru-RU" sz="1600" dirty="0" smtClean="0">
                <a:latin typeface="Arial Narrow" pitchFamily="34" charset="0"/>
              </a:rPr>
              <a:t>организация, </a:t>
            </a:r>
            <a:r>
              <a:rPr lang="ru-RU" sz="1600" b="1" dirty="0" smtClean="0">
                <a:latin typeface="Arial Narrow" pitchFamily="34" charset="0"/>
              </a:rPr>
              <a:t>не осуществлявшая </a:t>
            </a:r>
            <a:r>
              <a:rPr lang="ru-RU" sz="1600" dirty="0" smtClean="0">
                <a:latin typeface="Arial Narrow" pitchFamily="34" charset="0"/>
              </a:rPr>
              <a:t>производство продукции, выполнение работ, оказание услуг </a:t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в отчетном году</a:t>
            </a:r>
          </a:p>
          <a:p>
            <a:pPr marL="180000" algn="l" eaLnBrk="0" hangingPunct="0">
              <a:spcBef>
                <a:spcPts val="1200"/>
              </a:spcBef>
              <a:buClr>
                <a:srgbClr val="008080"/>
              </a:buClr>
              <a:buSzPct val="80000"/>
              <a:tabLst>
                <a:tab pos="179388" algn="l"/>
              </a:tabLst>
              <a:defRPr/>
            </a:pPr>
            <a:endParaRPr lang="ru-RU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9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636" y="5162204"/>
            <a:ext cx="1447534" cy="15547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059" y="3459472"/>
            <a:ext cx="8826376" cy="2174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2541" y="204375"/>
            <a:ext cx="9712486" cy="570573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Раздел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I</a:t>
            </a: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«Сведения об организации учета хозяйственных операций»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1" y="6065494"/>
            <a:ext cx="276540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09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07613" y="1446702"/>
            <a:ext cx="9240473" cy="36216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1929550" y="5166380"/>
            <a:ext cx="4213633" cy="49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Roboto Condensed" panose="02000000000000000000" pitchFamily="2" charset="0"/>
              </a:rPr>
              <a:t>Таблица 1. Без изменений</a:t>
            </a:r>
            <a:endParaRPr lang="ru-RU" sz="2000" dirty="0">
              <a:solidFill>
                <a:schemeClr val="bg1"/>
              </a:solidFill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1929550" y="3360783"/>
            <a:ext cx="8604439" cy="1649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7E0E"/>
              </a:buClr>
              <a:buSzPct val="80000"/>
              <a:tabLst>
                <a:tab pos="0" algn="l"/>
              </a:tabLst>
              <a:defRPr/>
            </a:pP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Раздел заполняется в обязательном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порядке. </a:t>
            </a:r>
          </a:p>
          <a:p>
            <a:pPr algn="just" ea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7E0E"/>
              </a:buClr>
              <a:buSzPct val="80000"/>
              <a:tabLst>
                <a:tab pos="0" algn="l"/>
              </a:tabLst>
              <a:defRPr/>
            </a:pP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Методология заполнения </a:t>
            </a:r>
            <a:r>
              <a:rPr lang="ru-RU" sz="1600" b="1" dirty="0">
                <a:solidFill>
                  <a:srgbClr val="008080"/>
                </a:solidFill>
                <a:latin typeface="Arial Narrow" pitchFamily="34" charset="0"/>
              </a:rPr>
              <a:t>не </a:t>
            </a:r>
            <a:r>
              <a:rPr lang="ru-RU" sz="1600" b="1" dirty="0" smtClean="0">
                <a:solidFill>
                  <a:srgbClr val="008080"/>
                </a:solidFill>
                <a:latin typeface="Arial Narrow" pitchFamily="34" charset="0"/>
              </a:rPr>
              <a:t>изменилась </a:t>
            </a:r>
          </a:p>
          <a:p>
            <a:pPr algn="just" ea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7E0E"/>
              </a:buClr>
              <a:buSzPct val="80000"/>
              <a:tabLst>
                <a:tab pos="0" algn="l"/>
              </a:tabLst>
              <a:defRPr/>
            </a:pPr>
            <a:r>
              <a:rPr lang="ru-RU" sz="1600" dirty="0" smtClean="0">
                <a:latin typeface="Arial Narrow" pitchFamily="34" charset="0"/>
              </a:rPr>
              <a:t>Форма </a:t>
            </a:r>
            <a:r>
              <a:rPr lang="ru-RU" sz="1600" b="1" dirty="0">
                <a:latin typeface="Arial Narrow" pitchFamily="34" charset="0"/>
              </a:rPr>
              <a:t>книги учета доходов и расходов</a:t>
            </a:r>
            <a:r>
              <a:rPr lang="ru-RU" sz="1600" dirty="0">
                <a:latin typeface="Arial Narrow" pitchFamily="34" charset="0"/>
              </a:rPr>
              <a:t> и порядок ее заполнения установлены постановлением МНС, Минфина, Минтруда и социальной защиты и </a:t>
            </a:r>
            <a:r>
              <a:rPr lang="ru-RU" sz="1600" dirty="0" smtClean="0">
                <a:latin typeface="Arial Narrow" pitchFamily="34" charset="0"/>
              </a:rPr>
              <a:t>Белстата от </a:t>
            </a:r>
            <a:r>
              <a:rPr lang="ru-RU" sz="1600" b="1" dirty="0">
                <a:latin typeface="Arial Narrow" pitchFamily="34" charset="0"/>
              </a:rPr>
              <a:t>28 ноября 2022 г. № 35/54/75/133</a:t>
            </a:r>
            <a:r>
              <a:rPr lang="ru-RU" sz="1600" dirty="0">
                <a:latin typeface="Arial Narrow" pitchFamily="34" charset="0"/>
              </a:rPr>
              <a:t> «О книге учета доходов и расходов организаций, применяющих упрощенную систему налогообложения»</a:t>
            </a:r>
            <a:endParaRPr lang="ru-RU" sz="1600" i="1" dirty="0">
              <a:latin typeface="Arial Narrow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32"/>
          <a:stretch/>
        </p:blipFill>
        <p:spPr>
          <a:xfrm>
            <a:off x="1929550" y="1638684"/>
            <a:ext cx="7900250" cy="15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8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4032</TotalTime>
  <Words>6190</Words>
  <Application>Microsoft Office PowerPoint</Application>
  <PresentationFormat>Произвольный</PresentationFormat>
  <Paragraphs>809</Paragraphs>
  <Slides>58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0" baseType="lpstr">
      <vt:lpstr>Тема Office</vt:lpstr>
      <vt:lpstr>Документ</vt:lpstr>
      <vt:lpstr>Актуальные изменения,  основные моменты,  на которые необходимо обратить внимание при заполнении  формы 1-мп за 2025 г.</vt:lpstr>
      <vt:lpstr>Форма 1-мп за 2025 год</vt:lpstr>
      <vt:lpstr>Круг респондентов изменен</vt:lpstr>
      <vt:lpstr>Способ и срок представления формы 1-мп</vt:lpstr>
      <vt:lpstr>Информационные материалы</vt:lpstr>
      <vt:lpstr>ОБЩИЕ ПОЛОЖЕНИЯ </vt:lpstr>
      <vt:lpstr>ОБЩИЕ ПОЛОЖЕНИЯ. Правила представления формы 1-мп</vt:lpstr>
      <vt:lpstr>ОБЩИЕ ПОЛОЖЕНИЯ. Правила представления формы 1-мп </vt:lpstr>
      <vt:lpstr>Раздел I «Сведения об организации учета хозяйственных операций»</vt:lpstr>
      <vt:lpstr>Раздел II «Численность работников и заработная плата»</vt:lpstr>
      <vt:lpstr>Раздел II «Численность работников и заработная плата»</vt:lpstr>
      <vt:lpstr>Раздел III «Автомобильный транспорт»</vt:lpstr>
      <vt:lpstr>Презентация PowerPoint</vt:lpstr>
      <vt:lpstr>РАЗДЕЛ IV «Финансовые результаты»</vt:lpstr>
      <vt:lpstr>РАЗДЕЛ IV «Финансовые результаты»</vt:lpstr>
      <vt:lpstr>РАЗДЕЛ V «Состояние расчетов на 1 января года, следующего за отчетным»</vt:lpstr>
      <vt:lpstr>РАЗДЕЛ VI «Сведения о деятельности организации по видам экономической деятельности»</vt:lpstr>
      <vt:lpstr>РАЗДЕЛ VI «Сведения о деятельности организации по видам экономической деятельности»</vt:lpstr>
      <vt:lpstr>РАЗДЕЛ VI «Сведения о деятельности организации по видам экономической деятельности»</vt:lpstr>
      <vt:lpstr>РАЗДЕЛ VI «Сведения о деятельности организации по видам экономической деятельности»</vt:lpstr>
      <vt:lpstr>РАЗДЕЛ VI «Сведения о деятельности организации по видам экономической деятельности»</vt:lpstr>
      <vt:lpstr>РАЗДЕЛ VI «Сведения о деятельности организации по видам экономической деятельности»</vt:lpstr>
      <vt:lpstr>РАЗДЕЛ VI «Сведения о деятельности организации по видам экономической деятельности»</vt:lpstr>
      <vt:lpstr>РАЗДЕЛ VI «Сведения о деятельности организации по видам экономической деятельности»</vt:lpstr>
      <vt:lpstr>РАЗДЕЛ VI «Сведения о деятельности организации по видам экономической деятельности»</vt:lpstr>
      <vt:lpstr>РАЗДЕЛ VI «Сведения о деятельности организации по видам экономической деятельности»</vt:lpstr>
      <vt:lpstr>РАЗДЕЛ VI «Сведения о деятельности организации по видам экономической деятельности»</vt:lpstr>
      <vt:lpstr>РАЗДЕЛ VI «Сведения о деятельности организации по видам экономической деятельности»</vt:lpstr>
      <vt:lpstr>РАЗДЕЛ VI «Сведения о деятельности организации по видам экономической деятельности»</vt:lpstr>
      <vt:lpstr>РАЗДЕЛ VI «Сведения о деятельности организации по видам экономической деятельности»</vt:lpstr>
      <vt:lpstr>РАЗДЕЛ VI «Сведения о деятельности организации по видам экономической деятельности»</vt:lpstr>
      <vt:lpstr>РАЗДЕЛ VI «Сведения о деятельности организации по видам экономической деятельности»</vt:lpstr>
      <vt:lpstr>РАЗДЕЛ VI «Сведения о деятельности организации по видам экономической деятельности»</vt:lpstr>
      <vt:lpstr>РАЗДЕЛ VI «Сведения о деятельности организации по видам экономической деятельности»</vt:lpstr>
      <vt:lpstr>Презентация PowerPoint</vt:lpstr>
      <vt:lpstr>РАЗДЕЛ VI «Сведения о деятельности организации по видам экономической деятельности»</vt:lpstr>
      <vt:lpstr>РАЗДЕЛ VI «Сведения о деятельности организации по видам экономической деятельности»</vt:lpstr>
      <vt:lpstr>РАЗДЕЛ VI «Сведения о деятельности организации по видам экономической деятельности»</vt:lpstr>
      <vt:lpstr>РАЗДЕЛ VI «Сведения о деятельности организации по видам экономической деятельности»</vt:lpstr>
      <vt:lpstr>РАЗДЕЛ VI «Сведения о деятельности организации по видам экономической деятельности»</vt:lpstr>
      <vt:lpstr>РАЗДЕЛ VI «Сведения о деятельности организации по видам экономической деятельности»</vt:lpstr>
      <vt:lpstr>РАЗДЕЛ VII «Производство промышленной продукции (услуг промышленного характера)»</vt:lpstr>
      <vt:lpstr>Презентация PowerPoint</vt:lpstr>
      <vt:lpstr>Презентация PowerPoint</vt:lpstr>
      <vt:lpstr>Презентация PowerPoint</vt:lpstr>
      <vt:lpstr>РАЗДЕЛ VIII «Объем подрядных работ»</vt:lpstr>
      <vt:lpstr>РАЗДЕЛ IХ «Основные средства и нематериальные активы»</vt:lpstr>
      <vt:lpstr>РАЗДЕЛ IХ «Основные средства и нематериальные активы»</vt:lpstr>
      <vt:lpstr>РАЗДЕЛ Х «Объем отгруженной продукции(работ, услуг)»</vt:lpstr>
      <vt:lpstr>РАЗДЕЛ Х «Объем отгруженной продукции(работ, услуг)»</vt:lpstr>
      <vt:lpstr>РАЗДЕЛ Х «Объем отгруженной продукции(работ, услуг)»</vt:lpstr>
      <vt:lpstr>РАЗДЕЛ Х «Объем отгруженной продукции(работ, услуг)»</vt:lpstr>
      <vt:lpstr>РАЗДЕЛ Х «Объем отгруженной продукции(работ, услуг)»</vt:lpstr>
      <vt:lpstr>РАЗДЕЛ ХI «Сведения о деятельности организаций в области инноваций»</vt:lpstr>
      <vt:lpstr>Собственник сырья и материалов. Соответствия между разделами формы 1-мп</vt:lpstr>
      <vt:lpstr>Соответствия между разделами формы 1-мп в части производства промышленной продукции</vt:lpstr>
      <vt:lpstr>Давальческое сырье. Соответствия между разделами формы 1-мп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Богомолова Анастасия Игоревна</cp:lastModifiedBy>
  <cp:revision>461</cp:revision>
  <dcterms:created xsi:type="dcterms:W3CDTF">2024-01-02T12:50:44Z</dcterms:created>
  <dcterms:modified xsi:type="dcterms:W3CDTF">2026-01-13T12:07:27Z</dcterms:modified>
</cp:coreProperties>
</file>