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88" r:id="rId5"/>
    <p:sldId id="264" r:id="rId6"/>
    <p:sldId id="265" r:id="rId7"/>
    <p:sldId id="269" r:id="rId8"/>
    <p:sldId id="272" r:id="rId9"/>
    <p:sldId id="281" r:id="rId10"/>
    <p:sldId id="280" r:id="rId11"/>
    <p:sldId id="279" r:id="rId12"/>
    <p:sldId id="290" r:id="rId13"/>
    <p:sldId id="278" r:id="rId14"/>
    <p:sldId id="277" r:id="rId15"/>
    <p:sldId id="276" r:id="rId16"/>
    <p:sldId id="291" r:id="rId17"/>
    <p:sldId id="274" r:id="rId18"/>
    <p:sldId id="273" r:id="rId19"/>
    <p:sldId id="282" r:id="rId20"/>
    <p:sldId id="287" r:id="rId21"/>
    <p:sldId id="286" r:id="rId22"/>
    <p:sldId id="285" r:id="rId23"/>
    <p:sldId id="28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66D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>
        <p:scale>
          <a:sx n="80" d="100"/>
          <a:sy n="80" d="100"/>
        </p:scale>
        <p:origin x="-1578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2FE67-3134-4265-BF00-25593B8B37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B660F-14CC-4946-9F42-CB3560CEADD8}" type="pres">
      <dgm:prSet presAssocID="{A152FE67-3134-4265-BF00-25593B8B3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E792065-A8C7-4D24-9A5F-E07A46C10FB7}" type="presOf" srcId="{A152FE67-3134-4265-BF00-25593B8B370C}" destId="{FF3B660F-14CC-4946-9F42-CB3560CEAD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152FE67-3134-4265-BF00-25593B8B37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B660F-14CC-4946-9F42-CB3560CEADD8}" type="pres">
      <dgm:prSet presAssocID="{A152FE67-3134-4265-BF00-25593B8B3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9E7E9E6-0C6A-413D-83F4-6FDE2A6E8E47}" type="presOf" srcId="{A152FE67-3134-4265-BF00-25593B8B370C}" destId="{FF3B660F-14CC-4946-9F42-CB3560CEAD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52FE67-3134-4265-BF00-25593B8B37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B660F-14CC-4946-9F42-CB3560CEADD8}" type="pres">
      <dgm:prSet presAssocID="{A152FE67-3134-4265-BF00-25593B8B3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DF28852-F3ED-45E3-8981-3E83A10FE28D}" type="presOf" srcId="{A152FE67-3134-4265-BF00-25593B8B370C}" destId="{FF3B660F-14CC-4946-9F42-CB3560CEAD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152FE67-3134-4265-BF00-25593B8B37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B660F-14CC-4946-9F42-CB3560CEADD8}" type="pres">
      <dgm:prSet presAssocID="{A152FE67-3134-4265-BF00-25593B8B3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DD71B2F-DA2A-47AC-BDE5-69B73FA6204A}" type="presOf" srcId="{A152FE67-3134-4265-BF00-25593B8B370C}" destId="{FF3B660F-14CC-4946-9F42-CB3560CEAD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152FE67-3134-4265-BF00-25593B8B37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B660F-14CC-4946-9F42-CB3560CEADD8}" type="pres">
      <dgm:prSet presAssocID="{A152FE67-3134-4265-BF00-25593B8B3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A33F3AD-1153-4275-9145-999F00EF3EA1}" type="presOf" srcId="{A152FE67-3134-4265-BF00-25593B8B370C}" destId="{FF3B660F-14CC-4946-9F42-CB3560CEAD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152FE67-3134-4265-BF00-25593B8B37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B660F-14CC-4946-9F42-CB3560CEADD8}" type="pres">
      <dgm:prSet presAssocID="{A152FE67-3134-4265-BF00-25593B8B3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E189DBB-A25F-4AA6-9867-C7AF81134893}" type="presOf" srcId="{A152FE67-3134-4265-BF00-25593B8B370C}" destId="{FF3B660F-14CC-4946-9F42-CB3560CEAD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152FE67-3134-4265-BF00-25593B8B37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B660F-14CC-4946-9F42-CB3560CEADD8}" type="pres">
      <dgm:prSet presAssocID="{A152FE67-3134-4265-BF00-25593B8B3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B8C90B4-3D99-4AA9-8B94-4D49586D4E37}" type="presOf" srcId="{A152FE67-3134-4265-BF00-25593B8B370C}" destId="{FF3B660F-14CC-4946-9F42-CB3560CEAD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152FE67-3134-4265-BF00-25593B8B37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B660F-14CC-4946-9F42-CB3560CEADD8}" type="pres">
      <dgm:prSet presAssocID="{A152FE67-3134-4265-BF00-25593B8B3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6AA72DD-4E2F-4BB4-AD97-0E22329FF7BC}" type="presOf" srcId="{A152FE67-3134-4265-BF00-25593B8B370C}" destId="{FF3B660F-14CC-4946-9F42-CB3560CEAD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52FE67-3134-4265-BF00-25593B8B37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B660F-14CC-4946-9F42-CB3560CEADD8}" type="pres">
      <dgm:prSet presAssocID="{A152FE67-3134-4265-BF00-25593B8B3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429B1B3-D9A1-4C52-BDCF-DA765D4D289F}" type="presOf" srcId="{A152FE67-3134-4265-BF00-25593B8B370C}" destId="{FF3B660F-14CC-4946-9F42-CB3560CEAD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52FE67-3134-4265-BF00-25593B8B37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B660F-14CC-4946-9F42-CB3560CEADD8}" type="pres">
      <dgm:prSet presAssocID="{A152FE67-3134-4265-BF00-25593B8B3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E97843-B4B1-4191-8EB2-4EC515A3B94E}" type="presOf" srcId="{A152FE67-3134-4265-BF00-25593B8B370C}" destId="{FF3B660F-14CC-4946-9F42-CB3560CEAD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52FE67-3134-4265-BF00-25593B8B37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B660F-14CC-4946-9F42-CB3560CEADD8}" type="pres">
      <dgm:prSet presAssocID="{A152FE67-3134-4265-BF00-25593B8B3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A67E84F-8AF9-467C-876F-B61B1DD4B1E6}" type="presOf" srcId="{A152FE67-3134-4265-BF00-25593B8B370C}" destId="{FF3B660F-14CC-4946-9F42-CB3560CEAD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52FE67-3134-4265-BF00-25593B8B37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B660F-14CC-4946-9F42-CB3560CEADD8}" type="pres">
      <dgm:prSet presAssocID="{A152FE67-3134-4265-BF00-25593B8B3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180ED9F-CF8D-4891-ACFF-0A61B6760B16}" type="presOf" srcId="{A152FE67-3134-4265-BF00-25593B8B370C}" destId="{FF3B660F-14CC-4946-9F42-CB3560CEAD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52FE67-3134-4265-BF00-25593B8B37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B660F-14CC-4946-9F42-CB3560CEADD8}" type="pres">
      <dgm:prSet presAssocID="{A152FE67-3134-4265-BF00-25593B8B3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2951070-FB3B-4F32-BAFF-CA988AED3894}" type="presOf" srcId="{A152FE67-3134-4265-BF00-25593B8B370C}" destId="{FF3B660F-14CC-4946-9F42-CB3560CEAD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52FE67-3134-4265-BF00-25593B8B37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B660F-14CC-4946-9F42-CB3560CEADD8}" type="pres">
      <dgm:prSet presAssocID="{A152FE67-3134-4265-BF00-25593B8B3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652E099-FBE2-4DFA-9D77-557995E65C68}" type="presOf" srcId="{A152FE67-3134-4265-BF00-25593B8B370C}" destId="{FF3B660F-14CC-4946-9F42-CB3560CEAD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52FE67-3134-4265-BF00-25593B8B37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B660F-14CC-4946-9F42-CB3560CEADD8}" type="pres">
      <dgm:prSet presAssocID="{A152FE67-3134-4265-BF00-25593B8B3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9DEF554-0FBA-4CEC-8C52-253794AC7E10}" type="presOf" srcId="{A152FE67-3134-4265-BF00-25593B8B370C}" destId="{FF3B660F-14CC-4946-9F42-CB3560CEAD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52FE67-3134-4265-BF00-25593B8B37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B660F-14CC-4946-9F42-CB3560CEADD8}" type="pres">
      <dgm:prSet presAssocID="{A152FE67-3134-4265-BF00-25593B8B3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1952B22-5FFE-4EF0-8457-677A7450CDBB}" type="presOf" srcId="{A152FE67-3134-4265-BF00-25593B8B370C}" destId="{FF3B660F-14CC-4946-9F42-CB3560CEAD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91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95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09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87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27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53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1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63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12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4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0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60651" cy="74114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64033" y="3665278"/>
            <a:ext cx="7948352" cy="133898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+mn-ea"/>
                <a:cs typeface="+mn-cs"/>
              </a:rPr>
              <a:t>О заполнении формы</a:t>
            </a:r>
            <a:b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+mn-ea"/>
                <a:cs typeface="+mn-cs"/>
              </a:rPr>
            </a:b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+mn-ea"/>
                <a:cs typeface="+mn-cs"/>
              </a:rPr>
              <a:t> государственной статистической отчетности</a:t>
            </a:r>
            <a:b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+mn-ea"/>
                <a:cs typeface="+mn-cs"/>
              </a:rPr>
            </a:br>
            <a:r>
              <a:rPr lang="ru-RU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+mn-ea"/>
                <a:cs typeface="+mn-cs"/>
              </a:rPr>
              <a:t/>
            </a:r>
            <a:br>
              <a:rPr lang="ru-RU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+mn-ea"/>
                <a:cs typeface="+mn-cs"/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+mn-ea"/>
                <a:cs typeface="+mn-cs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+mn-ea"/>
                <a:cs typeface="+mn-cs"/>
              </a:rPr>
              <a:t>1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+mn-ea"/>
                <a:cs typeface="+mn-cs"/>
              </a:rPr>
              <a:t>-т (фонд времени)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+mn-ea"/>
                <a:cs typeface="+mn-cs"/>
              </a:rPr>
              <a:t/>
            </a:r>
            <a:b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+mn-ea"/>
                <a:cs typeface="+mn-cs"/>
              </a:rPr>
            </a:br>
            <a:r>
              <a:rPr lang="ru-RU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+mn-ea"/>
                <a:cs typeface="+mn-cs"/>
              </a:rPr>
              <a:t/>
            </a:r>
            <a:br>
              <a:rPr lang="ru-RU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+mn-ea"/>
                <a:cs typeface="+mn-cs"/>
              </a:rPr>
            </a:br>
            <a:r>
              <a:rPr lang="ru-RU" sz="2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+mn-ea"/>
                <a:cs typeface="+mn-cs"/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+mn-ea"/>
                <a:cs typeface="+mn-cs"/>
              </a:rPr>
              <a:t>«Отчет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+mn-ea"/>
                <a:cs typeface="+mn-cs"/>
              </a:rPr>
              <a:t>об использовании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+mn-ea"/>
                <a:cs typeface="+mn-cs"/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+mn-ea"/>
                <a:cs typeface="+mn-cs"/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+mn-ea"/>
                <a:cs typeface="+mn-cs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+mn-ea"/>
                <a:cs typeface="+mn-cs"/>
              </a:rPr>
              <a:t>календарного фонда времени»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+mn-ea"/>
                <a:cs typeface="+mn-cs"/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+mn-ea"/>
                <a:cs typeface="+mn-cs"/>
              </a:rPr>
            </a:b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785993" y="767943"/>
            <a:ext cx="52973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40" y="3325092"/>
            <a:ext cx="1417673" cy="146303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3864033" y="3234687"/>
            <a:ext cx="33161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spc="3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09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5944" y="972096"/>
            <a:ext cx="86637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6951" y="1772316"/>
            <a:ext cx="102239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i="1" dirty="0" smtClean="0"/>
          </a:p>
          <a:p>
            <a:pPr algn="ctr"/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47901746"/>
              </p:ext>
            </p:extLst>
          </p:nvPr>
        </p:nvGraphicFramePr>
        <p:xfrm>
          <a:off x="1635944" y="5143500"/>
          <a:ext cx="8663756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0806" y="977146"/>
            <a:ext cx="10792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806" y="810498"/>
            <a:ext cx="10976806" cy="573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400" i="1" u="sng" kern="0" dirty="0">
                <a:solidFill>
                  <a:prstClr val="black"/>
                </a:solidFill>
                <a:cs typeface="Arial" charset="0"/>
              </a:rPr>
              <a:t>по строке 04 </a:t>
            </a:r>
            <a:r>
              <a:rPr kumimoji="1" lang="ru-RU" altLang="ru-RU" sz="2400" b="1" i="1" u="sng" kern="0" dirty="0">
                <a:solidFill>
                  <a:prstClr val="black"/>
                </a:solidFill>
                <a:cs typeface="Arial" charset="0"/>
              </a:rPr>
              <a:t>«неявки </a:t>
            </a:r>
            <a:r>
              <a:rPr kumimoji="1" lang="ru-RU" altLang="ru-RU" sz="2400" b="1" i="1" u="sng" kern="0" dirty="0">
                <a:solidFill>
                  <a:srgbClr val="000000"/>
                </a:solidFill>
                <a:cs typeface="Arial" charset="0"/>
              </a:rPr>
              <a:t>по уважительным причинам»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200" i="1" kern="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i="1" u="sng" kern="0" dirty="0">
                <a:cs typeface="Arial" charset="0"/>
              </a:rPr>
              <a:t>отражаются данные о человеко-днях неявок в связи: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0AD47">
                  <a:lumMod val="75000"/>
                </a:srgb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kern="0" dirty="0">
                <a:cs typeface="Arial" charset="0"/>
              </a:rPr>
              <a:t> с временной нетрудоспособностью (кроме отпусков по беременности и родам)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0AD47">
                  <a:lumMod val="75000"/>
                </a:srgb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kern="0" dirty="0">
                <a:cs typeface="Arial" charset="0"/>
              </a:rPr>
              <a:t> трудовыми </a:t>
            </a:r>
            <a:r>
              <a:rPr kumimoji="1" lang="ru-RU" altLang="ru-RU" kern="0" dirty="0" smtClean="0">
                <a:cs typeface="Arial" charset="0"/>
              </a:rPr>
              <a:t>отпусками </a:t>
            </a:r>
            <a:r>
              <a:rPr kumimoji="1" lang="ru-RU" altLang="ru-RU" kern="0" dirty="0">
                <a:cs typeface="Arial" charset="0"/>
              </a:rPr>
              <a:t>(государственные праздники и праздничные дни приходящиеся на период трудовых отпусков в число календарных дней отпусков не включаются);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0AD47">
                  <a:lumMod val="75000"/>
                </a:srgb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kern="0" dirty="0">
                <a:cs typeface="Arial" charset="0"/>
              </a:rPr>
              <a:t>оплачиваемыми отпусками в связи с получением образования, включая выходные </a:t>
            </a:r>
            <a:r>
              <a:rPr kumimoji="1" lang="ru-RU" altLang="ru-RU" kern="0" dirty="0" smtClean="0">
                <a:cs typeface="Arial" charset="0"/>
              </a:rPr>
              <a:t>дни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0AD47">
                  <a:lumMod val="75000"/>
                </a:srgb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kern="0" dirty="0">
                <a:cs typeface="Arial" charset="0"/>
              </a:rPr>
              <a:t>оплачиваемые человеко-дни, приходящиеся на период прохождения военных </a:t>
            </a:r>
            <a:r>
              <a:rPr kumimoji="1" lang="ru-RU" altLang="ru-RU" kern="0" dirty="0" smtClean="0">
                <a:cs typeface="Arial" charset="0"/>
              </a:rPr>
              <a:t>сборов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0AD47">
                  <a:lumMod val="75000"/>
                </a:srgb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kern="0" dirty="0">
                <a:cs typeface="Arial" charset="0"/>
              </a:rPr>
              <a:t>человеко-дни неявок на работу, приходящиеся на время кратковременных отпусков </a:t>
            </a:r>
            <a:br>
              <a:rPr kumimoji="1" lang="ru-RU" altLang="ru-RU" kern="0" dirty="0">
                <a:cs typeface="Arial" charset="0"/>
              </a:rPr>
            </a:br>
            <a:r>
              <a:rPr kumimoji="1" lang="ru-RU" altLang="ru-RU" kern="0" dirty="0">
                <a:cs typeface="Arial" charset="0"/>
              </a:rPr>
              <a:t>без сохранения заработной платы, которые наниматель обязан предоставить </a:t>
            </a:r>
            <a:r>
              <a:rPr kumimoji="1" lang="ru-RU" altLang="ru-RU" kern="0" dirty="0" smtClean="0">
                <a:cs typeface="Arial" charset="0"/>
              </a:rPr>
              <a:t>работнику</a:t>
            </a:r>
            <a:endParaRPr kumimoji="1" lang="ru-RU" altLang="ru-RU" kern="0" dirty="0">
              <a:cs typeface="Arial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0AD47">
                  <a:lumMod val="75000"/>
                </a:srgb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kern="0" dirty="0">
                <a:cs typeface="Arial" charset="0"/>
              </a:rPr>
              <a:t>нахождением в судебно-психиатрическом экспертном стационаре под стажей, домашним арестом </a:t>
            </a:r>
            <a:br>
              <a:rPr kumimoji="1" lang="ru-RU" altLang="ru-RU" kern="0" dirty="0">
                <a:cs typeface="Arial" charset="0"/>
              </a:rPr>
            </a:br>
            <a:r>
              <a:rPr kumimoji="1" lang="ru-RU" altLang="ru-RU" kern="0" dirty="0">
                <a:cs typeface="Arial" charset="0"/>
              </a:rPr>
              <a:t>до вступления в законную силу приговора суда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0AD47">
                  <a:lumMod val="75000"/>
                </a:srgb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kern="0" dirty="0">
                <a:cs typeface="Arial" charset="0"/>
              </a:rPr>
              <a:t>других неявок, разрешенных законодательством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0AD47">
                  <a:lumMod val="75000"/>
                </a:srgbClr>
              </a:buClr>
              <a:buSzPct val="75000"/>
              <a:buFont typeface="Wingdings" panose="05000000000000000000" pitchFamily="2" charset="2"/>
              <a:buChar char="Ø"/>
            </a:pPr>
            <a:endParaRPr kumimoji="1" lang="ru-RU" altLang="ru-RU" kern="0" dirty="0">
              <a:cs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0AD47">
                  <a:lumMod val="75000"/>
                </a:srgbClr>
              </a:buClr>
              <a:buSzPct val="75000"/>
            </a:pPr>
            <a:r>
              <a:rPr lang="ru-RU" dirty="0">
                <a:ea typeface="Times New Roman"/>
              </a:rPr>
              <a:t>Учет человеко-дней неявок на работу по работникам, принятым на работу на </a:t>
            </a:r>
            <a:r>
              <a:rPr lang="ru-RU" dirty="0">
                <a:solidFill>
                  <a:prstClr val="black"/>
                </a:solidFill>
                <a:ea typeface="Times New Roman"/>
              </a:rPr>
              <a:t>условиях работы с неполным рабочим днем, осуществляется в соответствии с пунктом 37 Указаний по </a:t>
            </a:r>
            <a:r>
              <a:rPr lang="ru-RU" dirty="0" smtClean="0">
                <a:solidFill>
                  <a:prstClr val="black"/>
                </a:solidFill>
                <a:ea typeface="Times New Roman"/>
              </a:rPr>
              <a:t>труду</a:t>
            </a:r>
            <a:endParaRPr kumimoji="1" lang="ru-RU" altLang="ru-RU" b="1" i="1" u="sng" kern="0" dirty="0" smtClean="0">
              <a:latin typeface="Arial"/>
              <a:cs typeface="Arial" charset="0"/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1900" b="1" i="1" u="sng" kern="0" dirty="0" smtClean="0">
                <a:latin typeface="Arial"/>
                <a:cs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075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5944" y="972096"/>
            <a:ext cx="86637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6951" y="1772316"/>
            <a:ext cx="102239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i="1" dirty="0" smtClean="0"/>
          </a:p>
          <a:p>
            <a:pPr algn="ctr"/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36441620"/>
              </p:ext>
            </p:extLst>
          </p:nvPr>
        </p:nvGraphicFramePr>
        <p:xfrm>
          <a:off x="1635944" y="5143500"/>
          <a:ext cx="8663756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71725" y="687614"/>
            <a:ext cx="10792194" cy="565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7D"/>
              </a:buClr>
              <a:buSzPct val="75000"/>
            </a:pPr>
            <a:r>
              <a:rPr lang="ru-RU" sz="2400" b="1" u="sng" dirty="0"/>
              <a:t>К другим неявкам, разрешенным законодательством, относятся</a:t>
            </a:r>
            <a:r>
              <a:rPr lang="ru-RU" sz="2400" b="1" u="sng" dirty="0" smtClean="0"/>
              <a:t>: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1400" dirty="0" smtClean="0"/>
              <a:t>выполнение </a:t>
            </a:r>
            <a:r>
              <a:rPr lang="ru-RU" sz="1400" dirty="0"/>
              <a:t>государственных (общественных) </a:t>
            </a:r>
            <a:r>
              <a:rPr lang="ru-RU" sz="1400" dirty="0" smtClean="0"/>
              <a:t>обязанностей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1400" dirty="0" smtClean="0"/>
              <a:t>прохождение </a:t>
            </a:r>
            <a:r>
              <a:rPr lang="ru-RU" sz="1400" dirty="0"/>
              <a:t>обязательного медицинского обследования или </a:t>
            </a:r>
            <a:r>
              <a:rPr lang="ru-RU" sz="1400" dirty="0" smtClean="0"/>
              <a:t>осмотра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1400" dirty="0" smtClean="0"/>
              <a:t>доноры </a:t>
            </a:r>
            <a:r>
              <a:rPr lang="ru-RU" sz="1400" dirty="0"/>
              <a:t>для обследования и сдачи крови, а также предоставляемый после этого дополнительный день </a:t>
            </a:r>
            <a:r>
              <a:rPr lang="ru-RU" sz="1400" dirty="0" smtClean="0"/>
              <a:t>отдыха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1400" dirty="0" smtClean="0"/>
              <a:t>неявки </a:t>
            </a:r>
            <a:r>
              <a:rPr lang="ru-RU" sz="1400" dirty="0"/>
              <a:t>работников, отстраненных нанимателем от работы по требованию уполномоченных государственных органов в случаях, предусмотренных законодательством, и других случаях, когда наниматель обязан не допускать к работе (отстранить от работы)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соответствующий день (смену) работника, если работнику производится оплата за все время отстранения от </a:t>
            </a:r>
            <a:r>
              <a:rPr lang="ru-RU" sz="1400" dirty="0" smtClean="0"/>
              <a:t>работы 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1400" dirty="0" smtClean="0"/>
              <a:t>неявки </a:t>
            </a:r>
            <a:r>
              <a:rPr lang="ru-RU" sz="1400" dirty="0"/>
              <a:t>на работу, приходящиеся на время отпусков (включая выходные дни) для работы над диссертацией, написания учебников, предоставляемых по договоренности между работником и </a:t>
            </a:r>
            <a:r>
              <a:rPr lang="ru-RU" sz="1400" dirty="0" smtClean="0"/>
              <a:t>нанимателем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1400" dirty="0" smtClean="0"/>
              <a:t>неявки </a:t>
            </a:r>
            <a:r>
              <a:rPr lang="ru-RU" sz="1400" dirty="0"/>
              <a:t>на работу и в выходные дни, приходящиеся на время кратковременных отпусков без сохранения заработной платы, которые наниматель обязан предоставить </a:t>
            </a:r>
            <a:r>
              <a:rPr lang="ru-RU" sz="1400" dirty="0" smtClean="0"/>
              <a:t>работнику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1400" dirty="0" smtClean="0"/>
              <a:t>неявки </a:t>
            </a:r>
            <a:r>
              <a:rPr lang="ru-RU" sz="1400" dirty="0"/>
              <a:t>на работу в связи </a:t>
            </a:r>
            <a:r>
              <a:rPr lang="ru-RU" sz="1400" dirty="0" smtClean="0"/>
              <a:t>с </a:t>
            </a:r>
            <a:r>
              <a:rPr lang="ru-RU" sz="1400" dirty="0"/>
              <a:t>уходом за больными, оформленные </a:t>
            </a:r>
            <a:r>
              <a:rPr lang="ru-RU" sz="1400" dirty="0" smtClean="0"/>
              <a:t>справками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1400" dirty="0" smtClean="0"/>
              <a:t>неявки </a:t>
            </a:r>
            <a:r>
              <a:rPr lang="ru-RU" sz="1400" dirty="0"/>
              <a:t>работников, временно направленных на сельскохозяйственные и другие работы, если за этими работниками сохраняется полностью или частично заработная плата по месту их основной </a:t>
            </a:r>
            <a:r>
              <a:rPr lang="ru-RU" sz="1400" dirty="0" smtClean="0"/>
              <a:t>работы 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1400" dirty="0" smtClean="0"/>
              <a:t>неявки </a:t>
            </a:r>
            <a:r>
              <a:rPr lang="ru-RU" sz="1400" dirty="0"/>
              <a:t>работников, направленных на устранение последствий от стихийных </a:t>
            </a:r>
            <a:r>
              <a:rPr lang="ru-RU" sz="1400" dirty="0" smtClean="0"/>
              <a:t>бедствий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1400" dirty="0" smtClean="0"/>
              <a:t>неявки </a:t>
            </a:r>
            <a:r>
              <a:rPr lang="ru-RU" sz="1400" dirty="0"/>
              <a:t>на работу в связи с предоставлением дополнительного свободного от работы дня матери (мачехе) или отцу (отчиму), опекуну (попечителю), воспитывающей (воспитывающему) ребенка-инвалида в возрасте до восемнадцати лет или воспитывающей (воспитывающему) двоих и более детей в возрасте до шестнадцати </a:t>
            </a:r>
            <a:r>
              <a:rPr lang="ru-RU" sz="1400" dirty="0" smtClean="0"/>
              <a:t>лет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1400" dirty="0" smtClean="0"/>
              <a:t>человеко-дни </a:t>
            </a:r>
            <a:r>
              <a:rPr lang="ru-RU" sz="1400" dirty="0"/>
              <a:t>неявок на работу в связи с предоставлением дополнительных свободных от работы дней, предусмотренных коллективным договором сверх установленных </a:t>
            </a:r>
            <a:r>
              <a:rPr lang="ru-RU" sz="1400" dirty="0" smtClean="0"/>
              <a:t>законодательством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1400" dirty="0" smtClean="0"/>
              <a:t>неявки </a:t>
            </a:r>
            <a:r>
              <a:rPr lang="ru-RU" sz="1400" dirty="0"/>
              <a:t>на работу работников, находящихся под следствием до вынесения приговора суда (заключение под стражу в качестве меры пресечения; кратковременное задержание подозреваемого в совершении преступления; отстранение от работы и тому подобное</a:t>
            </a:r>
            <a:r>
              <a:rPr lang="ru-RU" sz="1400" dirty="0" smtClean="0"/>
              <a:t>)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43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143" y="793101"/>
            <a:ext cx="1096546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400" i="1" u="sng" kern="0" dirty="0">
                <a:solidFill>
                  <a:prstClr val="black"/>
                </a:solidFill>
                <a:cs typeface="Arial" charset="0"/>
              </a:rPr>
              <a:t>по строке 05 </a:t>
            </a:r>
            <a:r>
              <a:rPr kumimoji="1" lang="ru-RU" altLang="ru-RU" sz="2400" b="1" i="1" u="sng" kern="0" dirty="0">
                <a:solidFill>
                  <a:prstClr val="black"/>
                </a:solidFill>
                <a:cs typeface="Arial" charset="0"/>
              </a:rPr>
              <a:t>«потери рабочего времени</a:t>
            </a:r>
            <a:r>
              <a:rPr kumimoji="1" lang="ru-RU" altLang="ru-RU" sz="2400" b="1" i="1" u="sng" kern="0" dirty="0">
                <a:solidFill>
                  <a:srgbClr val="000000"/>
                </a:solidFill>
                <a:cs typeface="Arial" charset="0"/>
              </a:rPr>
              <a:t>»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kumimoji="1" lang="ru-RU" altLang="ru-RU" sz="2000" kern="0" dirty="0" smtClean="0">
              <a:latin typeface="Arial"/>
              <a:cs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000" kern="0" dirty="0" smtClean="0">
                <a:latin typeface="Arial"/>
                <a:cs typeface="Arial" charset="0"/>
              </a:rPr>
              <a:t>отражаются </a:t>
            </a:r>
            <a:r>
              <a:rPr kumimoji="1" lang="ru-RU" altLang="ru-RU" sz="2000" kern="0" dirty="0">
                <a:latin typeface="Arial"/>
                <a:cs typeface="Arial" charset="0"/>
              </a:rPr>
              <a:t>данные о потерях рабочего времени, </a:t>
            </a:r>
            <a:r>
              <a:rPr kumimoji="1" lang="ru-RU" altLang="ru-RU" sz="2000" kern="0" dirty="0" smtClean="0">
                <a:latin typeface="Arial"/>
                <a:cs typeface="Arial" charset="0"/>
              </a:rPr>
              <a:t/>
            </a:r>
            <a:br>
              <a:rPr kumimoji="1" lang="ru-RU" altLang="ru-RU" sz="2000" kern="0" dirty="0" smtClean="0">
                <a:latin typeface="Arial"/>
                <a:cs typeface="Arial" charset="0"/>
              </a:rPr>
            </a:br>
            <a:r>
              <a:rPr kumimoji="1" lang="ru-RU" altLang="ru-RU" sz="2000" kern="0" dirty="0" smtClean="0">
                <a:latin typeface="Arial"/>
                <a:cs typeface="Arial" charset="0"/>
              </a:rPr>
              <a:t>причины </a:t>
            </a:r>
            <a:r>
              <a:rPr kumimoji="1" lang="ru-RU" altLang="ru-RU" sz="2000" kern="0" dirty="0">
                <a:latin typeface="Arial"/>
                <a:cs typeface="Arial" charset="0"/>
              </a:rPr>
              <a:t>которых перечислены по строкам с </a:t>
            </a:r>
            <a:r>
              <a:rPr kumimoji="1" lang="ru-RU" altLang="ru-RU" sz="2000" b="1" kern="0" dirty="0">
                <a:latin typeface="Arial"/>
                <a:cs typeface="Arial" charset="0"/>
              </a:rPr>
              <a:t>06</a:t>
            </a:r>
            <a:r>
              <a:rPr kumimoji="1" lang="ru-RU" altLang="ru-RU" sz="2000" kern="0" dirty="0">
                <a:latin typeface="Arial"/>
                <a:cs typeface="Arial" charset="0"/>
              </a:rPr>
              <a:t> </a:t>
            </a:r>
            <a:r>
              <a:rPr kumimoji="1" lang="ru-RU" altLang="ru-RU" sz="2000" kern="0" dirty="0" smtClean="0">
                <a:latin typeface="Arial"/>
                <a:cs typeface="Arial" charset="0"/>
              </a:rPr>
              <a:t>по </a:t>
            </a:r>
            <a:r>
              <a:rPr kumimoji="1" lang="ru-RU" altLang="ru-RU" sz="2000" b="1" kern="0" dirty="0" smtClean="0">
                <a:latin typeface="Arial"/>
                <a:cs typeface="Arial" charset="0"/>
              </a:rPr>
              <a:t>12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kumimoji="1" lang="ru-RU" altLang="ru-RU" sz="2000" kern="0" dirty="0">
              <a:latin typeface="Arial"/>
              <a:cs typeface="Arial" charset="0"/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000" kern="0" dirty="0">
                <a:solidFill>
                  <a:srgbClr val="000000"/>
                </a:solidFill>
                <a:latin typeface="Arial"/>
                <a:cs typeface="Arial" charset="0"/>
              </a:rPr>
              <a:t>     </a:t>
            </a:r>
            <a:r>
              <a:rPr kumimoji="1" lang="ru-RU" altLang="ru-RU" sz="2000" kern="0" dirty="0">
                <a:latin typeface="Arial"/>
                <a:cs typeface="Arial" charset="0"/>
              </a:rPr>
              <a:t>Неотработанное время по различным причинам потерь отражается </a:t>
            </a:r>
            <a:r>
              <a:rPr kumimoji="1" lang="ru-RU" altLang="ru-RU" sz="2000" u="sng" kern="0" dirty="0">
                <a:latin typeface="Arial"/>
                <a:cs typeface="Arial" charset="0"/>
              </a:rPr>
              <a:t>только по дням возможной фактической работы</a:t>
            </a:r>
            <a:r>
              <a:rPr kumimoji="1" lang="ru-RU" altLang="ru-RU" sz="2000" kern="0" dirty="0">
                <a:latin typeface="Arial"/>
                <a:cs typeface="Arial" charset="0"/>
              </a:rPr>
              <a:t> (без трудовых отпусков, отпусков без сохранения заработной платы в связи с получением образования и других отпусков, дней неявок по </a:t>
            </a:r>
            <a:r>
              <a:rPr kumimoji="1" lang="ru-RU" altLang="ru-RU" sz="2000" kern="0" dirty="0" smtClean="0">
                <a:latin typeface="Arial"/>
                <a:cs typeface="Arial" charset="0"/>
              </a:rPr>
              <a:t>болезни, нерабочих праздничных и выходных дней и </a:t>
            </a:r>
            <a:r>
              <a:rPr kumimoji="1" lang="ru-RU" altLang="ru-RU" sz="2000" kern="0" dirty="0">
                <a:latin typeface="Arial"/>
                <a:cs typeface="Arial" charset="0"/>
              </a:rPr>
              <a:t>так далее).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000" kern="0" dirty="0">
                <a:latin typeface="Arial"/>
                <a:cs typeface="Arial" charset="0"/>
              </a:rPr>
              <a:t>     В связи с этим отпуска без сохранения заработной платы по семейно-бытовым </a:t>
            </a:r>
            <a:r>
              <a:rPr kumimoji="1" lang="ru-RU" altLang="ru-RU" sz="2000" kern="0" dirty="0" smtClean="0">
                <a:latin typeface="Arial"/>
                <a:cs typeface="Arial" charset="0"/>
              </a:rPr>
              <a:t/>
            </a:r>
            <a:br>
              <a:rPr kumimoji="1" lang="ru-RU" altLang="ru-RU" sz="2000" kern="0" dirty="0" smtClean="0">
                <a:latin typeface="Arial"/>
                <a:cs typeface="Arial" charset="0"/>
              </a:rPr>
            </a:br>
            <a:r>
              <a:rPr kumimoji="1" lang="ru-RU" altLang="ru-RU" sz="2000" kern="0" dirty="0" smtClean="0">
                <a:latin typeface="Arial"/>
                <a:cs typeface="Arial" charset="0"/>
              </a:rPr>
              <a:t>и </a:t>
            </a:r>
            <a:r>
              <a:rPr kumimoji="1" lang="ru-RU" altLang="ru-RU" sz="2000" kern="0" dirty="0">
                <a:latin typeface="Arial"/>
                <a:cs typeface="Arial" charset="0"/>
              </a:rPr>
              <a:t>другим уважительным причинам, предоставляемые по договоренности между работником и нанимателем по </a:t>
            </a:r>
            <a:r>
              <a:rPr kumimoji="1" lang="ru-RU" altLang="ru-RU" sz="2000" b="1" kern="0" dirty="0">
                <a:latin typeface="Arial"/>
                <a:cs typeface="Arial" charset="0"/>
              </a:rPr>
              <a:t>строке 06</a:t>
            </a:r>
            <a:r>
              <a:rPr kumimoji="1" lang="ru-RU" altLang="ru-RU" sz="2000" kern="0" dirty="0">
                <a:latin typeface="Arial"/>
                <a:cs typeface="Arial" charset="0"/>
              </a:rPr>
              <a:t> </a:t>
            </a:r>
            <a:r>
              <a:rPr kumimoji="1" lang="ru-RU" altLang="ru-RU" sz="2000" u="sng" kern="0" dirty="0">
                <a:latin typeface="Arial"/>
                <a:cs typeface="Arial" charset="0"/>
              </a:rPr>
              <a:t>отражаются в рабочих днях. 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kumimoji="1" lang="ru-RU" altLang="ru-RU" sz="2000" u="sng" kern="0" dirty="0">
              <a:latin typeface="Arial"/>
              <a:cs typeface="Arial" charset="0"/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000" kern="0" dirty="0">
                <a:latin typeface="Arial"/>
                <a:cs typeface="Arial" charset="0"/>
              </a:rPr>
              <a:t>      Данные о потерях рабочего времени из-за внутрисменных простоев отражаются отдельно </a:t>
            </a:r>
            <a:r>
              <a:rPr kumimoji="1" lang="ru-RU" altLang="ru-RU" sz="2000" b="1" kern="0" dirty="0">
                <a:latin typeface="Arial"/>
                <a:cs typeface="Arial" charset="0"/>
              </a:rPr>
              <a:t>по строкам 15 и 16</a:t>
            </a:r>
            <a:r>
              <a:rPr kumimoji="1" lang="ru-RU" altLang="ru-RU" sz="2000" kern="0" dirty="0">
                <a:latin typeface="Arial"/>
                <a:cs typeface="Arial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0806" y="977146"/>
            <a:ext cx="10792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893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5944" y="972096"/>
            <a:ext cx="86637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6951" y="1772316"/>
            <a:ext cx="102239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i="1" dirty="0" smtClean="0"/>
          </a:p>
          <a:p>
            <a:pPr algn="ctr"/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1311069"/>
              </p:ext>
            </p:extLst>
          </p:nvPr>
        </p:nvGraphicFramePr>
        <p:xfrm>
          <a:off x="1635944" y="5143500"/>
          <a:ext cx="8663756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0806" y="977146"/>
            <a:ext cx="10792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806" y="793101"/>
            <a:ext cx="1097680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400" u="sng" kern="0" dirty="0" smtClean="0">
                <a:cs typeface="Arial" charset="0"/>
              </a:rPr>
              <a:t>по строке 09 </a:t>
            </a:r>
            <a:r>
              <a:rPr kumimoji="1" lang="ru-RU" altLang="ru-RU" sz="2400" b="1" u="sng" kern="0" dirty="0" smtClean="0">
                <a:cs typeface="Arial" charset="0"/>
              </a:rPr>
              <a:t>«прогулы </a:t>
            </a:r>
            <a:r>
              <a:rPr kumimoji="1" lang="ru-RU" altLang="ru-RU" sz="2400" b="1" u="sng" kern="0" dirty="0">
                <a:cs typeface="Arial" charset="0"/>
              </a:rPr>
              <a:t>и </a:t>
            </a:r>
            <a:r>
              <a:rPr kumimoji="1" lang="ru-RU" altLang="ru-RU" sz="2400" b="1" u="sng" kern="0" dirty="0" smtClean="0">
                <a:cs typeface="Arial" charset="0"/>
              </a:rPr>
              <a:t>другие неявки </a:t>
            </a:r>
            <a:r>
              <a:rPr kumimoji="1" lang="ru-RU" altLang="ru-RU" sz="2400" b="1" u="sng" kern="0" dirty="0">
                <a:cs typeface="Arial" charset="0"/>
              </a:rPr>
              <a:t>из-за нарушения трудовой </a:t>
            </a:r>
            <a:r>
              <a:rPr kumimoji="1" lang="ru-RU" altLang="ru-RU" sz="2400" b="1" u="sng" kern="0" dirty="0" smtClean="0">
                <a:cs typeface="Arial" charset="0"/>
              </a:rPr>
              <a:t>дисциплины»</a:t>
            </a:r>
            <a:r>
              <a:rPr kumimoji="1" lang="ru-RU" altLang="ru-RU" sz="2400" u="sng" kern="0" dirty="0" smtClean="0">
                <a:cs typeface="Arial" charset="0"/>
              </a:rPr>
              <a:t> </a:t>
            </a:r>
            <a:r>
              <a:rPr kumimoji="1" lang="ru-RU" altLang="ru-RU" sz="2400" kern="0" dirty="0" smtClean="0">
                <a:cs typeface="Arial" charset="0"/>
              </a:rPr>
              <a:t/>
            </a:r>
            <a:br>
              <a:rPr kumimoji="1" lang="ru-RU" altLang="ru-RU" sz="2400" kern="0" dirty="0" smtClean="0">
                <a:cs typeface="Arial" charset="0"/>
              </a:rPr>
            </a:br>
            <a:r>
              <a:rPr kumimoji="1" lang="ru-RU" altLang="ru-RU" sz="2000" kern="0" dirty="0" smtClean="0">
                <a:cs typeface="Arial" charset="0"/>
              </a:rPr>
              <a:t>включаются </a:t>
            </a:r>
            <a:r>
              <a:rPr kumimoji="1" lang="ru-RU" altLang="ru-RU" sz="2000" kern="0" dirty="0">
                <a:cs typeface="Arial" charset="0"/>
              </a:rPr>
              <a:t>данные</a:t>
            </a:r>
            <a:r>
              <a:rPr kumimoji="1" lang="ru-RU" altLang="ru-RU" sz="2000" kern="0" dirty="0" smtClean="0">
                <a:cs typeface="Arial" charset="0"/>
              </a:rPr>
              <a:t>:</a:t>
            </a:r>
            <a:endParaRPr kumimoji="1" lang="ru-RU" altLang="ru-RU" sz="2000" kern="0" dirty="0" smtClean="0">
              <a:solidFill>
                <a:srgbClr val="000000"/>
              </a:solidFill>
              <a:cs typeface="Arial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kern="0" dirty="0" smtClean="0">
                <a:solidFill>
                  <a:srgbClr val="000000"/>
                </a:solidFill>
                <a:cs typeface="Arial" charset="0"/>
              </a:rPr>
              <a:t>о </a:t>
            </a:r>
            <a:r>
              <a:rPr kumimoji="1" lang="ru-RU" altLang="ru-RU" kern="0" dirty="0">
                <a:solidFill>
                  <a:srgbClr val="000000"/>
                </a:solidFill>
                <a:cs typeface="Arial" charset="0"/>
              </a:rPr>
              <a:t>человеко-днях неявок работников, не явившихся на работу или отсутствовавших </a:t>
            </a:r>
            <a:r>
              <a:rPr kumimoji="1" lang="ru-RU" altLang="ru-RU" kern="0" dirty="0" smtClean="0">
                <a:solidFill>
                  <a:srgbClr val="000000"/>
                </a:solidFill>
                <a:cs typeface="Arial" charset="0"/>
              </a:rPr>
              <a:t>на </a:t>
            </a:r>
            <a:r>
              <a:rPr kumimoji="1" lang="ru-RU" altLang="ru-RU" kern="0" dirty="0">
                <a:solidFill>
                  <a:srgbClr val="000000"/>
                </a:solidFill>
                <a:cs typeface="Arial" charset="0"/>
              </a:rPr>
              <a:t>работе без уважительной причины более трех часов в течение рабочего дня (непрерывно или суммарно</a:t>
            </a:r>
            <a:r>
              <a:rPr kumimoji="1" lang="ru-RU" altLang="ru-RU" kern="0" dirty="0" smtClean="0">
                <a:solidFill>
                  <a:srgbClr val="000000"/>
                </a:solidFill>
                <a:cs typeface="Arial" charset="0"/>
              </a:rPr>
              <a:t>) </a:t>
            </a:r>
            <a:endParaRPr kumimoji="1" lang="ru-RU" altLang="ru-RU" kern="0" dirty="0">
              <a:solidFill>
                <a:srgbClr val="000000"/>
              </a:solidFill>
              <a:cs typeface="Arial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kern="0" dirty="0">
                <a:solidFill>
                  <a:srgbClr val="000000"/>
                </a:solidFill>
                <a:cs typeface="Arial" charset="0"/>
              </a:rPr>
              <a:t>человеко-днях неявок работников, не допущенных нанимателем к работе вследствие появления </a:t>
            </a:r>
            <a:r>
              <a:rPr kumimoji="1" lang="ru-RU" altLang="ru-RU" kern="0" dirty="0" smtClean="0">
                <a:solidFill>
                  <a:srgbClr val="000000"/>
                </a:solidFill>
                <a:cs typeface="Arial" charset="0"/>
              </a:rPr>
              <a:t>на </a:t>
            </a:r>
            <a:r>
              <a:rPr kumimoji="1" lang="ru-RU" altLang="ru-RU" kern="0" dirty="0">
                <a:solidFill>
                  <a:srgbClr val="000000"/>
                </a:solidFill>
                <a:cs typeface="Arial" charset="0"/>
              </a:rPr>
              <a:t>работе в состоянии алкогольного, наркотического или токсического опьянения, отстраненных от работы вследствие распития спиртных напитков, употребления наркотических средств, психотропных веществ</a:t>
            </a:r>
            <a:r>
              <a:rPr kumimoji="1" lang="ru-RU" altLang="ru-RU" kern="0" dirty="0" smtClean="0">
                <a:solidFill>
                  <a:srgbClr val="000000"/>
                </a:solidFill>
                <a:cs typeface="Arial" charset="0"/>
              </a:rPr>
              <a:t>, </a:t>
            </a:r>
            <a:br>
              <a:rPr kumimoji="1" lang="ru-RU" altLang="ru-RU" kern="0" dirty="0" smtClean="0">
                <a:solidFill>
                  <a:srgbClr val="000000"/>
                </a:solidFill>
                <a:cs typeface="Arial" charset="0"/>
              </a:rPr>
            </a:br>
            <a:r>
              <a:rPr kumimoji="1" lang="ru-RU" altLang="ru-RU" kern="0" dirty="0" smtClean="0">
                <a:solidFill>
                  <a:srgbClr val="000000"/>
                </a:solidFill>
                <a:cs typeface="Arial" charset="0"/>
              </a:rPr>
              <a:t>их </a:t>
            </a:r>
            <a:r>
              <a:rPr kumimoji="1" lang="ru-RU" altLang="ru-RU" kern="0" dirty="0">
                <a:solidFill>
                  <a:srgbClr val="000000"/>
                </a:solidFill>
                <a:cs typeface="Arial" charset="0"/>
              </a:rPr>
              <a:t>аналогов, токсических веществ в рабочее время или по месту работы более чем за три часа до окончания </a:t>
            </a:r>
            <a:r>
              <a:rPr kumimoji="1" lang="ru-RU" altLang="ru-RU" kern="0" dirty="0" smtClean="0">
                <a:solidFill>
                  <a:srgbClr val="000000"/>
                </a:solidFill>
                <a:cs typeface="Arial" charset="0"/>
              </a:rPr>
              <a:t>работы</a:t>
            </a:r>
            <a:endParaRPr kumimoji="1" lang="ru-RU" altLang="ru-RU" kern="0" dirty="0">
              <a:solidFill>
                <a:srgbClr val="000000"/>
              </a:solidFill>
              <a:cs typeface="Arial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kern="0" dirty="0">
                <a:solidFill>
                  <a:srgbClr val="000000"/>
                </a:solidFill>
                <a:cs typeface="Arial" charset="0"/>
              </a:rPr>
              <a:t>человеко-днях неявок работников, подвергнутых </a:t>
            </a:r>
            <a:r>
              <a:rPr kumimoji="1" lang="ru-RU" altLang="ru-RU" kern="0" dirty="0" smtClean="0">
                <a:solidFill>
                  <a:srgbClr val="000000"/>
                </a:solidFill>
                <a:cs typeface="Arial" charset="0"/>
              </a:rPr>
              <a:t>административному взысканию в виде административного ареста, находившихся в специализированных изоляторах органов внутренних дел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endParaRPr kumimoji="1" lang="ru-RU" altLang="ru-RU" kern="0" dirty="0" smtClean="0">
              <a:solidFill>
                <a:srgbClr val="000000"/>
              </a:solidFill>
              <a:cs typeface="Arial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В случае, если в течение одного рабочего дня работником отработаны человеко-часы и совершен прогул, 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то </a:t>
            </a:r>
            <a:r>
              <a:rPr lang="ru-RU" dirty="0">
                <a:solidFill>
                  <a:prstClr val="black"/>
                </a:solidFill>
              </a:rPr>
              <a:t>данные об этом работнике необходимо отразить как по фактически отработанным человеко-часам 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(</a:t>
            </a:r>
            <a:r>
              <a:rPr lang="ru-RU" dirty="0">
                <a:solidFill>
                  <a:prstClr val="black"/>
                </a:solidFill>
              </a:rPr>
              <a:t>строка 13), так и по потерям рабочего времени в связи с прогулом (строки 09, 20, 21</a:t>
            </a:r>
            <a:r>
              <a:rPr lang="ru-RU" dirty="0" smtClean="0">
                <a:solidFill>
                  <a:prstClr val="black"/>
                </a:solidFill>
              </a:rPr>
              <a:t>).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 algn="ctr"/>
            <a:r>
              <a:rPr lang="ru-RU" dirty="0">
                <a:solidFill>
                  <a:srgbClr val="000000"/>
                </a:solidFill>
                <a:ea typeface="Times New Roman"/>
              </a:rPr>
              <a:t>Данные о работниках, уволенных за длительный прогул (когда увольнение производится без выхода работника на работу) с первого дня невыхода на работу, в потерях рабочего времени в связи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ea typeface="Times New Roman"/>
              </a:rPr>
              <a:t>с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прогулом (строки 09, 20, 21), не отражаются.</a:t>
            </a:r>
            <a:endParaRPr lang="ru-RU" dirty="0">
              <a:solidFill>
                <a:prstClr val="black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endParaRPr kumimoji="1" lang="ru-RU" altLang="ru-RU" kern="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5944" y="972096"/>
            <a:ext cx="86637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6951" y="1772316"/>
            <a:ext cx="102239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i="1" dirty="0" smtClean="0"/>
          </a:p>
          <a:p>
            <a:pPr algn="ctr"/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48180744"/>
              </p:ext>
            </p:extLst>
          </p:nvPr>
        </p:nvGraphicFramePr>
        <p:xfrm>
          <a:off x="1635944" y="5143500"/>
          <a:ext cx="8663756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0806" y="977146"/>
            <a:ext cx="10792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419" y="1133678"/>
            <a:ext cx="109768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400" u="sng" kern="0" dirty="0" smtClean="0">
                <a:cs typeface="Arial" charset="0"/>
              </a:rPr>
              <a:t>по строке 13</a:t>
            </a:r>
            <a:r>
              <a:rPr kumimoji="1" lang="ru-RU" altLang="ru-RU" sz="2400" b="1" u="sng" kern="0" dirty="0" smtClean="0">
                <a:cs typeface="Arial" charset="0"/>
              </a:rPr>
              <a:t> «число </a:t>
            </a:r>
            <a:r>
              <a:rPr kumimoji="1" lang="ru-RU" altLang="ru-RU" sz="2400" b="1" u="sng" kern="0" dirty="0">
                <a:cs typeface="Arial" charset="0"/>
              </a:rPr>
              <a:t>отработанных </a:t>
            </a:r>
            <a:r>
              <a:rPr kumimoji="1" lang="ru-RU" altLang="ru-RU" sz="2400" b="1" u="sng" kern="0" dirty="0" smtClean="0">
                <a:cs typeface="Arial" charset="0"/>
              </a:rPr>
              <a:t>человеко-часов»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включаются </a:t>
            </a: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фактически отработанные работниками человеко-часы, включая сверхурочные 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</a:b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и </a:t>
            </a: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отработанные в 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нерабочие праздничные и выходные дни </a:t>
            </a: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(по графику) дни, как по основной работе, так и по работе по 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совместительству или гражданско-правовому договору в </a:t>
            </a: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этой же организации, включая часы работы в служебных 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командировках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kumimoji="1" lang="ru-RU" altLang="ru-RU" sz="2000" kern="0" dirty="0" smtClean="0">
              <a:solidFill>
                <a:srgbClr val="000000"/>
              </a:solidFill>
              <a:cs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</a:pPr>
            <a:r>
              <a:rPr lang="ru-RU" sz="2000" i="1" u="sng" dirty="0" smtClean="0"/>
              <a:t>в </a:t>
            </a:r>
            <a:r>
              <a:rPr lang="ru-RU" sz="2000" i="1" u="sng" dirty="0"/>
              <a:t>отработанные человеко-часы </a:t>
            </a:r>
            <a:r>
              <a:rPr lang="ru-RU" sz="2000" b="1" i="1" u="sng" dirty="0">
                <a:solidFill>
                  <a:srgbClr val="FF0000"/>
                </a:solidFill>
              </a:rPr>
              <a:t>не включается </a:t>
            </a:r>
            <a:r>
              <a:rPr lang="ru-RU" sz="2000" i="1" u="sng" dirty="0"/>
              <a:t>время (п. 34 Указаний по труду</a:t>
            </a:r>
            <a:r>
              <a:rPr lang="ru-RU" sz="2000" i="1" u="sng" dirty="0" smtClean="0"/>
              <a:t>):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2000" dirty="0" smtClean="0"/>
              <a:t>отпусков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2000" dirty="0" smtClean="0"/>
              <a:t>внутрисменных простоев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2000" dirty="0" smtClean="0"/>
              <a:t>перерывов </a:t>
            </a:r>
            <a:r>
              <a:rPr lang="ru-RU" sz="2000" dirty="0"/>
              <a:t>в работе матерей для кормления </a:t>
            </a:r>
            <a:r>
              <a:rPr lang="ru-RU" sz="2000" dirty="0" smtClean="0"/>
              <a:t>ребенка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2000" dirty="0" smtClean="0"/>
              <a:t>участия </a:t>
            </a:r>
            <a:r>
              <a:rPr lang="ru-RU" sz="2000" dirty="0"/>
              <a:t>в </a:t>
            </a:r>
            <a:r>
              <a:rPr lang="ru-RU" sz="2000" dirty="0" smtClean="0"/>
              <a:t>забастовках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2000" dirty="0" smtClean="0"/>
              <a:t>нетрудоспособности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2000" dirty="0" smtClean="0"/>
              <a:t>иных </a:t>
            </a:r>
            <a:r>
              <a:rPr lang="ru-RU" sz="2000" dirty="0"/>
              <a:t>случаев отсутствия работников независимо от того, сохранялась за ними зарплата или </a:t>
            </a:r>
            <a:r>
              <a:rPr lang="ru-RU" sz="2000" dirty="0" smtClean="0"/>
              <a:t>нет</a:t>
            </a:r>
            <a:endParaRPr kumimoji="1" lang="ru-RU" altLang="ru-RU" sz="2000" kern="0" dirty="0">
              <a:solidFill>
                <a:srgbClr val="000000"/>
              </a:solidFill>
              <a:cs typeface="Arial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kumimoji="1" lang="ru-RU" altLang="ru-RU" sz="2000" kern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56226" y="322046"/>
            <a:ext cx="41910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5944" y="972096"/>
            <a:ext cx="86637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6951" y="1772316"/>
            <a:ext cx="102239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i="1" dirty="0" smtClean="0"/>
          </a:p>
          <a:p>
            <a:pPr algn="ctr"/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82628737"/>
              </p:ext>
            </p:extLst>
          </p:nvPr>
        </p:nvGraphicFramePr>
        <p:xfrm>
          <a:off x="1635944" y="5143500"/>
          <a:ext cx="8663756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0806" y="977146"/>
            <a:ext cx="10792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419" y="664556"/>
            <a:ext cx="10976806" cy="562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400" u="sng" kern="0" dirty="0" smtClean="0">
                <a:cs typeface="Arial" charset="0"/>
              </a:rPr>
              <a:t>по строке 14 </a:t>
            </a:r>
            <a:r>
              <a:rPr kumimoji="1" lang="ru-RU" altLang="ru-RU" sz="2400" b="1" u="sng" kern="0" dirty="0" smtClean="0">
                <a:cs typeface="Arial" charset="0"/>
              </a:rPr>
              <a:t>«число отработанных сверхурочно часов»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ts val="2400"/>
              </a:spcAft>
              <a:buClr>
                <a:srgbClr val="00007D"/>
              </a:buClr>
              <a:buSzPct val="75000"/>
            </a:pPr>
            <a:r>
              <a:rPr kumimoji="1" lang="ru-RU" altLang="ru-RU" kern="0" dirty="0" smtClean="0">
                <a:solidFill>
                  <a:srgbClr val="000000"/>
                </a:solidFill>
                <a:cs typeface="Arial" charset="0"/>
              </a:rPr>
              <a:t>включаются часы работы, выполненной работником по предложению, </a:t>
            </a:r>
            <a:br>
              <a:rPr kumimoji="1" lang="ru-RU" altLang="ru-RU" kern="0" dirty="0" smtClean="0">
                <a:solidFill>
                  <a:srgbClr val="000000"/>
                </a:solidFill>
                <a:cs typeface="Arial" charset="0"/>
              </a:rPr>
            </a:br>
            <a:r>
              <a:rPr kumimoji="1" lang="ru-RU" altLang="ru-RU" kern="0" dirty="0" smtClean="0">
                <a:solidFill>
                  <a:srgbClr val="000000"/>
                </a:solidFill>
                <a:cs typeface="Arial" charset="0"/>
              </a:rPr>
              <a:t>распоряжению или с ведома нанимателя сверх установленной для него продолжительности рабочего времени, предусмотренной правилами внутреннего трудового распорядка </a:t>
            </a:r>
            <a:br>
              <a:rPr kumimoji="1" lang="ru-RU" altLang="ru-RU" kern="0" dirty="0" smtClean="0">
                <a:solidFill>
                  <a:srgbClr val="000000"/>
                </a:solidFill>
                <a:cs typeface="Arial" charset="0"/>
              </a:rPr>
            </a:br>
            <a:r>
              <a:rPr kumimoji="1" lang="ru-RU" altLang="ru-RU" kern="0" dirty="0" smtClean="0">
                <a:solidFill>
                  <a:srgbClr val="000000"/>
                </a:solidFill>
                <a:cs typeface="Arial" charset="0"/>
              </a:rPr>
              <a:t>или графиком работы (сменности)</a:t>
            </a:r>
            <a:endParaRPr kumimoji="1" lang="ru-RU" altLang="ru-RU" kern="0" dirty="0">
              <a:solidFill>
                <a:srgbClr val="000000"/>
              </a:solidFill>
              <a:cs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ts val="2400"/>
              </a:spcAft>
              <a:buClr>
                <a:srgbClr val="00007D"/>
              </a:buClr>
              <a:buSzPct val="75000"/>
            </a:pPr>
            <a:r>
              <a:rPr lang="ru-RU" dirty="0"/>
              <a:t>Для работников </a:t>
            </a:r>
            <a:r>
              <a:rPr lang="ru-RU" b="1" dirty="0"/>
              <a:t>с суммированным учетом рабочего времени</a:t>
            </a:r>
            <a:r>
              <a:rPr lang="ru-RU" dirty="0"/>
              <a:t>, а также работающих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организациях, в которых невозможно по условиям производства прекращение работы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государственные праздники, нерабочие праздничные и выходные </a:t>
            </a:r>
            <a:r>
              <a:rPr lang="ru-RU" dirty="0" smtClean="0"/>
              <a:t>дни</a:t>
            </a:r>
            <a:br>
              <a:rPr lang="ru-RU" dirty="0" smtClean="0"/>
            </a:br>
            <a:r>
              <a:rPr lang="ru-RU" dirty="0" smtClean="0"/>
              <a:t>(транспорт, электрические станции, водоснабжение и другие), </a:t>
            </a:r>
            <a:br>
              <a:rPr lang="ru-RU" dirty="0" smtClean="0"/>
            </a:br>
            <a:r>
              <a:rPr lang="ru-RU" dirty="0" smtClean="0"/>
              <a:t>время </a:t>
            </a:r>
            <a:r>
              <a:rPr lang="ru-RU" dirty="0"/>
              <a:t>работы по графику работ (сменности),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приходящееся нерабочие </a:t>
            </a:r>
            <a:r>
              <a:rPr lang="ru-RU" dirty="0"/>
              <a:t>праздничные и выходные дни,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сверхурочные часы </a:t>
            </a:r>
            <a:r>
              <a:rPr lang="ru-RU" dirty="0" smtClean="0"/>
              <a:t>работы </a:t>
            </a:r>
            <a:r>
              <a:rPr lang="ru-RU" b="1" u="sng" dirty="0" smtClean="0">
                <a:solidFill>
                  <a:srgbClr val="FF0000"/>
                </a:solidFill>
              </a:rPr>
              <a:t>не </a:t>
            </a:r>
            <a:r>
              <a:rPr lang="ru-RU" b="1" u="sng" dirty="0">
                <a:solidFill>
                  <a:srgbClr val="FF0000"/>
                </a:solidFill>
              </a:rPr>
              <a:t>включается</a:t>
            </a:r>
            <a:r>
              <a:rPr lang="ru-RU" u="sng" dirty="0"/>
              <a:t> 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dirty="0" smtClean="0"/>
              <a:t>и </a:t>
            </a:r>
            <a:r>
              <a:rPr lang="ru-RU" dirty="0"/>
              <a:t>учитывается в общем количестве отработанного времени (п.35 Указаний по труду</a:t>
            </a:r>
            <a:r>
              <a:rPr lang="ru-RU" dirty="0" smtClean="0"/>
              <a:t>)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0AD47">
                  <a:lumMod val="75000"/>
                </a:srgbClr>
              </a:buClr>
              <a:buSzPct val="75000"/>
            </a:pPr>
            <a:r>
              <a:rPr lang="ru-RU" i="1" u="sng" dirty="0"/>
              <a:t>В числе сверхурочных часов работы учитываются </a:t>
            </a:r>
            <a:r>
              <a:rPr lang="ru-RU" i="1" u="sng" dirty="0" smtClean="0"/>
              <a:t>также:</a:t>
            </a:r>
          </a:p>
          <a:p>
            <a:pPr marL="285750" lvl="0" indent="-2857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1400" dirty="0"/>
              <a:t>часы, отработанные в выходные дни (в том числе, которые по установленному графику работ (сменности) должны быть выходными</a:t>
            </a:r>
            <a:r>
              <a:rPr lang="ru-RU" sz="1400" dirty="0" smtClean="0"/>
              <a:t>)</a:t>
            </a:r>
          </a:p>
          <a:p>
            <a:pPr marL="285750" lvl="0" indent="-2857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1400" dirty="0" smtClean="0"/>
              <a:t>государственные </a:t>
            </a:r>
            <a:r>
              <a:rPr lang="ru-RU" sz="1400" dirty="0"/>
              <a:t>праздники и нерабочие праздничные дни, если за них не предоставлены другие дни </a:t>
            </a:r>
            <a:r>
              <a:rPr lang="ru-RU" sz="1400" dirty="0" smtClean="0"/>
              <a:t>отдыха</a:t>
            </a:r>
          </a:p>
          <a:p>
            <a:pPr marL="285750" lvl="0" indent="-2857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1400" dirty="0" smtClean="0"/>
              <a:t>часы</a:t>
            </a:r>
            <a:r>
              <a:rPr lang="ru-RU" sz="1400" dirty="0"/>
              <a:t>, отработанные сверх установленной в соответствии с законодательством продолжительности рабочего </a:t>
            </a:r>
            <a:r>
              <a:rPr lang="ru-RU" sz="1400" dirty="0" smtClean="0"/>
              <a:t>времени</a:t>
            </a:r>
            <a:endParaRPr kumimoji="1" lang="ru-RU" altLang="ru-RU" sz="1400" kern="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5944" y="972096"/>
            <a:ext cx="86637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6951" y="1772316"/>
            <a:ext cx="102239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i="1" dirty="0" smtClean="0"/>
          </a:p>
          <a:p>
            <a:pPr algn="ctr"/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33098183"/>
              </p:ext>
            </p:extLst>
          </p:nvPr>
        </p:nvGraphicFramePr>
        <p:xfrm>
          <a:off x="1635944" y="5143500"/>
          <a:ext cx="8663756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0806" y="977146"/>
            <a:ext cx="10792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419" y="700593"/>
            <a:ext cx="10976806" cy="573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r>
              <a:rPr kumimoji="1" lang="ru-RU" altLang="ru-RU" sz="2400" u="sng" kern="0" dirty="0">
                <a:solidFill>
                  <a:prstClr val="black"/>
                </a:solidFill>
                <a:cs typeface="Arial" charset="0"/>
              </a:rPr>
              <a:t>по строке 20 </a:t>
            </a:r>
            <a:r>
              <a:rPr kumimoji="1" lang="ru-RU" altLang="ru-RU" sz="2400" b="1" u="sng" kern="0" dirty="0">
                <a:solidFill>
                  <a:prstClr val="black"/>
                </a:solidFill>
                <a:cs typeface="Arial" charset="0"/>
              </a:rPr>
              <a:t>«численность работников, совершивших прогулы и другие нарушения исполнительской и трудовой дисциплины»</a:t>
            </a:r>
            <a:endParaRPr kumimoji="1" lang="ru-RU" altLang="ru-RU" sz="170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endParaRPr kumimoji="1" lang="ru-RU" altLang="ru-RU" sz="17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ru-RU" dirty="0" smtClean="0"/>
              <a:t>работники</a:t>
            </a:r>
            <a:r>
              <a:rPr lang="ru-RU" dirty="0"/>
              <a:t>, не явившиеся на работу без уважительной причины в течение всего рабочего дня или отсутствовавшие на работе без уважительной причины более трех часов в течение рабочего дня (непрерывно или суммарно</a:t>
            </a:r>
            <a:r>
              <a:rPr lang="ru-RU" dirty="0" smtClean="0"/>
              <a:t>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ru-RU" dirty="0" smtClean="0"/>
              <a:t>работники</a:t>
            </a:r>
            <a:r>
              <a:rPr lang="ru-RU" dirty="0"/>
              <a:t>, не допущенные нанимателем к работе вследствие появления на работе в состоянии алкогольного, наркотического или токсического опьянения, отстраненные от работы вследствие распития спиртных напитков, употребления наркотических средств, психотропных веществ, их аналогов, токсических веществ в рабочее время или по месту работы, если это произошло более чем за три часа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 </a:t>
            </a:r>
            <a:r>
              <a:rPr lang="ru-RU" dirty="0"/>
              <a:t>окончания </a:t>
            </a:r>
            <a:r>
              <a:rPr lang="ru-RU" dirty="0" smtClean="0"/>
              <a:t>работы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ru-RU" dirty="0" smtClean="0"/>
              <a:t>работники</a:t>
            </a:r>
            <a:r>
              <a:rPr lang="ru-RU" dirty="0"/>
              <a:t>, отбывавшие наказание в виде административного ареста за административное </a:t>
            </a:r>
            <a:r>
              <a:rPr lang="ru-RU" dirty="0" smtClean="0"/>
              <a:t>правонарушение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ru-RU" dirty="0" smtClean="0"/>
              <a:t>работники</a:t>
            </a:r>
            <a:r>
              <a:rPr lang="ru-RU" dirty="0"/>
              <a:t>, находившиеся в специализированных изоляторах органов внутренних </a:t>
            </a:r>
            <a:r>
              <a:rPr lang="ru-RU" dirty="0" smtClean="0"/>
              <a:t>дел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Если </a:t>
            </a:r>
            <a:r>
              <a:rPr lang="ru-RU" sz="1600" dirty="0"/>
              <a:t>один и тот же работник в течение отчетного года имел более </a:t>
            </a:r>
            <a:r>
              <a:rPr lang="ru-RU" sz="1600" dirty="0" smtClean="0"/>
              <a:t>одного </a:t>
            </a:r>
            <a:r>
              <a:rPr lang="ru-RU" sz="1600" dirty="0"/>
              <a:t>прогула, то данные об этом работнике в отчете отражаются только </a:t>
            </a:r>
            <a:r>
              <a:rPr lang="ru-RU" sz="1600" dirty="0" smtClean="0"/>
              <a:t>один </a:t>
            </a:r>
            <a:r>
              <a:rPr lang="ru-RU" sz="1600" dirty="0"/>
              <a:t>раз, независимо от числа прогулов! </a:t>
            </a:r>
            <a:endParaRPr lang="ru-RU" sz="1600" dirty="0" smtClean="0"/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defRPr/>
            </a:pPr>
            <a:r>
              <a:rPr lang="ru-RU" sz="1600" dirty="0" smtClean="0"/>
              <a:t>Данные </a:t>
            </a:r>
            <a:r>
              <a:rPr lang="ru-RU" sz="1600" dirty="0"/>
              <a:t>об уволенном за длительный прогул (когда увольнение производится без выхода работника на работу)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не </a:t>
            </a:r>
            <a:r>
              <a:rPr lang="ru-RU" sz="1600" dirty="0"/>
              <a:t>отражаются по строкам 09, 20, 21! </a:t>
            </a:r>
            <a:r>
              <a:rPr lang="ru-RU" sz="1600" dirty="0" smtClean="0"/>
              <a:t>(</a:t>
            </a:r>
            <a:r>
              <a:rPr lang="ru-RU" sz="1600" dirty="0" smtClean="0">
                <a:solidFill>
                  <a:prstClr val="black"/>
                </a:solidFill>
              </a:rPr>
              <a:t>п</a:t>
            </a:r>
            <a:r>
              <a:rPr lang="ru-RU" sz="1600" dirty="0">
                <a:solidFill>
                  <a:prstClr val="black"/>
                </a:solidFill>
              </a:rPr>
              <a:t>. 12 Указаний по заполнению формы 1-т (фонд времени</a:t>
            </a:r>
            <a:r>
              <a:rPr lang="ru-RU" sz="1600" dirty="0" smtClean="0">
                <a:solidFill>
                  <a:prstClr val="black"/>
                </a:solidFill>
              </a:rPr>
              <a:t>))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956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5944" y="972096"/>
            <a:ext cx="86637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2143" y="793101"/>
            <a:ext cx="10965469" cy="531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400" u="sng" kern="0" dirty="0">
                <a:solidFill>
                  <a:prstClr val="black"/>
                </a:solidFill>
                <a:cs typeface="Arial" charset="0"/>
              </a:rPr>
              <a:t>по строке </a:t>
            </a:r>
            <a:r>
              <a:rPr kumimoji="1" lang="ru-RU" altLang="ru-RU" sz="2400" u="sng" kern="0" dirty="0" smtClean="0">
                <a:solidFill>
                  <a:prstClr val="black"/>
                </a:solidFill>
                <a:cs typeface="Arial" charset="0"/>
              </a:rPr>
              <a:t>21 </a:t>
            </a:r>
            <a:r>
              <a:rPr kumimoji="1" lang="ru-RU" altLang="ru-RU" sz="2400" b="1" u="sng" kern="0" dirty="0">
                <a:solidFill>
                  <a:prstClr val="black"/>
                </a:solidFill>
                <a:cs typeface="Arial" charset="0"/>
              </a:rPr>
              <a:t>«</a:t>
            </a:r>
            <a:r>
              <a:rPr kumimoji="1" lang="ru-RU" altLang="ru-RU" sz="2400" b="1" u="sng" kern="0" dirty="0" smtClean="0">
                <a:solidFill>
                  <a:prstClr val="black"/>
                </a:solidFill>
                <a:cs typeface="Arial" charset="0"/>
              </a:rPr>
              <a:t>число случаев прогулов </a:t>
            </a:r>
            <a:r>
              <a:rPr kumimoji="1" lang="ru-RU" altLang="ru-RU" sz="2400" b="1" u="sng" kern="0" dirty="0">
                <a:solidFill>
                  <a:prstClr val="black"/>
                </a:solidFill>
                <a:cs typeface="Arial" charset="0"/>
              </a:rPr>
              <a:t>и </a:t>
            </a:r>
            <a:r>
              <a:rPr kumimoji="1" lang="ru-RU" altLang="ru-RU" sz="2400" b="1" u="sng" kern="0" dirty="0" smtClean="0">
                <a:solidFill>
                  <a:prstClr val="black"/>
                </a:solidFill>
                <a:cs typeface="Arial" charset="0"/>
              </a:rPr>
              <a:t>других нарушений </a:t>
            </a:r>
            <a:br>
              <a:rPr kumimoji="1" lang="ru-RU" altLang="ru-RU" sz="2400" b="1" u="sng" kern="0" dirty="0" smtClean="0">
                <a:solidFill>
                  <a:prstClr val="black"/>
                </a:solidFill>
                <a:cs typeface="Arial" charset="0"/>
              </a:rPr>
            </a:br>
            <a:r>
              <a:rPr kumimoji="1" lang="ru-RU" altLang="ru-RU" sz="2400" b="1" u="sng" kern="0" dirty="0" smtClean="0">
                <a:solidFill>
                  <a:prstClr val="black"/>
                </a:solidFill>
                <a:cs typeface="Arial" charset="0"/>
              </a:rPr>
              <a:t>исполнительской </a:t>
            </a:r>
            <a:r>
              <a:rPr kumimoji="1" lang="ru-RU" altLang="ru-RU" sz="2400" b="1" u="sng" kern="0" dirty="0">
                <a:solidFill>
                  <a:prstClr val="black"/>
                </a:solidFill>
                <a:cs typeface="Arial" charset="0"/>
              </a:rPr>
              <a:t>и трудовой дисциплины</a:t>
            </a:r>
            <a:r>
              <a:rPr kumimoji="1" lang="ru-RU" altLang="ru-RU" sz="2400" b="1" u="sng" kern="0" dirty="0" smtClean="0">
                <a:solidFill>
                  <a:prstClr val="black"/>
                </a:solidFill>
                <a:cs typeface="Arial" charset="0"/>
              </a:rPr>
              <a:t>»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dirty="0" smtClean="0"/>
              <a:t>В </a:t>
            </a:r>
            <a:r>
              <a:rPr lang="ru-RU" dirty="0"/>
              <a:t>число прогулов включается сумма всех прогулов, совершенных за год, независимо от продолжительности (числа дней) каждого прогула (п.19.3 Указаний по труду</a:t>
            </a:r>
            <a:r>
              <a:rPr lang="ru-RU" dirty="0" smtClean="0"/>
              <a:t>)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sz="1600" dirty="0" smtClean="0"/>
              <a:t>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sz="1400" dirty="0" smtClean="0"/>
              <a:t>Например</a:t>
            </a:r>
            <a:r>
              <a:rPr lang="ru-RU" sz="1400" dirty="0"/>
              <a:t>, работник в отчетном году имел прогулы: </a:t>
            </a:r>
            <a:endParaRPr lang="ru-RU" sz="1400" dirty="0" smtClean="0"/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sz="1400" dirty="0" smtClean="0"/>
              <a:t>в </a:t>
            </a:r>
            <a:r>
              <a:rPr lang="ru-RU" sz="1400" dirty="0"/>
              <a:t>январе - 3 дня </a:t>
            </a:r>
            <a:r>
              <a:rPr lang="ru-RU" sz="1400" dirty="0" smtClean="0"/>
              <a:t>подряд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sz="1400" dirty="0" smtClean="0"/>
              <a:t>в марте </a:t>
            </a:r>
            <a:r>
              <a:rPr lang="ru-RU" sz="1400" dirty="0"/>
              <a:t>- 1 </a:t>
            </a:r>
            <a:r>
              <a:rPr lang="ru-RU" sz="1400" dirty="0" smtClean="0"/>
              <a:t>день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sz="1400" dirty="0" smtClean="0"/>
              <a:t>в сентябре </a:t>
            </a:r>
            <a:r>
              <a:rPr lang="ru-RU" sz="1400" dirty="0"/>
              <a:t>- 3 дня </a:t>
            </a:r>
            <a:r>
              <a:rPr lang="ru-RU" sz="1400" dirty="0" smtClean="0"/>
              <a:t>(5 сентября</a:t>
            </a:r>
            <a:r>
              <a:rPr lang="ru-RU" sz="1400" dirty="0"/>
              <a:t>, </a:t>
            </a:r>
            <a:r>
              <a:rPr lang="ru-RU" sz="1400" dirty="0" smtClean="0"/>
              <a:t>16 сентября</a:t>
            </a:r>
            <a:r>
              <a:rPr lang="ru-RU" sz="1400" dirty="0"/>
              <a:t>, </a:t>
            </a:r>
            <a:r>
              <a:rPr lang="ru-RU" sz="1400" dirty="0" smtClean="0"/>
              <a:t>25 сентября</a:t>
            </a:r>
            <a:r>
              <a:rPr lang="ru-RU" sz="1400" dirty="0"/>
              <a:t>). </a:t>
            </a:r>
            <a:endParaRPr lang="ru-RU" sz="1400" dirty="0" smtClean="0"/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sz="1400" dirty="0" smtClean="0"/>
              <a:t>В </a:t>
            </a:r>
            <a:r>
              <a:rPr lang="ru-RU" sz="1400" dirty="0"/>
              <a:t>отчете по форме 1-т (фонд времени) эти данные отражаются следующим образом: </a:t>
            </a:r>
            <a:endParaRPr lang="ru-RU" sz="1400" dirty="0" smtClean="0"/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sz="1400" dirty="0" smtClean="0"/>
              <a:t>число </a:t>
            </a:r>
            <a:r>
              <a:rPr lang="ru-RU" sz="1400" dirty="0"/>
              <a:t>человеко-дней прогулов (строка 09) - 7; </a:t>
            </a:r>
            <a:endParaRPr lang="ru-RU" sz="1400" dirty="0" smtClean="0"/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sz="1400" dirty="0" smtClean="0"/>
              <a:t>численность </a:t>
            </a:r>
            <a:r>
              <a:rPr lang="ru-RU" sz="1400" dirty="0"/>
              <a:t>прогульщиков (строка 20) - 1; </a:t>
            </a:r>
            <a:endParaRPr lang="ru-RU" sz="1400" dirty="0" smtClean="0"/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sz="1400" dirty="0" smtClean="0"/>
              <a:t>число </a:t>
            </a:r>
            <a:r>
              <a:rPr lang="ru-RU" sz="1400" dirty="0"/>
              <a:t>случаев прогула (строка 21) – </a:t>
            </a:r>
            <a:r>
              <a:rPr lang="ru-RU" sz="1400" dirty="0" smtClean="0"/>
              <a:t>5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ru-RU" sz="1600" dirty="0" smtClean="0"/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dirty="0">
                <a:solidFill>
                  <a:prstClr val="black"/>
                </a:solidFill>
              </a:rPr>
              <a:t>В строку 21 не следует вносить случаи отстранения от работы вследствие состояния алкогольного, наркотического или токсического опьянения работника, если это произошло за 3 и менее часа до окончания работы. Данные сведения фиксируются в строке </a:t>
            </a:r>
            <a:r>
              <a:rPr lang="ru-RU" dirty="0" smtClean="0">
                <a:solidFill>
                  <a:prstClr val="black"/>
                </a:solidFill>
              </a:rPr>
              <a:t>22</a:t>
            </a:r>
            <a:endParaRPr kumimoji="1" lang="ru-RU" altLang="ru-RU" kern="0" dirty="0">
              <a:solidFill>
                <a:srgbClr val="000000"/>
              </a:solidFill>
              <a:cs typeface="Arial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kumimoji="1" lang="ru-RU" altLang="ru-RU" kern="0" dirty="0" smtClean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05999209"/>
              </p:ext>
            </p:extLst>
          </p:nvPr>
        </p:nvGraphicFramePr>
        <p:xfrm>
          <a:off x="1362812" y="7744196"/>
          <a:ext cx="8663756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0806" y="977146"/>
            <a:ext cx="10792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999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5944" y="972096"/>
            <a:ext cx="86637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6951" y="1772316"/>
            <a:ext cx="102239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i="1" dirty="0" smtClean="0"/>
          </a:p>
          <a:p>
            <a:pPr algn="ctr"/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26938928"/>
              </p:ext>
            </p:extLst>
          </p:nvPr>
        </p:nvGraphicFramePr>
        <p:xfrm>
          <a:off x="1635944" y="5143500"/>
          <a:ext cx="8663756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0806" y="977146"/>
            <a:ext cx="10792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419" y="1133678"/>
            <a:ext cx="109768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ts val="2000"/>
              </a:lnSpc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400" u="sng" kern="0" dirty="0">
                <a:solidFill>
                  <a:prstClr val="black"/>
                </a:solidFill>
                <a:cs typeface="Arial" charset="0"/>
              </a:rPr>
              <a:t>по строке </a:t>
            </a:r>
            <a:r>
              <a:rPr kumimoji="1" lang="ru-RU" altLang="ru-RU" sz="2400" u="sng" kern="0" dirty="0" smtClean="0">
                <a:solidFill>
                  <a:prstClr val="black"/>
                </a:solidFill>
                <a:cs typeface="Arial" charset="0"/>
              </a:rPr>
              <a:t>22 </a:t>
            </a:r>
            <a:r>
              <a:rPr kumimoji="1" lang="ru-RU" altLang="ru-RU" sz="2400" b="1" u="sng" kern="0" dirty="0">
                <a:solidFill>
                  <a:prstClr val="black"/>
                </a:solidFill>
                <a:cs typeface="Arial" charset="0"/>
              </a:rPr>
              <a:t>«</a:t>
            </a:r>
            <a:r>
              <a:rPr kumimoji="1" lang="ru-RU" altLang="ru-RU" sz="2400" b="1" u="sng" kern="0" dirty="0" smtClean="0">
                <a:solidFill>
                  <a:prstClr val="black"/>
                </a:solidFill>
                <a:cs typeface="Arial" charset="0"/>
              </a:rPr>
              <a:t>число случаев появления на работе работников в состоянии алкогольного, наркотического или токсического опьянения, </a:t>
            </a:r>
            <a:br>
              <a:rPr kumimoji="1" lang="ru-RU" altLang="ru-RU" sz="2400" b="1" u="sng" kern="0" dirty="0" smtClean="0">
                <a:solidFill>
                  <a:prstClr val="black"/>
                </a:solidFill>
                <a:cs typeface="Arial" charset="0"/>
              </a:rPr>
            </a:br>
            <a:r>
              <a:rPr kumimoji="1" lang="ru-RU" altLang="ru-RU" sz="2400" b="1" u="sng" kern="0" dirty="0" smtClean="0">
                <a:solidFill>
                  <a:prstClr val="black"/>
                </a:solidFill>
                <a:cs typeface="Arial" charset="0"/>
              </a:rPr>
              <a:t>а также распития спиртных напитков, употребления наркотических средств, психотропных веществ, их аналогов, токсических веществ в рабочее время или по месту работы»</a:t>
            </a:r>
          </a:p>
          <a:p>
            <a:pPr marL="342900" lvl="0" indent="-342900" algn="ctr" eaLnBrk="0" fontAlgn="base" hangingPunct="0">
              <a:lnSpc>
                <a:spcPts val="2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kumimoji="1" lang="ru-RU" altLang="ru-RU" sz="1500" b="1" kern="0" dirty="0" smtClean="0">
              <a:solidFill>
                <a:srgbClr val="C00000"/>
              </a:solidFill>
              <a:latin typeface="Arial"/>
              <a:cs typeface="Arial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2000" dirty="0"/>
              <a:t>Отражается независимо от того произошел этот случай в начале, в течение или в конце рабочего дня</a:t>
            </a:r>
            <a:r>
              <a:rPr lang="ru-RU" sz="2000" dirty="0" smtClean="0"/>
              <a:t>.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Если случай произошел за 3 и менее часа до окончания работы в отчете отражаются только по строке 22 (п. 16 Указаний по заполнению формы 1-т (фонд времени)). </a:t>
            </a:r>
            <a:endParaRPr lang="ru-RU" sz="2000" dirty="0" smtClean="0"/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2000" dirty="0" smtClean="0"/>
              <a:t>Если </a:t>
            </a:r>
            <a:r>
              <a:rPr lang="ru-RU" sz="2000" dirty="0"/>
              <a:t>случай произошел более чем за 3 часа до окончания работы – заполняем строки 09, 20, 21, 22.</a:t>
            </a:r>
            <a:r>
              <a:rPr kumimoji="1" lang="ru-RU" altLang="ru-RU" sz="20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endParaRPr kumimoji="1" lang="ru-RU" altLang="ru-RU" sz="200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2000" dirty="0"/>
              <a:t>Для заполнения строки 22 действует аналогичное правило, как и для заполнения строки 21: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если </a:t>
            </a:r>
            <a:r>
              <a:rPr lang="ru-RU" sz="2000" dirty="0"/>
              <a:t>в распитии спиртных напитков, употреблении наркотических средств, психотропных или токсических веществ одновременно участвовало несколько работников, то в отчете отражаются данные о числе случаев, равном всей численности работников, совершивших такое нарушение (п. 19.4 Указаний по труду)</a:t>
            </a:r>
            <a:endParaRPr kumimoji="1" lang="ru-RU" altLang="ru-RU" sz="2000" kern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388436" y="322046"/>
            <a:ext cx="59769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18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5944" y="972096"/>
            <a:ext cx="86637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6951" y="1772316"/>
            <a:ext cx="102239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i="1" dirty="0" smtClean="0"/>
          </a:p>
          <a:p>
            <a:pPr algn="ctr"/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59658996"/>
              </p:ext>
            </p:extLst>
          </p:nvPr>
        </p:nvGraphicFramePr>
        <p:xfrm>
          <a:off x="1635944" y="5143500"/>
          <a:ext cx="8663756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0806" y="977146"/>
            <a:ext cx="10792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806" y="1377256"/>
            <a:ext cx="1087763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Tx/>
              <a:buNone/>
              <a:tabLst/>
              <a:defRPr/>
            </a:pPr>
            <a:r>
              <a:rPr kumimoji="1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r>
              <a:rPr kumimoji="1" lang="ru-RU" altLang="ru-RU" sz="24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строка 24 </a:t>
            </a:r>
            <a:r>
              <a:rPr kumimoji="1" lang="ru-RU" altLang="ru-RU" sz="24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«средняя численность работников» </a:t>
            </a:r>
            <a:br>
              <a:rPr kumimoji="1" lang="ru-RU" altLang="ru-RU" sz="24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</a:br>
            <a:r>
              <a:rPr kumimoji="1" lang="ru-RU" altLang="ru-RU" sz="2400" b="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проверяется следующим образом: </a:t>
            </a: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Tx/>
              <a:buNone/>
              <a:tabLst/>
              <a:defRPr/>
            </a:pPr>
            <a:endParaRPr kumimoji="1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число человеко-дней явок и неявок на работу (</a:t>
            </a:r>
            <a:r>
              <a:rPr kumimoji="1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строка</a:t>
            </a:r>
            <a:r>
              <a:rPr kumimoji="1" lang="en-US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 </a:t>
            </a:r>
            <a:r>
              <a:rPr kumimoji="1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01</a:t>
            </a: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), деленное на количество календарных дней в отчетном году, должно быть равным или близким по значению к средней численности работников</a:t>
            </a: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endParaRPr kumimoji="1" lang="ru-RU" alt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Arial" charset="0"/>
            </a:endParaRP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число человеко-дней явок и неявок на работу (</a:t>
            </a:r>
            <a:r>
              <a:rPr kumimoji="1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строка 01</a:t>
            </a: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), деленное на среднюю численность работников (</a:t>
            </a:r>
            <a:r>
              <a:rPr kumimoji="1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строка 24</a:t>
            </a: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), должно быть равным количеству календарных дней в отчетном году</a:t>
            </a: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endParaRPr kumimoji="1" lang="ru-RU" alt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Arial" charset="0"/>
            </a:endParaRP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endParaRPr kumimoji="1" lang="ru-RU" alt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Arial" charset="0"/>
            </a:endParaRPr>
          </a:p>
          <a:p>
            <a:pPr marR="0" lvl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При составлении отчета допускается заполнение </a:t>
            </a:r>
            <a:r>
              <a:rPr kumimoji="1" lang="ru-RU" altLang="ru-RU" sz="20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строки 24 с одним знаком после запятой</a:t>
            </a:r>
            <a:endParaRPr kumimoji="0" lang="ru-RU" sz="18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92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35937" y="322046"/>
            <a:ext cx="5106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5613" y="977900"/>
            <a:ext cx="10402887" cy="558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ru-RU" alt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Бланк формы  1-т (фонд времени) «Отчет об использовании календарного фонда времени» утвержден Постановлением Национального статистического комитета Республики Беларусь от 13.06.2016 г. №65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endParaRPr kumimoji="1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75000"/>
              <a:buNone/>
              <a:tabLst/>
              <a:defRPr/>
            </a:pPr>
            <a:r>
              <a:rPr kumimoji="1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charset="0"/>
              </a:rPr>
              <a:t>            </a:t>
            </a:r>
            <a:r>
              <a:rPr kumimoji="1" lang="ru-RU" altLang="ru-RU" sz="20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Руководствоваться при заполнении данной формы следует: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endParaRPr kumimoji="1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Указаниями по заполнению в формах государственных статистических наблюдений статистических показателей по труду, утвержденными постановлением Национального</a:t>
            </a:r>
            <a:r>
              <a:rPr kumimoji="1" lang="ru-RU" altLang="ru-RU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статистического комитете Республики Беларусь </a:t>
            </a: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от 20 января 2020 г. № 92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kumimoji="1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Указаниями по заполнению формы государственной статистической отчетности </a:t>
            </a:r>
            <a:b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</a:b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1-т (фонд времени) «Отчет об использовании календарного фонда времени», утвержденными Постановлением Национального статистического комитета Республики Беларусь от 13.06.2016 г. №65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q"/>
              <a:tabLst/>
              <a:defRPr/>
            </a:pPr>
            <a:endParaRPr kumimoji="1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ru-RU" altLang="ru-RU" sz="17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19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5944" y="972096"/>
            <a:ext cx="86637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6951" y="1772316"/>
            <a:ext cx="102239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i="1" dirty="0" smtClean="0"/>
          </a:p>
          <a:p>
            <a:pPr algn="ctr"/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57991811"/>
              </p:ext>
            </p:extLst>
          </p:nvPr>
        </p:nvGraphicFramePr>
        <p:xfrm>
          <a:off x="1635944" y="5143500"/>
          <a:ext cx="8663756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0806" y="977146"/>
            <a:ext cx="10792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419" y="1291025"/>
            <a:ext cx="1097680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800" b="1" u="sng" kern="0" dirty="0">
                <a:cs typeface="Arial" charset="0"/>
              </a:rPr>
              <a:t>Сопоставление данных формы 1-т (фонд времени) с данными формы 12-т «Отчет по труду</a:t>
            </a:r>
            <a:r>
              <a:rPr kumimoji="1" lang="ru-RU" altLang="ru-RU" sz="2800" b="1" u="sng" kern="0" dirty="0" smtClean="0">
                <a:cs typeface="Arial" charset="0"/>
              </a:rPr>
              <a:t>»</a:t>
            </a:r>
            <a:endParaRPr kumimoji="1" lang="ru-RU" altLang="ru-RU" sz="2800" b="1" u="sng" kern="0" dirty="0">
              <a:cs typeface="Arial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kumimoji="1" lang="ru-RU" altLang="ru-RU" sz="2000" b="1" u="sng" kern="0" dirty="0">
              <a:cs typeface="Arial" charset="0"/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000" kern="0" dirty="0">
                <a:cs typeface="Arial" charset="0"/>
              </a:rPr>
              <a:t>     </a:t>
            </a:r>
            <a:endParaRPr kumimoji="1" lang="ru-RU" altLang="ru-RU" sz="2000" b="1" u="sng" kern="0" dirty="0">
              <a:solidFill>
                <a:srgbClr val="C00000"/>
              </a:solidFill>
              <a:cs typeface="Arial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2400" b="1" kern="0" dirty="0" smtClean="0">
                <a:solidFill>
                  <a:srgbClr val="C00000"/>
                </a:solidFill>
                <a:cs typeface="Arial" charset="0"/>
              </a:rPr>
              <a:t>стр</a:t>
            </a:r>
            <a:r>
              <a:rPr kumimoji="1" lang="ru-RU" altLang="ru-RU" sz="2400" b="1" kern="0" dirty="0">
                <a:solidFill>
                  <a:srgbClr val="C00000"/>
                </a:solidFill>
                <a:cs typeface="Arial" charset="0"/>
              </a:rPr>
              <a:t>. 07</a:t>
            </a:r>
            <a:r>
              <a:rPr kumimoji="1" lang="ru-RU" altLang="ru-RU" sz="2400" kern="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формы 1-т(фонд времени) = </a:t>
            </a:r>
            <a:r>
              <a:rPr kumimoji="1" lang="ru-RU" altLang="ru-RU" sz="2400" b="1" kern="0" dirty="0">
                <a:solidFill>
                  <a:srgbClr val="C00000"/>
                </a:solidFill>
                <a:cs typeface="Arial" charset="0"/>
              </a:rPr>
              <a:t>стр. 104 гр. 2 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формы </a:t>
            </a: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12-т</a:t>
            </a:r>
            <a:endParaRPr kumimoji="1" lang="ru-RU" altLang="ru-RU" sz="2400" kern="0" dirty="0">
              <a:solidFill>
                <a:srgbClr val="000000"/>
              </a:solidFill>
              <a:cs typeface="Arial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2400" b="1" kern="0" dirty="0" smtClean="0">
                <a:solidFill>
                  <a:srgbClr val="C00000"/>
                </a:solidFill>
                <a:cs typeface="Arial" charset="0"/>
              </a:rPr>
              <a:t>стр</a:t>
            </a:r>
            <a:r>
              <a:rPr kumimoji="1" lang="ru-RU" altLang="ru-RU" sz="2400" b="1" kern="0" dirty="0">
                <a:solidFill>
                  <a:srgbClr val="C00000"/>
                </a:solidFill>
                <a:cs typeface="Arial" charset="0"/>
              </a:rPr>
              <a:t>. 08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 формы 1-т(фонд времени) ≤</a:t>
            </a: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kumimoji="1" lang="ru-RU" altLang="ru-RU" sz="2400" b="1" kern="0" dirty="0">
                <a:solidFill>
                  <a:srgbClr val="C00000"/>
                </a:solidFill>
                <a:cs typeface="Arial" charset="0"/>
              </a:rPr>
              <a:t>стр. 101 гр. 2 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* 1000/ 8 формы </a:t>
            </a: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12-т</a:t>
            </a:r>
            <a:endParaRPr kumimoji="1" lang="ru-RU" altLang="ru-RU" sz="2400" kern="0" dirty="0">
              <a:solidFill>
                <a:srgbClr val="000000"/>
              </a:solidFill>
              <a:cs typeface="Arial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2400" b="1" kern="0" dirty="0" smtClean="0">
                <a:solidFill>
                  <a:srgbClr val="C00000"/>
                </a:solidFill>
                <a:cs typeface="Arial" charset="0"/>
              </a:rPr>
              <a:t>стр.11</a:t>
            </a: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формы 1-т(фонд времени) = </a:t>
            </a:r>
            <a:r>
              <a:rPr kumimoji="1" lang="ru-RU" altLang="ru-RU" sz="2400" b="1" kern="0" dirty="0">
                <a:solidFill>
                  <a:srgbClr val="C00000"/>
                </a:solidFill>
                <a:cs typeface="Arial" charset="0"/>
              </a:rPr>
              <a:t>стр.107 гр.2 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формы </a:t>
            </a: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12-т</a:t>
            </a:r>
            <a:endParaRPr kumimoji="1" lang="ru-RU" altLang="ru-RU" sz="2400" kern="0" dirty="0">
              <a:solidFill>
                <a:srgbClr val="000000"/>
              </a:solidFill>
              <a:cs typeface="Arial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2400" b="1" kern="0" dirty="0" smtClean="0">
                <a:solidFill>
                  <a:srgbClr val="C00000"/>
                </a:solidFill>
                <a:cs typeface="Arial" charset="0"/>
              </a:rPr>
              <a:t>стр</a:t>
            </a:r>
            <a:r>
              <a:rPr kumimoji="1" lang="ru-RU" altLang="ru-RU" sz="2400" b="1" kern="0" dirty="0">
                <a:solidFill>
                  <a:srgbClr val="C00000"/>
                </a:solidFill>
                <a:cs typeface="Arial" charset="0"/>
              </a:rPr>
              <a:t>. 13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 формы 1-т(фонд времени) ≤</a:t>
            </a: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kumimoji="1" lang="ru-RU" altLang="ru-RU" sz="2400" b="1" kern="0" dirty="0">
                <a:solidFill>
                  <a:srgbClr val="C00000"/>
                </a:solidFill>
                <a:cs typeface="Arial" charset="0"/>
              </a:rPr>
              <a:t>стр. 06 гр. 2 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*1000 формы </a:t>
            </a: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12-т</a:t>
            </a:r>
            <a:endParaRPr kumimoji="1" lang="ru-RU" altLang="ru-RU" sz="2400" kern="0" dirty="0">
              <a:solidFill>
                <a:srgbClr val="000000"/>
              </a:solidFill>
              <a:cs typeface="Arial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2400" b="1" kern="0" dirty="0" smtClean="0">
                <a:solidFill>
                  <a:srgbClr val="C00000"/>
                </a:solidFill>
                <a:cs typeface="Arial" charset="0"/>
              </a:rPr>
              <a:t>стр</a:t>
            </a:r>
            <a:r>
              <a:rPr kumimoji="1" lang="ru-RU" altLang="ru-RU" sz="2400" b="1" kern="0" dirty="0">
                <a:solidFill>
                  <a:srgbClr val="C00000"/>
                </a:solidFill>
                <a:cs typeface="Arial" charset="0"/>
              </a:rPr>
              <a:t>. 23 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формы 1-т(фонд времени) ≤ </a:t>
            </a:r>
            <a:r>
              <a:rPr kumimoji="1" lang="ru-RU" altLang="ru-RU" sz="2400" b="1" kern="0" dirty="0">
                <a:solidFill>
                  <a:srgbClr val="C00000"/>
                </a:solidFill>
                <a:cs typeface="Arial" charset="0"/>
              </a:rPr>
              <a:t>стр. 114 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формы </a:t>
            </a: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12-т</a:t>
            </a:r>
            <a:endParaRPr kumimoji="1" lang="ru-RU" altLang="ru-RU" sz="2400" kern="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5944" y="972096"/>
            <a:ext cx="86637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6951" y="1772316"/>
            <a:ext cx="102239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i="1" dirty="0" smtClean="0"/>
          </a:p>
          <a:p>
            <a:pPr algn="ctr"/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78043171"/>
              </p:ext>
            </p:extLst>
          </p:nvPr>
        </p:nvGraphicFramePr>
        <p:xfrm>
          <a:off x="1635944" y="5143500"/>
          <a:ext cx="8663756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0806" y="977146"/>
            <a:ext cx="10792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100" y="958642"/>
            <a:ext cx="11068512" cy="488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800" b="1" u="sng" kern="0" dirty="0">
                <a:cs typeface="Arial" charset="0"/>
              </a:rPr>
              <a:t>Перечень основных контролей первичных статистических данных, </a:t>
            </a:r>
            <a:endParaRPr kumimoji="1" lang="ru-RU" altLang="ru-RU" sz="2800" b="1" u="sng" kern="0" dirty="0" smtClean="0">
              <a:cs typeface="Arial" charset="0"/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800" b="1" u="sng" kern="0" dirty="0" smtClean="0">
                <a:cs typeface="Arial" charset="0"/>
              </a:rPr>
              <a:t>осуществляемых </a:t>
            </a:r>
            <a:r>
              <a:rPr kumimoji="1" lang="ru-RU" altLang="ru-RU" sz="2800" b="1" u="sng" kern="0" dirty="0">
                <a:cs typeface="Arial" charset="0"/>
              </a:rPr>
              <a:t>по форме 1-т (фонд времени</a:t>
            </a:r>
            <a:r>
              <a:rPr kumimoji="1" lang="ru-RU" altLang="ru-RU" sz="2800" b="1" u="sng" kern="0" dirty="0" smtClean="0">
                <a:cs typeface="Arial" charset="0"/>
              </a:rPr>
              <a:t>)</a:t>
            </a:r>
            <a:endParaRPr kumimoji="1" lang="ru-RU" altLang="ru-RU" sz="2800" b="1" u="sng" kern="0" dirty="0">
              <a:cs typeface="Arial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kumimoji="1" lang="ru-RU" altLang="ru-RU" sz="2000" u="sng" kern="0" dirty="0">
              <a:solidFill>
                <a:srgbClr val="C00000"/>
              </a:solidFill>
              <a:cs typeface="Arial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Данные </a:t>
            </a:r>
            <a:r>
              <a:rPr kumimoji="1" lang="ru-RU" altLang="ru-RU" sz="2400" b="1" kern="0" dirty="0" smtClean="0">
                <a:solidFill>
                  <a:srgbClr val="C00000"/>
                </a:solidFill>
                <a:cs typeface="Arial" charset="0"/>
              </a:rPr>
              <a:t>стр.01/стр.24 </a:t>
            </a: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должны попадать в диапазон 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от </a:t>
            </a: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364,5 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до </a:t>
            </a: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365,4</a:t>
            </a:r>
            <a:endParaRPr kumimoji="1" lang="ru-RU" altLang="ru-RU" sz="2400" kern="0" dirty="0">
              <a:solidFill>
                <a:srgbClr val="000000"/>
              </a:solidFill>
              <a:cs typeface="Arial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Данные </a:t>
            </a:r>
            <a:r>
              <a:rPr kumimoji="1" lang="ru-RU" altLang="ru-RU" sz="2400" b="1" kern="0" dirty="0" smtClean="0">
                <a:solidFill>
                  <a:srgbClr val="C00000"/>
                </a:solidFill>
                <a:cs typeface="Arial" charset="0"/>
              </a:rPr>
              <a:t>стр.02/стр.24 </a:t>
            </a: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должны попадать 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в </a:t>
            </a: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диапазон 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от </a:t>
            </a: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207 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до </a:t>
            </a: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252 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Данные </a:t>
            </a:r>
            <a:r>
              <a:rPr kumimoji="1" lang="ru-RU" altLang="ru-RU" sz="2400" b="1" kern="0" dirty="0" smtClean="0">
                <a:solidFill>
                  <a:srgbClr val="C00000"/>
                </a:solidFill>
                <a:cs typeface="Arial" charset="0"/>
              </a:rPr>
              <a:t>стр.03/стр.24 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должны попадать в </a:t>
            </a: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диапазон от 90 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до </a:t>
            </a: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113 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(т.е. не более количества праздничных и выходных дней по календарю</a:t>
            </a: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)</a:t>
            </a:r>
            <a:endParaRPr kumimoji="1" lang="ru-RU" altLang="ru-RU" sz="2400" kern="0" dirty="0">
              <a:solidFill>
                <a:srgbClr val="000000"/>
              </a:solidFill>
              <a:cs typeface="Arial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Данные </a:t>
            </a:r>
            <a:r>
              <a:rPr kumimoji="1" lang="ru-RU" altLang="ru-RU" sz="2400" b="1" kern="0" dirty="0">
                <a:solidFill>
                  <a:srgbClr val="C00000"/>
                </a:solidFill>
                <a:cs typeface="Arial" charset="0"/>
              </a:rPr>
              <a:t>стр. 04 </a:t>
            </a:r>
            <a:r>
              <a:rPr kumimoji="1" lang="ru-RU" altLang="ru-RU" sz="2400" b="1" kern="0" dirty="0" smtClean="0">
                <a:solidFill>
                  <a:srgbClr val="C00000"/>
                </a:solidFill>
                <a:cs typeface="Arial" charset="0"/>
              </a:rPr>
              <a:t>/стр</a:t>
            </a:r>
            <a:r>
              <a:rPr kumimoji="1" lang="ru-RU" altLang="ru-RU" sz="2400" b="1" kern="0" dirty="0">
                <a:solidFill>
                  <a:srgbClr val="C00000"/>
                </a:solidFill>
                <a:cs typeface="Arial" charset="0"/>
              </a:rPr>
              <a:t>. 24 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≤ 40 </a:t>
            </a:r>
            <a:endParaRPr kumimoji="1" lang="ru-RU" altLang="ru-RU" sz="2400" kern="0" dirty="0" smtClean="0">
              <a:solidFill>
                <a:srgbClr val="000000"/>
              </a:solidFill>
              <a:cs typeface="Arial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Данные </a:t>
            </a:r>
            <a:r>
              <a:rPr kumimoji="1" lang="ru-RU" altLang="ru-RU" sz="2400" b="1" kern="0" dirty="0">
                <a:solidFill>
                  <a:srgbClr val="C00000"/>
                </a:solidFill>
                <a:cs typeface="Arial" charset="0"/>
              </a:rPr>
              <a:t>стр. 06 </a:t>
            </a:r>
            <a:r>
              <a:rPr kumimoji="1" lang="ru-RU" altLang="ru-RU" sz="2400" b="1" kern="0" dirty="0" smtClean="0">
                <a:solidFill>
                  <a:srgbClr val="C00000"/>
                </a:solidFill>
                <a:cs typeface="Arial" charset="0"/>
              </a:rPr>
              <a:t>/стр</a:t>
            </a:r>
            <a:r>
              <a:rPr kumimoji="1" lang="ru-RU" altLang="ru-RU" sz="2400" b="1" kern="0" dirty="0">
                <a:solidFill>
                  <a:srgbClr val="C00000"/>
                </a:solidFill>
                <a:cs typeface="Arial" charset="0"/>
              </a:rPr>
              <a:t>. 24 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&lt; 5 </a:t>
            </a:r>
            <a:endParaRPr kumimoji="1" lang="ru-RU" altLang="ru-RU" sz="2400" kern="0" dirty="0" smtClean="0">
              <a:solidFill>
                <a:srgbClr val="000000"/>
              </a:solidFill>
              <a:cs typeface="Arial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Данные 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по </a:t>
            </a:r>
            <a:r>
              <a:rPr kumimoji="1" lang="ru-RU" altLang="ru-RU" sz="2400" b="1" kern="0" dirty="0">
                <a:solidFill>
                  <a:srgbClr val="C00000"/>
                </a:solidFill>
                <a:cs typeface="Arial" charset="0"/>
              </a:rPr>
              <a:t>стр. 23 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≤</a:t>
            </a:r>
            <a:r>
              <a:rPr kumimoji="1" lang="ru-RU" altLang="ru-RU" sz="2400" b="1" kern="0" dirty="0">
                <a:solidFill>
                  <a:srgbClr val="C00000"/>
                </a:solidFill>
                <a:cs typeface="Arial" charset="0"/>
              </a:rPr>
              <a:t> стр. </a:t>
            </a:r>
            <a:r>
              <a:rPr kumimoji="1" lang="ru-RU" altLang="ru-RU" sz="2400" b="1" kern="0" dirty="0" smtClean="0">
                <a:solidFill>
                  <a:srgbClr val="C00000"/>
                </a:solidFill>
                <a:cs typeface="Arial" charset="0"/>
              </a:rPr>
              <a:t>22</a:t>
            </a:r>
            <a:endParaRPr kumimoji="1" lang="ru-RU" altLang="ru-RU" sz="2400" kern="0" dirty="0">
              <a:solidFill>
                <a:srgbClr val="000000"/>
              </a:solidFill>
              <a:cs typeface="Arial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Данные по </a:t>
            </a:r>
            <a:r>
              <a:rPr kumimoji="1" lang="ru-RU" altLang="ru-RU" sz="2400" b="1" kern="0" dirty="0" smtClean="0">
                <a:solidFill>
                  <a:srgbClr val="C00000"/>
                </a:solidFill>
                <a:cs typeface="Arial" charset="0"/>
              </a:rPr>
              <a:t>стр.13 </a:t>
            </a:r>
            <a:r>
              <a:rPr kumimoji="1" lang="ru-RU" altLang="ru-RU" sz="2400" b="1" kern="0" dirty="0" smtClean="0">
                <a:solidFill>
                  <a:srgbClr val="000000"/>
                </a:solidFill>
                <a:cs typeface="Arial" charset="0"/>
              </a:rPr>
              <a:t>+ </a:t>
            </a:r>
            <a:r>
              <a:rPr kumimoji="1" lang="ru-RU" altLang="ru-RU" sz="2400" b="1" kern="0" dirty="0" smtClean="0">
                <a:solidFill>
                  <a:srgbClr val="C00000"/>
                </a:solidFill>
                <a:cs typeface="Arial" charset="0"/>
              </a:rPr>
              <a:t>стр.15 </a:t>
            </a:r>
            <a:r>
              <a:rPr kumimoji="1" lang="ru-RU" altLang="ru-RU" sz="2400" b="1" kern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kumimoji="1" lang="ru-RU" altLang="ru-RU" sz="2400" b="1" kern="0" dirty="0" smtClean="0">
                <a:solidFill>
                  <a:srgbClr val="C00000"/>
                </a:solidFill>
                <a:cs typeface="Arial" charset="0"/>
              </a:rPr>
              <a:t>стр.14/стр.2 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должны попадать </a:t>
            </a: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в диапазон </a:t>
            </a:r>
            <a:r>
              <a:rPr kumimoji="1" lang="ru-RU" altLang="ru-RU" sz="2400" kern="0" dirty="0">
                <a:solidFill>
                  <a:srgbClr val="000000"/>
                </a:solidFill>
                <a:cs typeface="Arial" charset="0"/>
              </a:rPr>
              <a:t>8 ± </a:t>
            </a:r>
            <a:r>
              <a:rPr kumimoji="1" lang="ru-RU" altLang="ru-RU" sz="2400" kern="0" dirty="0" smtClean="0">
                <a:solidFill>
                  <a:srgbClr val="000000"/>
                </a:solidFill>
                <a:cs typeface="Arial" charset="0"/>
              </a:rPr>
              <a:t>0,5</a:t>
            </a:r>
            <a:endParaRPr kumimoji="1" lang="ru-RU" altLang="ru-RU" sz="2400" kern="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35" y="102327"/>
            <a:ext cx="12197136" cy="42291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763675" y="4808282"/>
            <a:ext cx="6422124" cy="471055"/>
            <a:chOff x="3317811" y="4397399"/>
            <a:chExt cx="6102710" cy="471055"/>
          </a:xfrm>
        </p:grpSpPr>
        <p:sp>
          <p:nvSpPr>
            <p:cNvPr id="5" name="Заголовок 4"/>
            <p:cNvSpPr txBox="1">
              <a:spLocks/>
            </p:cNvSpPr>
            <p:nvPr/>
          </p:nvSpPr>
          <p:spPr>
            <a:xfrm>
              <a:off x="3499921" y="4397399"/>
              <a:ext cx="5920600" cy="4710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Национальный статистический комитет Республики </a:t>
              </a:r>
              <a:r>
                <a: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Беларусь</a:t>
              </a:r>
            </a:p>
            <a:p>
              <a:r>
                <a: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Главное статистическое управление Витебской области</a:t>
              </a:r>
              <a:endPara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7811" y="4450062"/>
              <a:ext cx="241574" cy="265842"/>
            </a:xfrm>
            <a:prstGeom prst="rect">
              <a:avLst/>
            </a:prstGeom>
          </p:spPr>
        </p:pic>
      </p:grpSp>
      <p:sp>
        <p:nvSpPr>
          <p:cNvPr id="7" name="Заголовок 4"/>
          <p:cNvSpPr txBox="1">
            <a:spLocks/>
          </p:cNvSpPr>
          <p:nvPr/>
        </p:nvSpPr>
        <p:spPr>
          <a:xfrm>
            <a:off x="2890784" y="5258527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210015, </a:t>
            </a: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 </a:t>
            </a: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Витебск,  ул. Ленина, 10а</a:t>
            </a:r>
            <a:endParaRPr lang="ru-RU" sz="15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763675" y="568357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+375 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212 23 60 96</a:t>
            </a:r>
            <a:endParaRPr lang="ru-RU" sz="28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2763675" y="6074776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trud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vitebsk@belstat.gov.by</a:t>
            </a:r>
            <a:endParaRPr lang="ru-RU" sz="18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43448" y="239688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prstClr val="black"/>
                </a:solidFill>
              </a:rPr>
              <a:t>При наличии </a:t>
            </a:r>
            <a:r>
              <a:rPr lang="ru-RU" sz="2000" b="1" i="1" dirty="0" smtClean="0">
                <a:solidFill>
                  <a:prstClr val="black"/>
                </a:solidFill>
              </a:rPr>
              <a:t>вопросов</a:t>
            </a:r>
            <a:endParaRPr lang="ru-RU" sz="2000" b="1" i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9328" y="631340"/>
            <a:ext cx="9353013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</a:rPr>
              <a:t>о</a:t>
            </a:r>
            <a:r>
              <a:rPr lang="ru-RU" sz="2200" dirty="0" smtClean="0">
                <a:solidFill>
                  <a:prstClr val="black"/>
                </a:solidFill>
              </a:rPr>
              <a:t> порядке </a:t>
            </a:r>
            <a:r>
              <a:rPr lang="ru-RU" sz="2200" dirty="0">
                <a:solidFill>
                  <a:prstClr val="black"/>
                </a:solidFill>
              </a:rPr>
              <a:t>заполнения </a:t>
            </a:r>
            <a:r>
              <a:rPr lang="ru-RU" sz="2200" dirty="0" smtClean="0">
                <a:solidFill>
                  <a:prstClr val="black"/>
                </a:solidFill>
              </a:rPr>
              <a:t>формы обращаться </a:t>
            </a:r>
          </a:p>
          <a:p>
            <a:pPr algn="ctr"/>
            <a:endParaRPr lang="ru-RU" sz="800" dirty="0" smtClean="0">
              <a:solidFill>
                <a:prstClr val="black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тел. 43 69 68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</a:rPr>
              <a:t> тел</a:t>
            </a:r>
            <a:r>
              <a:rPr lang="ru-RU" b="1" dirty="0">
                <a:solidFill>
                  <a:prstClr val="black"/>
                </a:solidFill>
              </a:rPr>
              <a:t>. </a:t>
            </a:r>
            <a:r>
              <a:rPr lang="ru-RU" b="1" dirty="0" smtClean="0">
                <a:solidFill>
                  <a:prstClr val="black"/>
                </a:solidFill>
              </a:rPr>
              <a:t>43 69 97</a:t>
            </a:r>
            <a:endParaRPr lang="ru-RU" b="1" dirty="0">
              <a:solidFill>
                <a:prstClr val="black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тел. 25 00 68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</a:rPr>
              <a:t> тел. 25 00 69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тел. </a:t>
            </a:r>
            <a:r>
              <a:rPr lang="ru-RU" b="1" dirty="0" smtClean="0">
                <a:solidFill>
                  <a:prstClr val="black"/>
                </a:solidFill>
              </a:rPr>
              <a:t>25 00 71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 тел. </a:t>
            </a:r>
            <a:r>
              <a:rPr lang="ru-RU" b="1" dirty="0" smtClean="0">
                <a:solidFill>
                  <a:prstClr val="black"/>
                </a:solidFill>
              </a:rPr>
              <a:t>43 69 94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26" y="3124330"/>
            <a:ext cx="9353013" cy="1046440"/>
          </a:xfrm>
          <a:prstGeom prst="rect">
            <a:avLst/>
          </a:prstGeom>
          <a:gradFill flip="none" rotWithShape="1">
            <a:gsLst>
              <a:gs pos="0">
                <a:srgbClr val="348C64">
                  <a:shade val="30000"/>
                  <a:satMod val="115000"/>
                </a:srgbClr>
              </a:gs>
              <a:gs pos="50000">
                <a:srgbClr val="348C64">
                  <a:shade val="67500"/>
                  <a:satMod val="115000"/>
                </a:srgbClr>
              </a:gs>
              <a:gs pos="100000">
                <a:srgbClr val="348C64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prstClr val="white"/>
                </a:solidFill>
              </a:rPr>
              <a:t>о настройках </a:t>
            </a:r>
            <a:r>
              <a:rPr lang="ru-RU" sz="2000" b="1" i="1" dirty="0">
                <a:solidFill>
                  <a:prstClr val="white"/>
                </a:solidFill>
              </a:rPr>
              <a:t>и </a:t>
            </a:r>
            <a:r>
              <a:rPr lang="ru-RU" sz="2000" b="1" i="1" dirty="0" smtClean="0">
                <a:solidFill>
                  <a:prstClr val="white"/>
                </a:solidFill>
              </a:rPr>
              <a:t>функционировании </a:t>
            </a:r>
            <a:r>
              <a:rPr lang="ru-RU" sz="2000" b="1" i="1" dirty="0">
                <a:solidFill>
                  <a:prstClr val="white"/>
                </a:solidFill>
              </a:rPr>
              <a:t>ПО «Электронный </a:t>
            </a:r>
            <a:r>
              <a:rPr lang="ru-RU" sz="2000" b="1" i="1" dirty="0" smtClean="0">
                <a:solidFill>
                  <a:prstClr val="white"/>
                </a:solidFill>
              </a:rPr>
              <a:t>респондент</a:t>
            </a:r>
            <a:r>
              <a:rPr lang="ru-RU" sz="2000" b="1" i="1" dirty="0">
                <a:solidFill>
                  <a:prstClr val="white"/>
                </a:solidFill>
              </a:rPr>
              <a:t>» онлайн </a:t>
            </a:r>
            <a:r>
              <a:rPr lang="ru-RU" sz="2000" b="1" i="1" dirty="0" smtClean="0">
                <a:solidFill>
                  <a:prstClr val="white"/>
                </a:solidFill>
              </a:rPr>
              <a:t>обращаться в техническую поддержку респондентов                        </a:t>
            </a:r>
          </a:p>
          <a:p>
            <a:pPr algn="ctr"/>
            <a:r>
              <a:rPr lang="ru-RU" sz="2200" b="1" i="1" dirty="0" smtClean="0">
                <a:solidFill>
                  <a:prstClr val="white"/>
                </a:solidFill>
              </a:rPr>
              <a:t>тел. 25 00 10</a:t>
            </a:r>
            <a:endParaRPr lang="ru-RU" sz="22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35938" y="322046"/>
            <a:ext cx="52251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10804" y="651137"/>
            <a:ext cx="10402887" cy="558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kumimoji="0" lang="ru-RU" altLang="ru-RU" sz="3600" b="1" i="1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kumimoji="0" lang="ru-RU" altLang="ru-RU" sz="3600" b="1" i="1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Срок представления отчета: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kumimoji="0" lang="ru-RU" altLang="ru-RU" sz="3600" b="1" i="1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kumimoji="0" lang="ru-RU" altLang="ru-RU" sz="3600" b="1" i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kumimoji="0" lang="ru-RU" altLang="ru-RU" sz="3600" b="1" i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altLang="ru-RU" sz="3600" b="1" i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altLang="ru-RU" sz="3600" b="1" i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не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kumimoji="0" lang="ru-RU" altLang="ru-RU" sz="3600" b="1" i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2311400"/>
            <a:ext cx="10012964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72618"/>
            <a:ext cx="8212931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00" y="1274564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rebuchet MS"/>
                <a:ea typeface="+mj-ea"/>
                <a:cs typeface="+mj-cs"/>
              </a:rPr>
              <a:t/>
            </a:r>
            <a:br>
              <a:rPr kumimoji="0" lang="ru-RU" sz="3200" b="1" i="0" u="none" strike="noStrike" kern="0" cap="none" spc="0" normalizeH="0" baseline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rebuchet MS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9887" y="4203701"/>
            <a:ext cx="9340313" cy="1877437"/>
          </a:xfrm>
          <a:prstGeom prst="rect">
            <a:avLst/>
          </a:prstGeom>
          <a:solidFill>
            <a:srgbClr val="33996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1" dirty="0" smtClean="0"/>
              <a:t>представление искаженных данных </a:t>
            </a:r>
            <a:r>
              <a:rPr lang="ru-RU" sz="1400" i="1" dirty="0" smtClean="0"/>
              <a:t>государственной статистической отчетности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1" dirty="0" smtClean="0"/>
              <a:t>несвоевременное представление</a:t>
            </a:r>
            <a:endParaRPr lang="ru-RU" sz="2000" i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1" dirty="0" smtClean="0"/>
              <a:t>непредставление такой отчетности </a:t>
            </a:r>
            <a:r>
              <a:rPr lang="ru-RU" sz="1400" i="1" dirty="0" smtClean="0"/>
              <a:t>органам государственной статистики</a:t>
            </a:r>
          </a:p>
          <a:p>
            <a:pPr algn="just"/>
            <a:endParaRPr lang="ru-RU" sz="1200" i="1" dirty="0" smtClean="0"/>
          </a:p>
          <a:p>
            <a:pPr algn="ctr"/>
            <a:r>
              <a:rPr lang="ru-RU" sz="2000" i="1" dirty="0" smtClean="0"/>
              <a:t>влекут</a:t>
            </a:r>
            <a:r>
              <a:rPr lang="ru-RU" sz="2400" i="1" dirty="0" smtClean="0"/>
              <a:t> </a:t>
            </a:r>
            <a:r>
              <a:rPr lang="ru-RU" sz="2400" b="1" i="1" u="sng" dirty="0" smtClean="0"/>
              <a:t>наложение штрафа </a:t>
            </a:r>
            <a:r>
              <a:rPr lang="ru-RU" sz="2000" i="1" dirty="0" smtClean="0"/>
              <a:t>в размере от </a:t>
            </a:r>
            <a:r>
              <a:rPr lang="ru-RU" sz="2000" i="1" dirty="0"/>
              <a:t>10 до 30 </a:t>
            </a:r>
            <a:r>
              <a:rPr lang="ru-RU" sz="2000" i="1" dirty="0" smtClean="0"/>
              <a:t>базовых величин</a:t>
            </a:r>
          </a:p>
          <a:p>
            <a:pPr algn="ctr"/>
            <a:r>
              <a:rPr lang="ru-RU" sz="2000" i="1" dirty="0" smtClean="0"/>
              <a:t> </a:t>
            </a:r>
            <a:r>
              <a:rPr lang="ru-RU" i="1" dirty="0" smtClean="0"/>
              <a:t>(согласно части 1 статьи 24.12. Кодекса РБ об административных правонарушениях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0806" y="816705"/>
            <a:ext cx="107413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/>
              <a:t>Отчет представляется </a:t>
            </a:r>
            <a:r>
              <a:rPr lang="ru-RU" sz="2000" b="1" dirty="0"/>
              <a:t>только в </a:t>
            </a:r>
            <a:r>
              <a:rPr lang="ru-RU" sz="2000" b="1" dirty="0" smtClean="0"/>
              <a:t>виде </a:t>
            </a:r>
            <a:r>
              <a:rPr lang="ru-RU" sz="2000" b="1" dirty="0"/>
              <a:t>электронного </a:t>
            </a:r>
            <a:r>
              <a:rPr lang="ru-RU" sz="2000" b="1" dirty="0" smtClean="0"/>
              <a:t>документа в режиме  </a:t>
            </a:r>
            <a:r>
              <a:rPr lang="ru-RU" sz="2000" b="1" dirty="0"/>
              <a:t>ОНЛАЙН </a:t>
            </a:r>
            <a:r>
              <a:rPr lang="ru-RU" b="1" dirty="0"/>
              <a:t>(специализированное программное обеспечение многофункционального веб-портала </a:t>
            </a:r>
            <a:endParaRPr lang="ru-RU" b="1" dirty="0" smtClean="0"/>
          </a:p>
          <a:p>
            <a:pPr algn="ctr">
              <a:lnSpc>
                <a:spcPts val="2000"/>
              </a:lnSpc>
            </a:pPr>
            <a:r>
              <a:rPr lang="ru-RU" sz="2000" b="1" dirty="0" smtClean="0"/>
              <a:t>«Электронный </a:t>
            </a:r>
            <a:r>
              <a:rPr lang="ru-RU" sz="2000" b="1" dirty="0"/>
              <a:t>респондент онлайн</a:t>
            </a:r>
            <a:r>
              <a:rPr lang="ru-RU" sz="2000" b="1" dirty="0" smtClean="0"/>
              <a:t>»)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705451"/>
            <a:ext cx="6159500" cy="214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3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735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519066" y="322046"/>
            <a:ext cx="52251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00" y="1274564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rebuchet MS"/>
                <a:ea typeface="+mj-ea"/>
                <a:cs typeface="+mj-cs"/>
              </a:rPr>
              <a:t/>
            </a:r>
            <a:br>
              <a:rPr kumimoji="0" lang="ru-RU" sz="3200" b="1" i="0" u="none" strike="noStrike" kern="0" cap="none" spc="0" normalizeH="0" baseline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rebuchet MS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5944" y="972096"/>
            <a:ext cx="86637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6951" y="1772316"/>
            <a:ext cx="102239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i="1" dirty="0" smtClean="0"/>
          </a:p>
          <a:p>
            <a:pPr algn="ctr"/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19110015"/>
              </p:ext>
            </p:extLst>
          </p:nvPr>
        </p:nvGraphicFramePr>
        <p:xfrm>
          <a:off x="1635944" y="5143500"/>
          <a:ext cx="8663756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0806" y="793101"/>
            <a:ext cx="10855694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kern="0" dirty="0" smtClean="0">
                <a:solidFill>
                  <a:srgbClr val="000000"/>
                </a:solidFill>
                <a:cs typeface="Arial" charset="0"/>
              </a:rPr>
              <a:t>Государственную статистическую </a:t>
            </a:r>
            <a:r>
              <a:rPr kumimoji="1" lang="ru-RU" altLang="ru-RU" kern="0" dirty="0">
                <a:solidFill>
                  <a:srgbClr val="000000"/>
                </a:solidFill>
                <a:cs typeface="Arial" charset="0"/>
              </a:rPr>
              <a:t>отчетность по форме </a:t>
            </a:r>
            <a:r>
              <a:rPr kumimoji="1" lang="ru-RU" altLang="ru-RU" kern="0" dirty="0">
                <a:cs typeface="Arial" charset="0"/>
              </a:rPr>
              <a:t>1-т (фонд времени) «</a:t>
            </a:r>
            <a:r>
              <a:rPr kumimoji="1" lang="ru-RU" altLang="ru-RU" kern="0" dirty="0" smtClean="0">
                <a:cs typeface="Arial" charset="0"/>
              </a:rPr>
              <a:t>Отчет об </a:t>
            </a:r>
            <a:r>
              <a:rPr kumimoji="1" lang="ru-RU" altLang="ru-RU" kern="0" dirty="0">
                <a:cs typeface="Arial" charset="0"/>
              </a:rPr>
              <a:t>использовании календарного фонда времени» представляют</a:t>
            </a:r>
            <a:r>
              <a:rPr kumimoji="1" lang="ru-RU" altLang="ru-RU" kern="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kumimoji="1" lang="ru-RU" altLang="ru-RU" kern="0" dirty="0">
                <a:solidFill>
                  <a:srgbClr val="000000"/>
                </a:solidFill>
                <a:cs typeface="Arial" charset="0"/>
              </a:rPr>
              <a:t>коммерческие </a:t>
            </a:r>
            <a:r>
              <a:rPr kumimoji="1" lang="ru-RU" altLang="ru-RU" kern="0" dirty="0" smtClean="0">
                <a:solidFill>
                  <a:srgbClr val="000000"/>
                </a:solidFill>
                <a:cs typeface="Arial" charset="0"/>
              </a:rPr>
              <a:t>организации,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b="1" kern="0" dirty="0" smtClean="0">
                <a:cs typeface="Arial" charset="0"/>
              </a:rPr>
              <a:t>основным видом экономической </a:t>
            </a:r>
            <a:r>
              <a:rPr kumimoji="1" lang="ru-RU" altLang="ru-RU" b="1" kern="0" dirty="0">
                <a:cs typeface="Arial" charset="0"/>
              </a:rPr>
              <a:t>деятельности которых является:</a:t>
            </a:r>
          </a:p>
          <a:p>
            <a:pPr marL="285750" lvl="0" indent="-2857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1700" kern="0" dirty="0" smtClean="0">
                <a:solidFill>
                  <a:srgbClr val="000000"/>
                </a:solidFill>
                <a:cs typeface="Arial" charset="0"/>
              </a:rPr>
              <a:t>Сельское хозяйство (кроме предоставления услуг в области растениеводства и </a:t>
            </a:r>
            <a:r>
              <a:rPr kumimoji="1" lang="ru-RU" altLang="ru-RU" sz="1700" kern="0" dirty="0">
                <a:solidFill>
                  <a:srgbClr val="000000"/>
                </a:solidFill>
                <a:cs typeface="Arial" charset="0"/>
              </a:rPr>
              <a:t>животноводства);</a:t>
            </a:r>
          </a:p>
          <a:p>
            <a:pPr marL="285750" lvl="0" indent="-2857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1700" kern="0" dirty="0">
                <a:solidFill>
                  <a:srgbClr val="000000"/>
                </a:solidFill>
                <a:cs typeface="Arial" charset="0"/>
              </a:rPr>
              <a:t>лесозаготовки;</a:t>
            </a:r>
          </a:p>
          <a:p>
            <a:pPr marL="285750" lvl="0" indent="-2857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1700" kern="0" dirty="0">
                <a:solidFill>
                  <a:srgbClr val="000000"/>
                </a:solidFill>
                <a:cs typeface="Arial" charset="0"/>
              </a:rPr>
              <a:t>рыболовство и рыбоводство; </a:t>
            </a:r>
          </a:p>
          <a:p>
            <a:pPr marL="285750" lvl="0" indent="-2857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1700" kern="0" dirty="0">
                <a:solidFill>
                  <a:srgbClr val="000000"/>
                </a:solidFill>
                <a:cs typeface="Arial" charset="0"/>
              </a:rPr>
              <a:t>горнодобывающая промышленность;</a:t>
            </a:r>
          </a:p>
          <a:p>
            <a:pPr marL="285750" lvl="0" indent="-2857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1700" kern="0" dirty="0">
                <a:solidFill>
                  <a:srgbClr val="000000"/>
                </a:solidFill>
                <a:cs typeface="Arial" charset="0"/>
              </a:rPr>
              <a:t>обрабатывающая промышленность (кроме тиражирования записанных носителей информации);</a:t>
            </a:r>
          </a:p>
          <a:p>
            <a:pPr marL="285750" lvl="0" indent="-2857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1700" kern="0" dirty="0">
                <a:solidFill>
                  <a:srgbClr val="000000"/>
                </a:solidFill>
                <a:cs typeface="Arial" charset="0"/>
              </a:rPr>
              <a:t>снабжение электроэнергией, газом, паром, горячей водой и кондиционированным воздухом;</a:t>
            </a:r>
          </a:p>
          <a:p>
            <a:pPr marL="285750" lvl="0" indent="-2857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1700" kern="0" dirty="0">
                <a:solidFill>
                  <a:srgbClr val="000000"/>
                </a:solidFill>
                <a:cs typeface="Arial" charset="0"/>
              </a:rPr>
              <a:t>водоснабжение; сбор, обработка и удаление отходов, деятельность по ликвидации загрязнений;</a:t>
            </a:r>
          </a:p>
          <a:p>
            <a:pPr marL="285750" lvl="0" indent="-2857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1700" kern="0" dirty="0">
                <a:solidFill>
                  <a:srgbClr val="000000"/>
                </a:solidFill>
                <a:cs typeface="Arial" charset="0"/>
              </a:rPr>
              <a:t>строительство (кроме реализации проектов, связанных со строительством зданий);</a:t>
            </a:r>
          </a:p>
          <a:p>
            <a:pPr marL="285750" lvl="0" indent="-2857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1700" kern="0" dirty="0">
                <a:solidFill>
                  <a:srgbClr val="000000"/>
                </a:solidFill>
                <a:cs typeface="Arial" charset="0"/>
              </a:rPr>
              <a:t>транспорт (кроме складирования и хранения); почтовая и курьерская деятельность;</a:t>
            </a:r>
          </a:p>
          <a:p>
            <a:pPr marL="285750" lvl="0" indent="-2857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1700" kern="0" dirty="0">
                <a:solidFill>
                  <a:srgbClr val="000000"/>
                </a:solidFill>
                <a:cs typeface="Arial" charset="0"/>
              </a:rPr>
              <a:t>деятельность в области </a:t>
            </a:r>
            <a:r>
              <a:rPr kumimoji="1" lang="ru-RU" altLang="ru-RU" sz="1700" kern="0" dirty="0" smtClean="0">
                <a:solidFill>
                  <a:srgbClr val="000000"/>
                </a:solidFill>
                <a:cs typeface="Arial" charset="0"/>
              </a:rPr>
              <a:t>телекоммуникаций:</a:t>
            </a:r>
          </a:p>
          <a:p>
            <a:pPr indent="450215" algn="just">
              <a:spcAft>
                <a:spcPts val="0"/>
              </a:spcAft>
            </a:pPr>
            <a:r>
              <a:rPr lang="ru-RU" sz="1700" dirty="0">
                <a:ea typeface="Times New Roman"/>
              </a:rPr>
              <a:t>подчиненные (входящие в состав) государственным органам (организациям), а также акции (доли в уставных фондах) которых находятся в государственной собственности и переданы в управление государственным органам (организациям);</a:t>
            </a:r>
          </a:p>
          <a:p>
            <a:pPr indent="450215" algn="just">
              <a:spcAft>
                <a:spcPts val="0"/>
              </a:spcAft>
            </a:pPr>
            <a:r>
              <a:rPr lang="ru-RU" sz="1700" dirty="0">
                <a:ea typeface="Times New Roman"/>
              </a:rPr>
              <a:t>являющиеся участниками холдингов;</a:t>
            </a:r>
          </a:p>
          <a:p>
            <a:pPr indent="450215" algn="just">
              <a:spcAft>
                <a:spcPts val="0"/>
              </a:spcAft>
            </a:pPr>
            <a:r>
              <a:rPr lang="ru-RU" sz="1700" dirty="0">
                <a:ea typeface="Times New Roman"/>
              </a:rPr>
              <a:t>без ведомственной подчиненности со средней численностью работников за предыдущий год 50 человек и </a:t>
            </a:r>
            <a:r>
              <a:rPr lang="ru-RU" sz="1700" dirty="0" smtClean="0">
                <a:ea typeface="Times New Roman"/>
              </a:rPr>
              <a:t>более;</a:t>
            </a:r>
          </a:p>
          <a:p>
            <a:pPr indent="450215" algn="just">
              <a:spcAft>
                <a:spcPts val="0"/>
              </a:spcAft>
            </a:pPr>
            <a:r>
              <a:rPr lang="ru-RU" sz="1700" dirty="0" smtClean="0">
                <a:solidFill>
                  <a:srgbClr val="000000"/>
                </a:solidFill>
                <a:ea typeface="Times New Roman"/>
              </a:rPr>
              <a:t>обособленные </a:t>
            </a:r>
            <a:r>
              <a:rPr lang="ru-RU" sz="1700" dirty="0">
                <a:solidFill>
                  <a:srgbClr val="000000"/>
                </a:solidFill>
                <a:ea typeface="Times New Roman"/>
              </a:rPr>
              <a:t>подразделения коммерческих организаций</a:t>
            </a:r>
            <a:r>
              <a:rPr lang="ru-RU" sz="1700" dirty="0" smtClean="0">
                <a:ea typeface="Times New Roman"/>
              </a:rPr>
              <a:t> </a:t>
            </a:r>
            <a:endParaRPr kumimoji="1" lang="ru-RU" altLang="ru-RU" sz="1700" kern="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0806" y="1666365"/>
            <a:ext cx="105000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0000"/>
                </a:solidFill>
                <a:ea typeface="Times New Roman"/>
              </a:rPr>
              <a:t>Юридические лица, обособленные подразделения юридических лиц составляют отчет, включая данные по входящим в их структуру подразделениям, расположенным на одной с ними территории (район области, город областного подчинения, город Минск</a:t>
            </a:r>
            <a:r>
              <a:rPr lang="ru-RU" sz="2000" dirty="0" smtClean="0">
                <a:solidFill>
                  <a:srgbClr val="000000"/>
                </a:solidFill>
                <a:ea typeface="Times New Roman"/>
              </a:rPr>
              <a:t>)</a:t>
            </a:r>
          </a:p>
          <a:p>
            <a:pPr marL="342900" indent="-342900" algn="just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2000" dirty="0">
              <a:solidFill>
                <a:srgbClr val="000000"/>
              </a:solidFill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ea typeface="Times New Roman"/>
              </a:rPr>
              <a:t>Юридические 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лица, обособленные подразделения юридических лиц, в структуре которых имеются подразделения, расположенные на другой территории (район области, город областного подчинения, город Минск), составляют отдельный отчет по всем структурным подразделениям, расположенным на одной территории, при этом в </a:t>
            </a:r>
            <a:r>
              <a:rPr lang="ru-RU" sz="2000" dirty="0">
                <a:ea typeface="Times New Roman"/>
              </a:rPr>
              <a:t>графе 3 реквизита «Сведения о респонденте» 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указывается фактическое место нахождения данных подразделений (наименование района, города областного подчинения, город Минск</a:t>
            </a:r>
            <a:r>
              <a:rPr lang="ru-RU" sz="2000" dirty="0" smtClean="0">
                <a:solidFill>
                  <a:srgbClr val="000000"/>
                </a:solidFill>
                <a:ea typeface="Times New Roman"/>
              </a:rPr>
              <a:t>)</a:t>
            </a:r>
            <a:endParaRPr kumimoji="1" lang="ru-RU" altLang="ru-RU" sz="20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5944" y="972096"/>
            <a:ext cx="86637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6951" y="1772316"/>
            <a:ext cx="102239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i="1" dirty="0" smtClean="0"/>
          </a:p>
          <a:p>
            <a:pPr algn="ctr"/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61047319"/>
              </p:ext>
            </p:extLst>
          </p:nvPr>
        </p:nvGraphicFramePr>
        <p:xfrm>
          <a:off x="1635944" y="5143500"/>
          <a:ext cx="8663756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828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5944" y="972096"/>
            <a:ext cx="86637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6951" y="1772316"/>
            <a:ext cx="102239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i="1" dirty="0" smtClean="0"/>
          </a:p>
          <a:p>
            <a:pPr algn="ctr"/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78204635"/>
              </p:ext>
            </p:extLst>
          </p:nvPr>
        </p:nvGraphicFramePr>
        <p:xfrm>
          <a:off x="1635944" y="5143500"/>
          <a:ext cx="8663756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0806" y="977146"/>
            <a:ext cx="10792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806" y="1206127"/>
            <a:ext cx="105000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000" b="1" u="sng" kern="0" dirty="0">
                <a:cs typeface="Arial" charset="0"/>
              </a:rPr>
              <a:t>Данные об использовании календарного фонда времени приводятся</a:t>
            </a:r>
            <a:r>
              <a:rPr kumimoji="1" lang="ru-RU" altLang="ru-RU" sz="2000" b="1" kern="0" dirty="0">
                <a:cs typeface="Arial" charset="0"/>
              </a:rPr>
              <a:t> </a:t>
            </a:r>
            <a:r>
              <a:rPr kumimoji="1" lang="ru-RU" altLang="ru-RU" sz="2000" b="1" kern="0" dirty="0" smtClean="0">
                <a:solidFill>
                  <a:srgbClr val="C00000"/>
                </a:solidFill>
                <a:cs typeface="Arial" charset="0"/>
              </a:rPr>
              <a:t/>
            </a:r>
            <a:br>
              <a:rPr kumimoji="1" lang="ru-RU" altLang="ru-RU" sz="2000" b="1" kern="0" dirty="0" smtClean="0">
                <a:solidFill>
                  <a:srgbClr val="C00000"/>
                </a:solidFill>
                <a:cs typeface="Arial" charset="0"/>
              </a:rPr>
            </a:br>
            <a:r>
              <a:rPr kumimoji="1" lang="ru-RU" altLang="ru-RU" sz="2000" kern="0" dirty="0" smtClean="0">
                <a:cs typeface="Arial" charset="0"/>
              </a:rPr>
              <a:t>п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о работникам, учтенным </a:t>
            </a: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в среднесписочной численности работников, 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</a:b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а </a:t>
            </a: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также 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по работникам, неявки которых оформлены листками нетрудоспособности </a:t>
            </a:r>
            <a:b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</a:b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или справками о временной нетрудоспособности; </a:t>
            </a:r>
            <a:b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</a:b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находившимся </a:t>
            </a: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в отпусках 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без </a:t>
            </a: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сохранения заработной 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платы; </a:t>
            </a:r>
            <a:b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</a:b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отсутствовавшим в связи с нахождением в судебно-психиатрическом </a:t>
            </a:r>
            <a:b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</a:b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экспертном стационаре, под стражей,</a:t>
            </a:r>
            <a:b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</a:b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 домашним арестом до вступления в законную силу приговора суда </a:t>
            </a:r>
            <a:endParaRPr kumimoji="1" lang="ru-RU" altLang="ru-RU" sz="2000" kern="0" dirty="0">
              <a:solidFill>
                <a:srgbClr val="000000"/>
              </a:solidFill>
              <a:cs typeface="Arial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kumimoji="1" lang="ru-RU" altLang="ru-RU" sz="2000" kern="0" dirty="0">
              <a:solidFill>
                <a:srgbClr val="000000"/>
              </a:solidFill>
              <a:cs typeface="Arial" charset="0"/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000" b="1" u="sng" kern="0" dirty="0">
                <a:solidFill>
                  <a:srgbClr val="C00000"/>
                </a:solidFill>
                <a:cs typeface="Arial" charset="0"/>
              </a:rPr>
              <a:t>В отчет не включаются: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q"/>
            </a:pP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данные о работниках находящихся в отпусках по беременности и 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родам</a:t>
            </a:r>
            <a:endParaRPr kumimoji="1" lang="ru-RU" altLang="ru-RU" sz="2000" kern="0" dirty="0">
              <a:solidFill>
                <a:srgbClr val="000000"/>
              </a:solidFill>
              <a:cs typeface="Arial" charset="0"/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q"/>
            </a:pP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данные о работниках находившихся в неоплачиваемых отпусках в связи с получением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7486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5944" y="972096"/>
            <a:ext cx="86637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6951" y="1772316"/>
            <a:ext cx="102239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i="1" dirty="0" smtClean="0"/>
          </a:p>
          <a:p>
            <a:pPr algn="ctr"/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76662672"/>
              </p:ext>
            </p:extLst>
          </p:nvPr>
        </p:nvGraphicFramePr>
        <p:xfrm>
          <a:off x="1635944" y="5143500"/>
          <a:ext cx="8663756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0806" y="977146"/>
            <a:ext cx="10792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8500" y="793101"/>
            <a:ext cx="10976806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</a:pPr>
            <a:r>
              <a:rPr kumimoji="1" lang="ru-RU" altLang="ru-RU" sz="2400" u="sng" kern="0" dirty="0" smtClean="0">
                <a:cs typeface="Arial" charset="0"/>
              </a:rPr>
              <a:t>строка 02 </a:t>
            </a:r>
            <a:r>
              <a:rPr kumimoji="1" lang="ru-RU" altLang="ru-RU" sz="2400" b="1" u="sng" kern="0" dirty="0" smtClean="0">
                <a:cs typeface="Arial" charset="0"/>
              </a:rPr>
              <a:t>«отработанное время»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</a:pPr>
            <a:endParaRPr kumimoji="1" lang="ru-RU" altLang="ru-RU" sz="2400" b="1" kern="0" dirty="0" smtClean="0">
              <a:cs typeface="Arial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2000" b="1" kern="0" dirty="0" smtClean="0">
                <a:cs typeface="Arial" charset="0"/>
              </a:rPr>
              <a:t>В </a:t>
            </a:r>
            <a:r>
              <a:rPr kumimoji="1" lang="ru-RU" altLang="ru-RU" sz="2000" b="1" kern="0" dirty="0">
                <a:cs typeface="Arial" charset="0"/>
              </a:rPr>
              <a:t>число отработанных человеко-дней</a:t>
            </a:r>
            <a:r>
              <a:rPr kumimoji="1" lang="ru-RU" altLang="ru-RU" sz="2000" kern="0" dirty="0">
                <a:cs typeface="Arial" charset="0"/>
              </a:rPr>
              <a:t> </a:t>
            </a: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включаются данные о человеко-днях, фактически отработанных работниками, включая работавших неполный рабочий день или неполную рабочую неделю; человеко-днях, отработанных в 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государственные </a:t>
            </a: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праздники, 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и праздничные дни, установленные и объявленные нерабочими, выходные </a:t>
            </a: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дни сверх месячной нормы 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рабочего времени, установленной правилами внутреннего трудового распорядка и (или) графиком работ (сменности), а также человека-днях, отработанных на субботнике</a:t>
            </a:r>
            <a:endParaRPr kumimoji="1" lang="ru-RU" altLang="ru-RU" sz="2000" kern="0" dirty="0">
              <a:solidFill>
                <a:srgbClr val="000000"/>
              </a:solidFill>
              <a:cs typeface="Arial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endParaRPr kumimoji="1" lang="ru-RU" altLang="ru-RU" sz="2000" kern="0" dirty="0">
              <a:solidFill>
                <a:srgbClr val="000000"/>
              </a:solidFill>
              <a:cs typeface="Arial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Для работников с суммированным учетом рабочего 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времени и работников, работавших неполный рабочий день, отработанные человеко-дни рассчитываются </a:t>
            </a: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условно согласно п. 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21.2 </a:t>
            </a: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Указаний по заполнению в формах государственных статистических наблюдений статистических показателей по 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труду</a:t>
            </a:r>
            <a:endParaRPr kumimoji="1" lang="ru-RU" altLang="ru-RU" sz="2000" kern="0" dirty="0">
              <a:solidFill>
                <a:srgbClr val="000000"/>
              </a:solidFill>
              <a:cs typeface="Arial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endParaRPr kumimoji="1" lang="ru-RU" altLang="ru-RU" sz="2000" kern="0" dirty="0">
              <a:solidFill>
                <a:srgbClr val="000000"/>
              </a:solidFill>
              <a:cs typeface="Arial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Данные 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по работникам, работавшим неполную рабочую неделю, </a:t>
            </a: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включаются в число отработанных человеко-дней только по фактически отработанному 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времени</a:t>
            </a:r>
            <a:endParaRPr kumimoji="1" lang="ru-RU" altLang="ru-RU" sz="2000" kern="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7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5944" y="972096"/>
            <a:ext cx="86637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6951" y="1772316"/>
            <a:ext cx="102239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i="1" dirty="0" smtClean="0"/>
          </a:p>
          <a:p>
            <a:pPr algn="ctr"/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70686735"/>
              </p:ext>
            </p:extLst>
          </p:nvPr>
        </p:nvGraphicFramePr>
        <p:xfrm>
          <a:off x="1635944" y="5143500"/>
          <a:ext cx="8663756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0806" y="977146"/>
            <a:ext cx="10792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806" y="1665522"/>
            <a:ext cx="109768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400" i="1" u="sng" kern="0" dirty="0" smtClean="0">
                <a:cs typeface="Arial" charset="0"/>
              </a:rPr>
              <a:t>по </a:t>
            </a:r>
            <a:r>
              <a:rPr kumimoji="1" lang="ru-RU" altLang="ru-RU" sz="2400" i="1" u="sng" kern="0" dirty="0">
                <a:cs typeface="Arial" charset="0"/>
              </a:rPr>
              <a:t>строке 03 </a:t>
            </a:r>
            <a:r>
              <a:rPr kumimoji="1" lang="ru-RU" altLang="ru-RU" sz="2400" b="1" i="1" u="sng" kern="0" dirty="0" smtClean="0">
                <a:cs typeface="Arial" charset="0"/>
              </a:rPr>
              <a:t>«выходные и нерабочие праздничные дни»</a:t>
            </a:r>
            <a:r>
              <a:rPr kumimoji="1" lang="ru-RU" altLang="ru-RU" sz="2400" b="1" i="1" kern="0" dirty="0" smtClean="0">
                <a:cs typeface="Arial" charset="0"/>
              </a:rPr>
              <a:t>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kumimoji="1" lang="ru-RU" altLang="ru-RU" kern="0" dirty="0" smtClean="0">
              <a:cs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отражаются </a:t>
            </a: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данные об общих выходных днях и вторых выходных днях при пятидневной рабочей неделе, 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нерабочих праздничных днях (</a:t>
            </a: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согласно статьям 136 и 147 Трудового кодекса Республики Беларусь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kumimoji="1" lang="ru-RU" altLang="ru-RU" sz="2000" kern="0" dirty="0">
              <a:solidFill>
                <a:srgbClr val="000000"/>
              </a:solidFill>
              <a:cs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Для работников с суммированным учетом рабочего времени число выходных дней определяется условно как разница между общим числом календарных дней и рассчитанным условно числом отработанных человеко-дней, а также за минусом числа человеко-дней неявок по различным причинам (человеко-дни неявки по различным причинам отражаются по фактическим дням приходящихся на эти неявки). 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</a:b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Пример </a:t>
            </a:r>
            <a:r>
              <a:rPr kumimoji="1" lang="ru-RU" altLang="ru-RU" sz="2000" kern="0" dirty="0">
                <a:solidFill>
                  <a:srgbClr val="000000"/>
                </a:solidFill>
                <a:cs typeface="Arial" charset="0"/>
              </a:rPr>
              <a:t>расчета приведен в приложении 4 к 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Arial" charset="0"/>
              </a:rPr>
              <a:t>Указаниям по труду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kumimoji="1" lang="ru-RU" altLang="ru-RU" kern="0" dirty="0">
              <a:solidFill>
                <a:srgbClr val="000000"/>
              </a:solidFill>
              <a:cs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1" lang="ru-RU" altLang="ru-RU" sz="2400" i="1" kern="0" dirty="0">
                <a:cs typeface="Arial" charset="0"/>
              </a:rPr>
              <a:t>     </a:t>
            </a:r>
            <a:endParaRPr kumimoji="1" lang="ru-RU" altLang="ru-RU" kern="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1431</Words>
  <Application>Microsoft Office PowerPoint</Application>
  <PresentationFormat>Произвольный</PresentationFormat>
  <Paragraphs>296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1_Тема Office</vt:lpstr>
      <vt:lpstr>О заполнении формы  государственной статистической отчетности   1-т (фонд времени)   «Отчет об использовании  календарного фонда времени»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Михайлова Светлана Леонидовна</cp:lastModifiedBy>
  <cp:revision>80</cp:revision>
  <dcterms:created xsi:type="dcterms:W3CDTF">2024-01-02T12:50:44Z</dcterms:created>
  <dcterms:modified xsi:type="dcterms:W3CDTF">2026-01-12T04:47:30Z</dcterms:modified>
</cp:coreProperties>
</file>