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75" d="100"/>
          <a:sy n="75" d="100"/>
        </p:scale>
        <p:origin x="-177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3" y="3705742"/>
            <a:ext cx="8924867" cy="2390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заполнении государственной статистической отчетности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12-т (задолженность)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6" y="297422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2" name="Picture 2" descr="D:\_ОТДЕЛ ИНВЕСТИЦИЙ И СТРОИТЕЛЬСТВА\ФОРМЫ\САЙТ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72" y="1466646"/>
            <a:ext cx="6666640" cy="32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_ОТДЕЛ ИНВЕСТИЦИЙ И СТРОИТЕЛЬСТВА\ФОРМЫ\САЙТ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0" y="3365500"/>
            <a:ext cx="6724845" cy="32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950" y="1477472"/>
            <a:ext cx="41783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Специализированное программное обеспечение с необходимыми материалами размещено на официальном сайте Национального статистического комитета в глобальной компьютерной сети Интернет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http://www.belstat.gov.by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0300" y="4876800"/>
            <a:ext cx="33655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«Электронный респондент онлайн» указаны требования к рабочему месту, руководство пользователя, телефоны службы поддержки, 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 портала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прочая информация.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815258"/>
            <a:ext cx="11412000" cy="360000"/>
          </a:xfrm>
          <a:prstGeom prst="rect">
            <a:avLst/>
          </a:prstGeom>
          <a:solidFill>
            <a:srgbClr val="00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ПРЕДСТАВЛЯЕТСЯ В ВИДЕ ЭЛЕКТРОННОГО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800" y="1098060"/>
            <a:ext cx="6667500" cy="134034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3056" y="1098060"/>
            <a:ext cx="9842949" cy="1340340"/>
          </a:xfrm>
          <a:prstGeom prst="roundRect">
            <a:avLst/>
          </a:prstGeom>
          <a:solidFill>
            <a:srgbClr val="00AA8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АСПЕКТЫ ПРИ ЗАПОЛНЕНИИ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12-Т (ЗАДОЛЖЕННОСТЬ)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8203" y="2999345"/>
            <a:ext cx="3015713" cy="3261755"/>
          </a:xfrm>
          <a:prstGeom prst="roundRect">
            <a:avLst/>
          </a:prstGeom>
          <a:solidFill>
            <a:srgbClr val="00AA8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00292" y="3063753"/>
            <a:ext cx="3015713" cy="3313247"/>
          </a:xfrm>
          <a:prstGeom prst="roundRect">
            <a:avLst/>
          </a:prstGeom>
          <a:solidFill>
            <a:srgbClr val="00AA8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заполнению формы  государственной статистической </a:t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</a:t>
            </a: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12-т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(задолженность) </a:t>
            </a: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просроченной  задолженности по заработной плате)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(Утверждены постановлением Национального статистического комитета Республики Беларусь от 8 мая 2014 г. №40</a:t>
            </a:r>
            <a:r>
              <a:rPr lang="ru-RU" sz="1400" dirty="0">
                <a:solidFill>
                  <a:srgbClr val="FFFF00"/>
                </a:solidFill>
              </a:rPr>
              <a:t>)</a:t>
            </a:r>
          </a:p>
          <a:p>
            <a:pPr algn="ctr"/>
            <a:endParaRPr lang="ru-RU" sz="14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9075421" y="2334740"/>
            <a:ext cx="389257" cy="825984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3096" y="3206901"/>
            <a:ext cx="29108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о порядке представления первичных статистических данных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Национального статистического комитета Республики Беларусь от 28 августа 2015 г.№ 100)</a:t>
            </a:r>
          </a:p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1049" y="2774950"/>
            <a:ext cx="3226962" cy="3727208"/>
          </a:xfrm>
          <a:prstGeom prst="roundRect">
            <a:avLst/>
          </a:prstGeom>
          <a:solidFill>
            <a:srgbClr val="00AA8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заполнению в формах государственных статистических наблюдений статистических показателей по труду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(Утверждены постановлением Национального статистического комитета Республики Беларусь от 20 января 2020 г. №1)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699901" y="2326245"/>
            <a:ext cx="389257" cy="6731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342501" y="2361958"/>
            <a:ext cx="389257" cy="825984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768600" y="1943100"/>
            <a:ext cx="7112000" cy="3314700"/>
          </a:xfrm>
        </p:spPr>
        <p:txBody>
          <a:bodyPr>
            <a:norm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6059" y="1625600"/>
            <a:ext cx="7897141" cy="4267200"/>
          </a:xfrm>
          <a:prstGeom prst="roundRect">
            <a:avLst/>
          </a:prstGeom>
          <a:solidFill>
            <a:srgbClr val="00AA8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e-BY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респондентов</a:t>
            </a:r>
            <a:r>
              <a:rPr lang="be-BY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be-BY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01 из графы 1 в графе 2 выделяются денежные суммы, удержанные </a:t>
            </a:r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на выплату </a:t>
            </a:r>
            <a:r>
              <a:rPr lang="be-BY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алиментов</a:t>
            </a:r>
            <a:r>
              <a:rPr lang="be-BY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возмещение расходов, затраченных государством на содержание детей, находящихся на государственном обеспечении, </a:t>
            </a:r>
            <a:r>
              <a:rPr lang="be-BY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перечисленные получателю на отчетную дату</a:t>
            </a:r>
            <a:r>
              <a:rPr lang="be-BY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D:\_ОТДЕЛ ИНВЕСТИЦИЙ И СТРОИТЕЛЬСТВА\ФОРМЫ\важно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6" y="1421173"/>
            <a:ext cx="2481915" cy="2647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866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832616"/>
            <a:ext cx="11412000" cy="360000"/>
          </a:xfrm>
          <a:prstGeom prst="rect">
            <a:avLst/>
          </a:prstGeom>
          <a:solidFill>
            <a:srgbClr val="00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ПРЕДСТАВЛЕНИЯ ГОСУДАРСТВЕННОЙ СТАТИСТИЧЕСКОЙ ОТЧЕТНОСТИ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1727200"/>
            <a:ext cx="67916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подпункту 2.2 пункта 2 статьи 12 Закона Республики Беларусь от 28 ноября 2004 года № 345-З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статистике» респонденты обязаны представлять достоверные первичные статистические данные в объеме, сроки и адреса, указанные в формах государственных статистических наблюдений. Нарушение порядка представления данных государственной статистической отчетности влечет применение мер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или уголовной ответственности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законодательными актами.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lgpravovik.by/wp-content/uploads/2019/07/5a7fbc0e48484183b3d883ee90154ca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79601"/>
            <a:ext cx="3721100" cy="298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8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2801" y="1079500"/>
            <a:ext cx="7835900" cy="302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поддержку по вопросам функционирования</a:t>
            </a:r>
            <a:b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«Электронный респондент» можно получить по номеру телефона: </a:t>
            </a:r>
            <a:endParaRPr kumimoji="1" lang="ru-RU" altLang="ru-RU" sz="7200" kern="0" dirty="0" smtClean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kumimoji="1" lang="ru-RU" altLang="ru-RU" sz="7200" kern="0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kumimoji="1" lang="ru-RU" altLang="ru-RU" sz="7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1" lang="en-US" altLang="ru-RU" sz="7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7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kumimoji="1" lang="en-US" altLang="ru-RU" sz="7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7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en-US" altLang="ru-RU" sz="7200" i="1" kern="0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kumimoji="1" lang="ru-RU" altLang="ru-RU" sz="7200" kern="0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заполнения </a:t>
            </a:r>
            <a:r>
              <a:rPr kumimoji="1" lang="ru-RU" altLang="ru-RU" sz="7200" kern="0" dirty="0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по </a:t>
            </a: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b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12-т «задолженность» следует обращаться</a:t>
            </a:r>
            <a:r>
              <a:rPr kumimoji="1" lang="en-US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en-US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7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номерам телефонов</a:t>
            </a:r>
            <a:r>
              <a:rPr kumimoji="1" lang="ru-RU" altLang="ru-RU" sz="7200" kern="0" dirty="0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kumimoji="1" lang="ru-RU" altLang="ru-RU" sz="7200" kern="0" dirty="0" smtClean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kumimoji="1" lang="en-US" altLang="ru-RU" sz="3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en-US" altLang="ru-RU" sz="3200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altLang="ru-RU" sz="32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25-00-68, 43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,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 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43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69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68, 25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00</a:t>
            </a:r>
            <a:r>
              <a:rPr kumimoji="1" lang="en-US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-</a:t>
            </a:r>
            <a:r>
              <a:rPr kumimoji="1" lang="ru-RU" altLang="ru-RU" sz="5500" i="1" kern="0" dirty="0">
                <a:solidFill>
                  <a:srgbClr val="99FFCC"/>
                </a:solidFill>
                <a:latin typeface="Bahnschrift SemiCondensed" panose="020B0502040204020203" pitchFamily="34" charset="0"/>
                <a:cs typeface="Times New Roman" pitchFamily="18" charset="0"/>
              </a:rPr>
              <a:t>71</a:t>
            </a:r>
            <a:endParaRPr lang="ru-RU" sz="5500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67111" y="4331427"/>
            <a:ext cx="5838723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Витебской области</a:t>
              </a:r>
              <a:endPara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3502098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10015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ул. Ленина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02098" y="607477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trud.vitebsk@belstat.gov.by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41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182</Words>
  <Application>Microsoft Office PowerPoint</Application>
  <PresentationFormat>Произвольный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 заполнении государственной статистической отчетности  по форме 12-т (задолженность)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Думчикова Анастасия Викторовна</cp:lastModifiedBy>
  <cp:revision>41</cp:revision>
  <dcterms:created xsi:type="dcterms:W3CDTF">2024-01-02T12:50:44Z</dcterms:created>
  <dcterms:modified xsi:type="dcterms:W3CDTF">2025-12-31T05:43:30Z</dcterms:modified>
</cp:coreProperties>
</file>