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8"/>
  </p:handoutMasterIdLst>
  <p:sldIdLst>
    <p:sldId id="256" r:id="rId2"/>
    <p:sldId id="271" r:id="rId3"/>
    <p:sldId id="350" r:id="rId4"/>
    <p:sldId id="351" r:id="rId5"/>
    <p:sldId id="352" r:id="rId6"/>
    <p:sldId id="358" r:id="rId7"/>
    <p:sldId id="370" r:id="rId8"/>
    <p:sldId id="369" r:id="rId9"/>
    <p:sldId id="368" r:id="rId10"/>
    <p:sldId id="367" r:id="rId11"/>
    <p:sldId id="366" r:id="rId12"/>
    <p:sldId id="365" r:id="rId13"/>
    <p:sldId id="364" r:id="rId14"/>
    <p:sldId id="363" r:id="rId15"/>
    <p:sldId id="362" r:id="rId16"/>
    <p:sldId id="361" r:id="rId17"/>
    <p:sldId id="360" r:id="rId18"/>
    <p:sldId id="357" r:id="rId19"/>
    <p:sldId id="356" r:id="rId20"/>
    <p:sldId id="355" r:id="rId21"/>
    <p:sldId id="354" r:id="rId22"/>
    <p:sldId id="371" r:id="rId23"/>
    <p:sldId id="374" r:id="rId24"/>
    <p:sldId id="375" r:id="rId25"/>
    <p:sldId id="373" r:id="rId26"/>
    <p:sldId id="299" r:id="rId27"/>
  </p:sldIdLst>
  <p:sldSz cx="12192000" cy="6858000"/>
  <p:notesSz cx="6819900" cy="99187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BAD8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7" autoAdjust="0"/>
    <p:restoredTop sz="94660"/>
  </p:normalViewPr>
  <p:slideViewPr>
    <p:cSldViewPr snapToGrid="0">
      <p:cViewPr>
        <p:scale>
          <a:sx n="80" d="100"/>
          <a:sy n="80" d="100"/>
        </p:scale>
        <p:origin x="-1494" y="-8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5290" cy="4959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63032" y="0"/>
            <a:ext cx="2955290" cy="4959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93A32C-4EDC-4F66-96A8-02E18BAFD27A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1044"/>
            <a:ext cx="2955290" cy="4959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63032" y="9421044"/>
            <a:ext cx="2955290" cy="4959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67372F-E3EB-44BA-9DAC-F837E7E95F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98180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D6F0C-2B34-4052-856D-C123AC89062E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A6606-1367-45C7-8B94-9DCE7078E8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06109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D6F0C-2B34-4052-856D-C123AC89062E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A6606-1367-45C7-8B94-9DCE7078E8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49627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D6F0C-2B34-4052-856D-C123AC89062E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A6606-1367-45C7-8B94-9DCE7078E8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9498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D6F0C-2B34-4052-856D-C123AC89062E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A6606-1367-45C7-8B94-9DCE7078E8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8055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D6F0C-2B34-4052-856D-C123AC89062E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A6606-1367-45C7-8B94-9DCE7078E8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547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D6F0C-2B34-4052-856D-C123AC89062E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A6606-1367-45C7-8B94-9DCE7078E8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9302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D6F0C-2B34-4052-856D-C123AC89062E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A6606-1367-45C7-8B94-9DCE7078E8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932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D6F0C-2B34-4052-856D-C123AC89062E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A6606-1367-45C7-8B94-9DCE7078E8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2178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D6F0C-2B34-4052-856D-C123AC89062E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A6606-1367-45C7-8B94-9DCE7078E8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67716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D6F0C-2B34-4052-856D-C123AC89062E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A6606-1367-45C7-8B94-9DCE7078E8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70244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D6F0C-2B34-4052-856D-C123AC89062E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A6606-1367-45C7-8B94-9DCE7078E8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67599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DD6F0C-2B34-4052-856D-C123AC89062E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8A6606-1367-45C7-8B94-9DCE7078E8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7748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hyperlink" Target="file:///C:\Gbinfo_u\Alexandra_Volodko\Temp\422036.htm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3.png"/><Relationship Id="rId4" Type="http://schemas.openxmlformats.org/officeDocument/2006/relationships/image" Target="../media/image19.e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3260651" cy="7411484"/>
          </a:xfrm>
          <a:prstGeom prst="rect">
            <a:avLst/>
          </a:prstGeom>
        </p:spPr>
      </p:pic>
      <p:sp>
        <p:nvSpPr>
          <p:cNvPr id="7" name="Заголовок 4"/>
          <p:cNvSpPr txBox="1">
            <a:spLocks/>
          </p:cNvSpPr>
          <p:nvPr/>
        </p:nvSpPr>
        <p:spPr>
          <a:xfrm>
            <a:off x="785992" y="767943"/>
            <a:ext cx="6059307" cy="471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b="1" dirty="0" smtClean="0">
                <a:solidFill>
                  <a:schemeClr val="bg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Главное статистическое управление Витебской области</a:t>
            </a:r>
            <a:endParaRPr lang="ru-RU" sz="1800" b="1" dirty="0">
              <a:solidFill>
                <a:schemeClr val="bg1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940" y="3325092"/>
            <a:ext cx="1417673" cy="1463039"/>
          </a:xfrm>
          <a:prstGeom prst="rect">
            <a:avLst/>
          </a:prstGeom>
        </p:spPr>
      </p:pic>
      <p:sp>
        <p:nvSpPr>
          <p:cNvPr id="9" name="Заголовок 4"/>
          <p:cNvSpPr txBox="1">
            <a:spLocks/>
          </p:cNvSpPr>
          <p:nvPr/>
        </p:nvSpPr>
        <p:spPr>
          <a:xfrm>
            <a:off x="3864033" y="3234687"/>
            <a:ext cx="3316107" cy="471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1800" b="1" spc="300" dirty="0">
              <a:solidFill>
                <a:schemeClr val="bg1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11" name="Заголовок 1">
            <a:extLst>
              <a:ext uri="{FF2B5EF4-FFF2-40B4-BE49-F238E27FC236}">
                <a16:creationId xmlns:a16="http://schemas.microsoft.com/office/drawing/2014/main" xmlns="" id="{A9EA76DD-CE79-4263-B0C6-D0B31FEEC89A}"/>
              </a:ext>
            </a:extLst>
          </p:cNvPr>
          <p:cNvSpPr txBox="1">
            <a:spLocks/>
          </p:cNvSpPr>
          <p:nvPr/>
        </p:nvSpPr>
        <p:spPr>
          <a:xfrm>
            <a:off x="3815645" y="2381732"/>
            <a:ext cx="8839200" cy="334975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3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rgbClr val="F79727"/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/>
            </a:r>
            <a:br>
              <a:rPr lang="ru-RU" sz="33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rgbClr val="F79727"/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</a:br>
            <a:endParaRPr lang="ru-RU" sz="33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rgbClr val="F79727"/>
                </a:outerShdw>
              </a:effectLst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одзаголовок 2"/>
          <p:cNvSpPr txBox="1">
            <a:spLocks/>
          </p:cNvSpPr>
          <p:nvPr/>
        </p:nvSpPr>
        <p:spPr>
          <a:xfrm>
            <a:off x="4127588" y="2276992"/>
            <a:ext cx="8215313" cy="2857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О порядке заполнения государственной статистической отчетности по форме</a:t>
            </a:r>
            <a:br>
              <a:rPr lang="ru-RU" sz="3600" b="1" dirty="0" smtClean="0">
                <a:latin typeface="Arial" pitchFamily="34" charset="0"/>
                <a:cs typeface="Arial" pitchFamily="34" charset="0"/>
              </a:rPr>
            </a:b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12-т «Отчет по труду»</a:t>
            </a:r>
            <a:endParaRPr lang="ru-RU" altLang="ru-RU" sz="36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9615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Рисунок 3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806" y="130628"/>
            <a:ext cx="552291" cy="569965"/>
          </a:xfrm>
          <a:prstGeom prst="rect">
            <a:avLst/>
          </a:prstGeom>
        </p:spPr>
      </p:pic>
      <p:sp>
        <p:nvSpPr>
          <p:cNvPr id="35" name="Заголовок 4"/>
          <p:cNvSpPr txBox="1">
            <a:spLocks/>
          </p:cNvSpPr>
          <p:nvPr/>
        </p:nvSpPr>
        <p:spPr>
          <a:xfrm>
            <a:off x="1149887" y="180082"/>
            <a:ext cx="5648058" cy="471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Главное статистическое управление </a:t>
            </a:r>
            <a:br>
              <a:rPr lang="ru-RU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</a:br>
            <a:r>
              <a:rPr lang="ru-RU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Витебской области</a:t>
            </a:r>
            <a:endParaRPr lang="ru-RU" sz="1400" b="1" dirty="0">
              <a:solidFill>
                <a:schemeClr val="tx1">
                  <a:lumMod val="75000"/>
                  <a:lumOff val="25000"/>
                </a:schemeClr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37" name="Заголовок 4"/>
          <p:cNvSpPr txBox="1">
            <a:spLocks/>
          </p:cNvSpPr>
          <p:nvPr/>
        </p:nvSpPr>
        <p:spPr>
          <a:xfrm>
            <a:off x="11487612" y="322046"/>
            <a:ext cx="498522" cy="471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 smtClean="0">
                <a:solidFill>
                  <a:schemeClr val="bg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10</a:t>
            </a:r>
            <a:endParaRPr lang="ru-RU" sz="2000" b="1" dirty="0">
              <a:solidFill>
                <a:schemeClr val="bg1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04084" y="793101"/>
            <a:ext cx="35317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Важно!!!</a:t>
            </a:r>
            <a:endParaRPr lang="ru-RU" sz="5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Объект 1"/>
          <p:cNvSpPr>
            <a:spLocks noGrp="1"/>
          </p:cNvSpPr>
          <p:nvPr>
            <p:ph idx="1"/>
          </p:nvPr>
        </p:nvSpPr>
        <p:spPr>
          <a:xfrm>
            <a:off x="628328" y="1716431"/>
            <a:ext cx="9303072" cy="4735169"/>
          </a:xfrm>
        </p:spPr>
        <p:txBody>
          <a:bodyPr>
            <a:normAutofit/>
          </a:bodyPr>
          <a:lstStyle/>
          <a:p>
            <a:pPr algn="just">
              <a:buFont typeface="Wingdings" panose="020B0604020202020204" pitchFamily="2" charset="2"/>
              <a:buChar char="§"/>
            </a:pP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Лица, принятые на работу на условиях неполного рабочего времени в соответствии с трудовым договором (контрактом)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или переведенные по письменному заявлению работника на условия работы с неполным рабочим временем (неполным рабочим днем или неполной рабочей неделей), при определении ССЧ работников отражаются </a:t>
            </a:r>
            <a:r>
              <a:rPr lang="ru-RU" sz="2400" u="sng" dirty="0" smtClean="0">
                <a:latin typeface="Arial" pitchFamily="34" charset="0"/>
                <a:cs typeface="Arial" pitchFamily="34" charset="0"/>
              </a:rPr>
              <a:t>пропорционально отработанному времени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>
              <a:buFont typeface="Wingdings" panose="020B0604020202020204" pitchFamily="2" charset="2"/>
              <a:buChar char="§"/>
            </a:pP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Лица, переведенные на работу на условиях с неполным рабочим временем по инициативе нанимателя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, в ССЧ работников отражаются как </a:t>
            </a:r>
            <a:r>
              <a:rPr lang="ru-RU" sz="2400" u="sng" dirty="0" smtClean="0">
                <a:latin typeface="Arial" pitchFamily="34" charset="0"/>
                <a:cs typeface="Arial" pitchFamily="34" charset="0"/>
              </a:rPr>
              <a:t>целые единицы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anose="020B0604020202020204" pitchFamily="2" charset="2"/>
              <a:buChar char="§"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Сотрудники, находящиеся 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в трудовых отпусках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, из ССЧ </a:t>
            </a:r>
            <a:r>
              <a:rPr lang="ru-RU" sz="2400" u="sng" dirty="0" smtClean="0">
                <a:latin typeface="Arial" pitchFamily="34" charset="0"/>
                <a:cs typeface="Arial" pitchFamily="34" charset="0"/>
              </a:rPr>
              <a:t>не исключаются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663376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Рисунок 3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806" y="130628"/>
            <a:ext cx="552291" cy="569965"/>
          </a:xfrm>
          <a:prstGeom prst="rect">
            <a:avLst/>
          </a:prstGeom>
        </p:spPr>
      </p:pic>
      <p:sp>
        <p:nvSpPr>
          <p:cNvPr id="35" name="Заголовок 4"/>
          <p:cNvSpPr txBox="1">
            <a:spLocks/>
          </p:cNvSpPr>
          <p:nvPr/>
        </p:nvSpPr>
        <p:spPr>
          <a:xfrm>
            <a:off x="1149887" y="180082"/>
            <a:ext cx="5648058" cy="471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Главное статистическое управление </a:t>
            </a:r>
            <a:br>
              <a:rPr lang="ru-RU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</a:br>
            <a:r>
              <a:rPr lang="ru-RU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Витебской области</a:t>
            </a:r>
            <a:endParaRPr lang="ru-RU" sz="1400" b="1" dirty="0">
              <a:solidFill>
                <a:schemeClr val="tx1">
                  <a:lumMod val="75000"/>
                  <a:lumOff val="25000"/>
                </a:schemeClr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37" name="Заголовок 4"/>
          <p:cNvSpPr txBox="1">
            <a:spLocks/>
          </p:cNvSpPr>
          <p:nvPr/>
        </p:nvSpPr>
        <p:spPr>
          <a:xfrm>
            <a:off x="11487612" y="322046"/>
            <a:ext cx="498522" cy="471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 smtClean="0">
                <a:solidFill>
                  <a:schemeClr val="bg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11</a:t>
            </a:r>
            <a:endParaRPr lang="ru-RU" sz="2000" b="1" dirty="0">
              <a:solidFill>
                <a:schemeClr val="bg1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839764" y="707241"/>
            <a:ext cx="762173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Arial" pitchFamily="34" charset="0"/>
                <a:cs typeface="Arial" pitchFamily="34" charset="0"/>
              </a:rPr>
              <a:t>Фонд заработной платы включает:</a:t>
            </a:r>
          </a:p>
          <a:p>
            <a:pPr algn="ctr"/>
            <a:r>
              <a:rPr lang="ru-RU" sz="3200" b="1" dirty="0" smtClean="0">
                <a:latin typeface="Arial" pitchFamily="34" charset="0"/>
                <a:cs typeface="Arial" pitchFamily="34" charset="0"/>
              </a:rPr>
              <a:t>(строка 02 отчета 12-т)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Объект 1"/>
          <p:cNvSpPr>
            <a:spLocks noGrp="1"/>
          </p:cNvSpPr>
          <p:nvPr>
            <p:ph idx="1"/>
          </p:nvPr>
        </p:nvSpPr>
        <p:spPr>
          <a:xfrm>
            <a:off x="1166032" y="1784459"/>
            <a:ext cx="8032661" cy="4454114"/>
          </a:xfrm>
        </p:spPr>
        <p:txBody>
          <a:bodyPr/>
          <a:lstStyle/>
          <a:p>
            <a:pPr>
              <a:buClr>
                <a:schemeClr val="accent2"/>
              </a:buClr>
              <a:buFont typeface="Wingdings" pitchFamily="2" charset="2"/>
              <a:buChar char="v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заработная плата за выполненную работу и отработанное время;</a:t>
            </a:r>
          </a:p>
          <a:p>
            <a:pPr>
              <a:buClr>
                <a:schemeClr val="accent2"/>
              </a:buClr>
              <a:buFont typeface="Wingdings" pitchFamily="2" charset="2"/>
              <a:buChar char="v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выплаты стимулирующего характера;</a:t>
            </a:r>
          </a:p>
          <a:p>
            <a:pPr>
              <a:buClr>
                <a:schemeClr val="accent2"/>
              </a:buClr>
              <a:buFont typeface="Wingdings" pitchFamily="2" charset="2"/>
              <a:buChar char="v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выплаты компенсирующего характера;</a:t>
            </a:r>
          </a:p>
          <a:p>
            <a:pPr>
              <a:buClr>
                <a:schemeClr val="accent2"/>
              </a:buClr>
              <a:buFont typeface="Wingdings" pitchFamily="2" charset="2"/>
              <a:buChar char="v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оплата за неотработанное время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(оплата больничных листов в ФЗП не включается)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>
              <a:buClr>
                <a:schemeClr val="accent2"/>
              </a:buClr>
              <a:buFont typeface="Wingdings" pitchFamily="2" charset="2"/>
              <a:buChar char="v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другие выплаты, включаемые в состав ФЗП.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95536" y="5373339"/>
            <a:ext cx="1072966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i="1" dirty="0" smtClean="0">
                <a:latin typeface="Arial" pitchFamily="34" charset="0"/>
                <a:cs typeface="Arial" pitchFamily="34" charset="0"/>
              </a:rPr>
              <a:t>Подробное описание всех начислений, которые входят или не входят в ФЗП описаны в Указаниях №1</a:t>
            </a:r>
          </a:p>
          <a:p>
            <a:pPr algn="ctr"/>
            <a:r>
              <a:rPr lang="ru-RU" sz="2800" i="1" dirty="0">
                <a:latin typeface="Arial" pitchFamily="34" charset="0"/>
                <a:cs typeface="Arial" pitchFamily="34" charset="0"/>
              </a:rPr>
              <a:t>(</a:t>
            </a:r>
            <a:r>
              <a:rPr lang="ru-RU" sz="2800" i="1" dirty="0" smtClean="0">
                <a:latin typeface="Arial" pitchFamily="34" charset="0"/>
                <a:cs typeface="Arial" pitchFamily="34" charset="0"/>
              </a:rPr>
              <a:t>глава 5)</a:t>
            </a:r>
            <a:endParaRPr lang="ru-RU" sz="2800" i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995265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Рисунок 3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806" y="130628"/>
            <a:ext cx="552291" cy="569965"/>
          </a:xfrm>
          <a:prstGeom prst="rect">
            <a:avLst/>
          </a:prstGeom>
        </p:spPr>
      </p:pic>
      <p:sp>
        <p:nvSpPr>
          <p:cNvPr id="35" name="Заголовок 4"/>
          <p:cNvSpPr txBox="1">
            <a:spLocks/>
          </p:cNvSpPr>
          <p:nvPr/>
        </p:nvSpPr>
        <p:spPr>
          <a:xfrm>
            <a:off x="1149887" y="180082"/>
            <a:ext cx="5648058" cy="471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Главное статистическое управление </a:t>
            </a:r>
            <a:br>
              <a:rPr lang="ru-RU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</a:br>
            <a:r>
              <a:rPr lang="ru-RU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Витебской области</a:t>
            </a:r>
            <a:endParaRPr lang="ru-RU" sz="1400" b="1" dirty="0">
              <a:solidFill>
                <a:schemeClr val="tx1">
                  <a:lumMod val="75000"/>
                  <a:lumOff val="25000"/>
                </a:schemeClr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37" name="Заголовок 4"/>
          <p:cNvSpPr txBox="1">
            <a:spLocks/>
          </p:cNvSpPr>
          <p:nvPr/>
        </p:nvSpPr>
        <p:spPr>
          <a:xfrm>
            <a:off x="11487612" y="322046"/>
            <a:ext cx="498522" cy="471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 smtClean="0">
                <a:solidFill>
                  <a:schemeClr val="bg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12</a:t>
            </a:r>
            <a:endParaRPr lang="ru-RU" sz="2000" b="1" dirty="0">
              <a:solidFill>
                <a:schemeClr val="bg1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770784" y="813097"/>
            <a:ext cx="343356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Важно!!!</a:t>
            </a:r>
            <a:endParaRPr lang="ru-RU" sz="5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Объект 1"/>
          <p:cNvSpPr>
            <a:spLocks noGrp="1"/>
          </p:cNvSpPr>
          <p:nvPr>
            <p:ph idx="1"/>
          </p:nvPr>
        </p:nvSpPr>
        <p:spPr>
          <a:xfrm>
            <a:off x="786951" y="1932574"/>
            <a:ext cx="10160449" cy="4416425"/>
          </a:xfrm>
        </p:spPr>
        <p:txBody>
          <a:bodyPr>
            <a:normAutofit/>
          </a:bodyPr>
          <a:lstStyle/>
          <a:p>
            <a:pPr algn="just">
              <a:buClr>
                <a:srgbClr val="008000"/>
              </a:buClr>
              <a:buFont typeface="Wingdings" pitchFamily="2" charset="2"/>
              <a:buChar char="Ø"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Начисленные и зарезервированные </a:t>
            </a:r>
            <a:r>
              <a:rPr lang="ru-RU" sz="2800" u="sng" dirty="0" smtClean="0">
                <a:latin typeface="Arial" pitchFamily="34" charset="0"/>
                <a:cs typeface="Arial" pitchFamily="34" charset="0"/>
              </a:rPr>
              <a:t>суммы премий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учитываются в составе ФЗП по мере их 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фактической выплаты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>
              <a:buClr>
                <a:srgbClr val="008000"/>
              </a:buClr>
              <a:buFont typeface="Wingdings" pitchFamily="2" charset="2"/>
              <a:buChar char="Ø"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Суммы, начисленные </a:t>
            </a:r>
            <a:r>
              <a:rPr lang="ru-RU" sz="2800" u="sng" dirty="0" smtClean="0">
                <a:latin typeface="Arial" pitchFamily="34" charset="0"/>
                <a:cs typeface="Arial" pitchFamily="34" charset="0"/>
              </a:rPr>
              <a:t>за трудовые и социальные отпуска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, в государственных статистических наблюдениях по труду включаются в ФЗП отчетного месяца 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только в сумме, приходящейся на дни отпуска в отчетном месяце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. Суммы, причитающиеся за дни отпуска в следующем месяце, включаются в ФЗП следующего месяца.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2" descr="E:\труды\Без названия (3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4440" y="455298"/>
            <a:ext cx="2067273" cy="13756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5420050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Рисунок 3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806" y="130628"/>
            <a:ext cx="552291" cy="569965"/>
          </a:xfrm>
          <a:prstGeom prst="rect">
            <a:avLst/>
          </a:prstGeom>
        </p:spPr>
      </p:pic>
      <p:sp>
        <p:nvSpPr>
          <p:cNvPr id="35" name="Заголовок 4"/>
          <p:cNvSpPr txBox="1">
            <a:spLocks/>
          </p:cNvSpPr>
          <p:nvPr/>
        </p:nvSpPr>
        <p:spPr>
          <a:xfrm>
            <a:off x="1149887" y="180082"/>
            <a:ext cx="5648058" cy="471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Главное статистическое управление </a:t>
            </a:r>
            <a:br>
              <a:rPr lang="ru-RU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</a:br>
            <a:r>
              <a:rPr lang="ru-RU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Витебской области</a:t>
            </a:r>
            <a:endParaRPr lang="ru-RU" sz="1400" b="1" dirty="0">
              <a:solidFill>
                <a:schemeClr val="tx1">
                  <a:lumMod val="75000"/>
                  <a:lumOff val="25000"/>
                </a:schemeClr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37" name="Заголовок 4"/>
          <p:cNvSpPr txBox="1">
            <a:spLocks/>
          </p:cNvSpPr>
          <p:nvPr/>
        </p:nvSpPr>
        <p:spPr>
          <a:xfrm>
            <a:off x="11487612" y="322046"/>
            <a:ext cx="498522" cy="471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 smtClean="0">
                <a:solidFill>
                  <a:schemeClr val="bg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13</a:t>
            </a:r>
            <a:endParaRPr lang="ru-RU" sz="2000" b="1" dirty="0">
              <a:solidFill>
                <a:schemeClr val="bg1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770784" y="813097"/>
            <a:ext cx="343356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Важно!!!</a:t>
            </a:r>
            <a:endParaRPr lang="ru-RU" sz="5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2" descr="E:\труды\Без названия (3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4440" y="322046"/>
            <a:ext cx="2067273" cy="13756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Объект 1"/>
          <p:cNvSpPr>
            <a:spLocks noGrp="1"/>
          </p:cNvSpPr>
          <p:nvPr>
            <p:ph idx="1"/>
          </p:nvPr>
        </p:nvSpPr>
        <p:spPr>
          <a:xfrm>
            <a:off x="827584" y="1736427"/>
            <a:ext cx="10334129" cy="4644901"/>
          </a:xfrm>
        </p:spPr>
        <p:txBody>
          <a:bodyPr/>
          <a:lstStyle/>
          <a:p>
            <a:pPr algn="just">
              <a:buFont typeface="Wingdings" panose="020B0604020202020204" pitchFamily="2" charset="2"/>
              <a:buChar char="§"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К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стимулирующей выплате в том числе относится единовременная материальная помощь (денежная компенсация), </a:t>
            </a:r>
            <a:r>
              <a:rPr lang="ru-RU" sz="2400" b="1" dirty="0">
                <a:latin typeface="Arial" pitchFamily="34" charset="0"/>
                <a:cs typeface="Arial" pitchFamily="34" charset="0"/>
              </a:rPr>
              <a:t>выплачиваемая всем или большинству работников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(кроме материальной помощи, предоставленной отдельным работникам по семейным обстоятельствам, на медикаменты, погребение и т. п.) (</a:t>
            </a:r>
            <a:r>
              <a:rPr lang="ru-RU" sz="2400" dirty="0">
                <a:latin typeface="Arial" pitchFamily="34" charset="0"/>
                <a:cs typeface="Arial" pitchFamily="34" charset="0"/>
                <a:hlinkClick r:id="rId4" action="ppaction://hlinkfile" tooltip="+"/>
              </a:rPr>
              <a:t>подп.49.2.4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п.49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Указаний № 1). </a:t>
            </a:r>
          </a:p>
          <a:p>
            <a:pPr marL="0" indent="0" algn="just">
              <a:buNone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Материальная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помощь, выплаченная к юбилею работника, хоть и относится к единовременной стимулирующей выплате, но не выплачивается </a:t>
            </a:r>
            <a:r>
              <a:rPr lang="ru-RU" sz="24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всем или большинству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работников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 marL="0" indent="0" algn="just">
              <a:buNone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Поэтому,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выплаты материальной помощи, приуроченные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2400" dirty="0" smtClean="0">
                <a:latin typeface="Arial" pitchFamily="34" charset="0"/>
                <a:cs typeface="Arial" pitchFamily="34" charset="0"/>
              </a:rPr>
            </a:br>
            <a:r>
              <a:rPr lang="ru-RU" sz="2400" dirty="0" smtClean="0">
                <a:latin typeface="Arial" pitchFamily="34" charset="0"/>
                <a:cs typeface="Arial" pitchFamily="34" charset="0"/>
              </a:rPr>
              <a:t>к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юбилею (дню рождения и т. п.) отдельного работника,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2400" dirty="0" smtClean="0">
                <a:latin typeface="Arial" pitchFamily="34" charset="0"/>
                <a:cs typeface="Arial" pitchFamily="34" charset="0"/>
              </a:rPr>
            </a:b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не </a:t>
            </a:r>
            <a:r>
              <a:rPr lang="ru-RU" sz="2400" b="1" dirty="0">
                <a:latin typeface="Arial" pitchFamily="34" charset="0"/>
                <a:cs typeface="Arial" pitchFamily="34" charset="0"/>
              </a:rPr>
              <a:t>включаются в фонд заработной платы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в соответствии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2400" dirty="0" smtClean="0">
                <a:latin typeface="Arial" pitchFamily="34" charset="0"/>
                <a:cs typeface="Arial" pitchFamily="34" charset="0"/>
              </a:rPr>
            </a:br>
            <a:r>
              <a:rPr lang="ru-RU" sz="2400" dirty="0" smtClean="0">
                <a:latin typeface="Arial" pitchFamily="34" charset="0"/>
                <a:cs typeface="Arial" pitchFamily="34" charset="0"/>
              </a:rPr>
              <a:t>с </a:t>
            </a:r>
            <a:r>
              <a:rPr lang="ru-RU" sz="2400" dirty="0">
                <a:latin typeface="Arial" pitchFamily="34" charset="0"/>
                <a:cs typeface="Arial" pitchFamily="34" charset="0"/>
                <a:hlinkClick r:id="rId4" action="ppaction://hlinkfile" tooltip="+"/>
              </a:rPr>
              <a:t>подп.49.2.4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п.49 Указаний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№ 1.</a:t>
            </a:r>
            <a:endParaRPr lang="ru-RU" sz="2400" dirty="0">
              <a:latin typeface="Arial" pitchFamily="34" charset="0"/>
              <a:cs typeface="Arial" pitchFamily="34" charset="0"/>
            </a:endParaRPr>
          </a:p>
          <a:p>
            <a:pPr>
              <a:buFont typeface="Wingdings" panose="020B0604020202020204" pitchFamily="2" charset="2"/>
              <a:buChar char="§"/>
            </a:pP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81203141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Рисунок 3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806" y="130628"/>
            <a:ext cx="552291" cy="569965"/>
          </a:xfrm>
          <a:prstGeom prst="rect">
            <a:avLst/>
          </a:prstGeom>
        </p:spPr>
      </p:pic>
      <p:sp>
        <p:nvSpPr>
          <p:cNvPr id="35" name="Заголовок 4"/>
          <p:cNvSpPr txBox="1">
            <a:spLocks/>
          </p:cNvSpPr>
          <p:nvPr/>
        </p:nvSpPr>
        <p:spPr>
          <a:xfrm>
            <a:off x="1149887" y="180082"/>
            <a:ext cx="5648058" cy="471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Главное статистическое управление </a:t>
            </a:r>
            <a:br>
              <a:rPr lang="ru-RU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</a:br>
            <a:r>
              <a:rPr lang="ru-RU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Витебской области</a:t>
            </a:r>
            <a:endParaRPr lang="ru-RU" sz="1400" b="1" dirty="0">
              <a:solidFill>
                <a:schemeClr val="tx1">
                  <a:lumMod val="75000"/>
                  <a:lumOff val="25000"/>
                </a:schemeClr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37" name="Заголовок 4"/>
          <p:cNvSpPr txBox="1">
            <a:spLocks/>
          </p:cNvSpPr>
          <p:nvPr/>
        </p:nvSpPr>
        <p:spPr>
          <a:xfrm>
            <a:off x="11487612" y="322046"/>
            <a:ext cx="498522" cy="471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 smtClean="0">
                <a:solidFill>
                  <a:schemeClr val="bg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14</a:t>
            </a:r>
            <a:endParaRPr lang="ru-RU" sz="2000" b="1" dirty="0">
              <a:solidFill>
                <a:schemeClr val="bg1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10807" y="793101"/>
            <a:ext cx="1088109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Порядок заполнения раздела </a:t>
            </a: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I</a:t>
            </a:r>
          </a:p>
          <a:p>
            <a:pPr algn="ctr"/>
            <a:r>
              <a:rPr lang="ru-RU" sz="2400" b="1" dirty="0" smtClean="0">
                <a:latin typeface="Arial" pitchFamily="34" charset="0"/>
                <a:cs typeface="Arial" pitchFamily="34" charset="0"/>
              </a:rPr>
              <a:t>«Численность работников, заработная плата и отработанное время»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300" y="2132693"/>
            <a:ext cx="10744200" cy="3590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368300" y="5576416"/>
            <a:ext cx="11023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 smtClean="0">
                <a:latin typeface="Arial" pitchFamily="34" charset="0"/>
                <a:cs typeface="Arial" pitchFamily="34" charset="0"/>
              </a:rPr>
              <a:t>Корректировку выявленных искажений показателей по труду за предыдущие месяцы следует делать в графе 2 «За отчетный период» или в графе 4 «За соответствующий отчетный период прошлого года», если речь идет о данных прошлого года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719173" y="1747208"/>
            <a:ext cx="12795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Таблица 1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9" name="Группа 8"/>
          <p:cNvGrpSpPr/>
          <p:nvPr/>
        </p:nvGrpSpPr>
        <p:grpSpPr>
          <a:xfrm>
            <a:off x="6175168" y="2712272"/>
            <a:ext cx="2023432" cy="1884636"/>
            <a:chOff x="5006699" y="2579561"/>
            <a:chExt cx="1547079" cy="1884636"/>
          </a:xfrm>
        </p:grpSpPr>
        <p:sp>
          <p:nvSpPr>
            <p:cNvPr id="10" name="TextBox 9"/>
            <p:cNvSpPr txBox="1"/>
            <p:nvPr/>
          </p:nvSpPr>
          <p:spPr>
            <a:xfrm>
              <a:off x="5096328" y="2579561"/>
              <a:ext cx="31155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b="1" dirty="0" smtClean="0"/>
                <a:t>  4</a:t>
              </a:r>
              <a:endParaRPr lang="ru-RU" b="1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927715" y="2590876"/>
              <a:ext cx="31155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b="1" dirty="0" smtClean="0"/>
                <a:t>  4</a:t>
              </a:r>
              <a:endParaRPr lang="ru-RU" b="1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96328" y="2948893"/>
              <a:ext cx="12369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b="1" dirty="0" smtClean="0"/>
                <a:t>2,4               4,9</a:t>
              </a:r>
              <a:endParaRPr lang="ru-RU" b="1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5006699" y="4094865"/>
              <a:ext cx="154707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b="1" dirty="0" smtClean="0"/>
                <a:t> 550,0           562,5</a:t>
              </a:r>
              <a:endParaRPr lang="ru-RU" b="1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5110320" y="3285959"/>
              <a:ext cx="11940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b="1" dirty="0"/>
                <a:t>0</a:t>
              </a:r>
              <a:r>
                <a:rPr lang="ru-RU" b="1" dirty="0" smtClean="0"/>
                <a:t>,2               0,4</a:t>
              </a:r>
              <a:endParaRPr lang="ru-RU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28089953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Рисунок 3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806" y="130628"/>
            <a:ext cx="552291" cy="569965"/>
          </a:xfrm>
          <a:prstGeom prst="rect">
            <a:avLst/>
          </a:prstGeom>
        </p:spPr>
      </p:pic>
      <p:sp>
        <p:nvSpPr>
          <p:cNvPr id="35" name="Заголовок 4"/>
          <p:cNvSpPr txBox="1">
            <a:spLocks/>
          </p:cNvSpPr>
          <p:nvPr/>
        </p:nvSpPr>
        <p:spPr>
          <a:xfrm>
            <a:off x="1149887" y="180082"/>
            <a:ext cx="5648058" cy="471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Главное статистическое управление </a:t>
            </a:r>
            <a:br>
              <a:rPr lang="ru-RU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</a:br>
            <a:r>
              <a:rPr lang="ru-RU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Витебской области</a:t>
            </a:r>
            <a:endParaRPr lang="ru-RU" sz="1400" b="1" dirty="0">
              <a:solidFill>
                <a:schemeClr val="tx1">
                  <a:lumMod val="75000"/>
                  <a:lumOff val="25000"/>
                </a:schemeClr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37" name="Заголовок 4"/>
          <p:cNvSpPr txBox="1">
            <a:spLocks/>
          </p:cNvSpPr>
          <p:nvPr/>
        </p:nvSpPr>
        <p:spPr>
          <a:xfrm>
            <a:off x="11487612" y="322046"/>
            <a:ext cx="498522" cy="471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 smtClean="0">
                <a:solidFill>
                  <a:schemeClr val="bg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15</a:t>
            </a:r>
            <a:endParaRPr lang="ru-RU" sz="2000" b="1" dirty="0">
              <a:solidFill>
                <a:schemeClr val="bg1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01800" y="791874"/>
            <a:ext cx="83439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/>
              <a:t>Расчет среднемесячной заработной платы</a:t>
            </a:r>
          </a:p>
          <a:p>
            <a:pPr algn="ctr"/>
            <a:r>
              <a:rPr lang="ru-RU" sz="3200" b="1" dirty="0" smtClean="0"/>
              <a:t>(строка 05 отчета 12-т)</a:t>
            </a:r>
            <a:endParaRPr lang="ru-RU" sz="24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06168" y="1910516"/>
                <a:ext cx="10703132" cy="100110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>
                          <a:latin typeface="Cambria Math"/>
                        </a:rPr>
                        <m:t>З</m:t>
                      </m:r>
                      <m:r>
                        <a:rPr lang="ru-RU" sz="2800" b="0" i="0" smtClean="0">
                          <a:latin typeface="Cambria Math"/>
                        </a:rPr>
                        <m:t>П</m:t>
                      </m:r>
                      <m:r>
                        <a:rPr lang="ru-RU" sz="2800" b="0" i="0" baseline="-25000" smtClean="0">
                          <a:latin typeface="Cambria Math"/>
                        </a:rPr>
                        <m:t>ср</m:t>
                      </m:r>
                      <m:r>
                        <a:rPr lang="ru-RU" sz="2800" b="0" i="0" smtClean="0"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ru-RU" sz="2800" i="1" smtClean="0">
                              <a:latin typeface="Cambria Math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ru-RU" sz="2800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ru-RU" sz="2800" b="0" i="1" smtClean="0">
                                  <a:latin typeface="Cambria Math"/>
                                </a:rPr>
                                <m:t>стр.02 −стр.03 −стр.04</m:t>
                              </m:r>
                            </m:e>
                          </m:d>
                          <m:r>
                            <a:rPr lang="ru-RU" sz="2800" b="0" i="1" smtClean="0">
                              <a:latin typeface="Cambria Math"/>
                              <a:ea typeface="Cambria Math"/>
                            </a:rPr>
                            <m:t>×1000 :стр.01</m:t>
                          </m:r>
                        </m:num>
                        <m:den>
                          <m:r>
                            <a:rPr lang="ru-RU" sz="2800" b="0" i="1" smtClean="0">
                              <a:latin typeface="Cambria Math"/>
                            </a:rPr>
                            <m:t>количество месяцев в отчетном периоде</m:t>
                          </m:r>
                        </m:den>
                      </m:f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6168" y="1910516"/>
                <a:ext cx="10703132" cy="1001108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786951" y="3132584"/>
            <a:ext cx="1030983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latin typeface="Arial" pitchFamily="34" charset="0"/>
                <a:cs typeface="Arial" pitchFamily="34" charset="0"/>
              </a:rPr>
              <a:t>В отчете 12-т «Отчет по труду» данные о</a:t>
            </a:r>
          </a:p>
          <a:p>
            <a:pPr algn="ctr"/>
            <a:r>
              <a:rPr lang="ru-RU" sz="3200" dirty="0" smtClean="0">
                <a:latin typeface="Arial" pitchFamily="34" charset="0"/>
                <a:cs typeface="Arial" pitchFamily="34" charset="0"/>
              </a:rPr>
              <a:t> среднемесячной заработной плате приводятся</a:t>
            </a:r>
          </a:p>
          <a:p>
            <a:pPr algn="ctr"/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в рублях, с одним знаком после запятой.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2" descr="E:\труды\Без названия (2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0600" y="4868076"/>
            <a:ext cx="4419600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105945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Рисунок 3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806" y="130628"/>
            <a:ext cx="552291" cy="569965"/>
          </a:xfrm>
          <a:prstGeom prst="rect">
            <a:avLst/>
          </a:prstGeom>
        </p:spPr>
      </p:pic>
      <p:sp>
        <p:nvSpPr>
          <p:cNvPr id="35" name="Заголовок 4"/>
          <p:cNvSpPr txBox="1">
            <a:spLocks/>
          </p:cNvSpPr>
          <p:nvPr/>
        </p:nvSpPr>
        <p:spPr>
          <a:xfrm>
            <a:off x="1149887" y="180082"/>
            <a:ext cx="5648058" cy="471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Главное статистическое управление </a:t>
            </a:r>
            <a:br>
              <a:rPr lang="ru-RU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</a:br>
            <a:r>
              <a:rPr lang="ru-RU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Витебской области</a:t>
            </a:r>
            <a:endParaRPr lang="ru-RU" sz="1400" b="1" dirty="0">
              <a:solidFill>
                <a:schemeClr val="tx1">
                  <a:lumMod val="75000"/>
                  <a:lumOff val="25000"/>
                </a:schemeClr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37" name="Заголовок 4"/>
          <p:cNvSpPr txBox="1">
            <a:spLocks/>
          </p:cNvSpPr>
          <p:nvPr/>
        </p:nvSpPr>
        <p:spPr>
          <a:xfrm>
            <a:off x="11487612" y="322046"/>
            <a:ext cx="498522" cy="471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 smtClean="0">
                <a:solidFill>
                  <a:schemeClr val="bg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16</a:t>
            </a:r>
            <a:endParaRPr lang="ru-RU" sz="2000" b="1" dirty="0">
              <a:solidFill>
                <a:schemeClr val="bg1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27200" y="734206"/>
            <a:ext cx="79121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latin typeface="Arial" pitchFamily="34" charset="0"/>
                <a:cs typeface="Arial" pitchFamily="34" charset="0"/>
              </a:rPr>
              <a:t>Число отработанных человеко-часов</a:t>
            </a:r>
          </a:p>
          <a:p>
            <a:pPr algn="ctr"/>
            <a:r>
              <a:rPr lang="ru-RU" sz="2800" b="1" dirty="0" smtClean="0">
                <a:latin typeface="Arial" pitchFamily="34" charset="0"/>
                <a:cs typeface="Arial" pitchFamily="34" charset="0"/>
              </a:rPr>
              <a:t> (строка 06 отчета 12-т)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29877" y="1708281"/>
            <a:ext cx="9522223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20B0604020202020204" pitchFamily="2" charset="2"/>
              <a:buChar char="§"/>
            </a:pPr>
            <a:r>
              <a:rPr lang="ru-RU" sz="2400" dirty="0">
                <a:latin typeface="Arial" pitchFamily="34" charset="0"/>
                <a:cs typeface="Arial" pitchFamily="34" charset="0"/>
              </a:rPr>
              <a:t>Данные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по строке 06 заполняются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в отчетах за январь-март,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январь-июнь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, январь-сентябрь, январь-декабрь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Wingdings" panose="020B0604020202020204" pitchFamily="2" charset="2"/>
              <a:buChar char="§"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Отражаются данные обо всех фактически отработанных работниками человеко-часах, включая сверхурочные и отработанные в государственные праздники, праздничные (нерабочие) и выходные (по графику) дни, включая часы работы в служебных командировках (кроме человеко-часов, отработанных внешними совместителями и гражданами, выполнявшими работу по гражданско-правовым договорам).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411232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Рисунок 3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806" y="130628"/>
            <a:ext cx="552291" cy="569965"/>
          </a:xfrm>
          <a:prstGeom prst="rect">
            <a:avLst/>
          </a:prstGeom>
        </p:spPr>
      </p:pic>
      <p:sp>
        <p:nvSpPr>
          <p:cNvPr id="35" name="Заголовок 4"/>
          <p:cNvSpPr txBox="1">
            <a:spLocks/>
          </p:cNvSpPr>
          <p:nvPr/>
        </p:nvSpPr>
        <p:spPr>
          <a:xfrm>
            <a:off x="1149887" y="180082"/>
            <a:ext cx="5648058" cy="471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Главное статистическое управление </a:t>
            </a:r>
            <a:br>
              <a:rPr lang="ru-RU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</a:br>
            <a:r>
              <a:rPr lang="ru-RU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Витебской области</a:t>
            </a:r>
            <a:endParaRPr lang="ru-RU" sz="1400" b="1" dirty="0">
              <a:solidFill>
                <a:schemeClr val="tx1">
                  <a:lumMod val="75000"/>
                  <a:lumOff val="25000"/>
                </a:schemeClr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37" name="Заголовок 4"/>
          <p:cNvSpPr txBox="1">
            <a:spLocks/>
          </p:cNvSpPr>
          <p:nvPr/>
        </p:nvSpPr>
        <p:spPr>
          <a:xfrm>
            <a:off x="11487612" y="322046"/>
            <a:ext cx="498522" cy="471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 smtClean="0">
                <a:solidFill>
                  <a:schemeClr val="bg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17</a:t>
            </a:r>
            <a:endParaRPr lang="ru-RU" sz="2000" b="1" dirty="0">
              <a:solidFill>
                <a:schemeClr val="bg1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5" name="Объект 1"/>
          <p:cNvSpPr>
            <a:spLocks noGrp="1"/>
          </p:cNvSpPr>
          <p:nvPr>
            <p:ph idx="1"/>
          </p:nvPr>
        </p:nvSpPr>
        <p:spPr>
          <a:xfrm>
            <a:off x="743202" y="793101"/>
            <a:ext cx="9658097" cy="4137526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По строке 06 также отражаются 	человеко-часы, отработанные работниками, состоящими в списочном составе юридического лица 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как по основному трудовому договору, так и по договору на выполнение работ по совместительству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или гражданско-правовому договору в этом же юридическом лице.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77922" y="4907384"/>
            <a:ext cx="682777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Arial" pitchFamily="34" charset="0"/>
                <a:cs typeface="Arial" pitchFamily="34" charset="0"/>
              </a:rPr>
              <a:t>В отчете 12-т данные о количестве отработанных человеко-часов приводятся</a:t>
            </a:r>
          </a:p>
          <a:p>
            <a:pPr algn="ctr"/>
            <a:r>
              <a:rPr lang="ru-RU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в тысячах человеко-часов, с двумя знаками после запятой.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2" descr="C:\Program Files\Microsoft Office\MEDIA\CAGCAT10\j0234131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6471" y="4455336"/>
            <a:ext cx="1952531" cy="20762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6687972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Рисунок 3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806" y="130628"/>
            <a:ext cx="552291" cy="569965"/>
          </a:xfrm>
          <a:prstGeom prst="rect">
            <a:avLst/>
          </a:prstGeom>
        </p:spPr>
      </p:pic>
      <p:sp>
        <p:nvSpPr>
          <p:cNvPr id="35" name="Заголовок 4"/>
          <p:cNvSpPr txBox="1">
            <a:spLocks/>
          </p:cNvSpPr>
          <p:nvPr/>
        </p:nvSpPr>
        <p:spPr>
          <a:xfrm>
            <a:off x="1149887" y="180082"/>
            <a:ext cx="5648058" cy="471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Главное статистическое управление </a:t>
            </a:r>
            <a:br>
              <a:rPr lang="ru-RU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</a:br>
            <a:r>
              <a:rPr lang="ru-RU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Витебской области</a:t>
            </a:r>
            <a:endParaRPr lang="ru-RU" sz="1400" b="1" dirty="0">
              <a:solidFill>
                <a:schemeClr val="tx1">
                  <a:lumMod val="75000"/>
                  <a:lumOff val="25000"/>
                </a:schemeClr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37" name="Заголовок 4"/>
          <p:cNvSpPr txBox="1">
            <a:spLocks/>
          </p:cNvSpPr>
          <p:nvPr/>
        </p:nvSpPr>
        <p:spPr>
          <a:xfrm>
            <a:off x="11487612" y="322046"/>
            <a:ext cx="498522" cy="471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800" b="1" dirty="0" smtClean="0">
                <a:solidFill>
                  <a:schemeClr val="bg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18</a:t>
            </a:r>
            <a:endParaRPr lang="ru-RU" sz="2000" b="1" dirty="0">
              <a:solidFill>
                <a:schemeClr val="bg1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86952" y="700593"/>
            <a:ext cx="10198548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Порядок заполнения раздела </a:t>
            </a: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II</a:t>
            </a:r>
          </a:p>
          <a:p>
            <a:pPr algn="ctr"/>
            <a:r>
              <a:rPr lang="ru-RU" sz="2400" b="1" dirty="0" smtClean="0">
                <a:latin typeface="Arial" pitchFamily="34" charset="0"/>
                <a:cs typeface="Arial" pitchFamily="34" charset="0"/>
              </a:rPr>
              <a:t>«Списочная численность работников в среднем за период, средняя численность граждан, выполнявших работу по гражданско-правовым договорам, и внешних совместителей»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0247905"/>
              </p:ext>
            </p:extLst>
          </p:nvPr>
        </p:nvGraphicFramePr>
        <p:xfrm>
          <a:off x="510806" y="2653679"/>
          <a:ext cx="9903099" cy="2642222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491948"/>
                <a:gridCol w="1420048"/>
                <a:gridCol w="979653"/>
                <a:gridCol w="1230666"/>
                <a:gridCol w="1230666"/>
                <a:gridCol w="955900"/>
                <a:gridCol w="955900"/>
                <a:gridCol w="819159"/>
                <a:gridCol w="819159"/>
              </a:tblGrid>
              <a:tr h="772957">
                <a:tc rowSpan="2"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Наименование структурного подразделения</a:t>
                      </a:r>
                      <a:r>
                        <a:rPr lang="ru-RU" sz="800" baseline="30000" dirty="0">
                          <a:solidFill>
                            <a:schemeClr val="tx1"/>
                          </a:solidFill>
                          <a:effectLst/>
                        </a:rPr>
                        <a:t>*</a:t>
                      </a:r>
                      <a:endParaRPr lang="ru-RU" sz="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639" marR="5763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Место нахождения (название района, города областного подчинения)</a:t>
                      </a:r>
                      <a:endParaRPr lang="ru-RU" sz="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639" marR="5763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Код строки, </a:t>
                      </a:r>
                      <a:b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код по СОАТО (ОКРБ 003-94)</a:t>
                      </a:r>
                      <a:r>
                        <a:rPr lang="ru-RU" sz="800" baseline="30000" dirty="0">
                          <a:solidFill>
                            <a:schemeClr val="tx1"/>
                          </a:solidFill>
                          <a:effectLst/>
                        </a:rPr>
                        <a:t>**</a:t>
                      </a:r>
                      <a:endParaRPr lang="ru-RU" sz="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639" marR="5763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800" spc="-30" dirty="0">
                          <a:solidFill>
                            <a:schemeClr val="tx1"/>
                          </a:solidFill>
                          <a:effectLst/>
                        </a:rPr>
                        <a:t>Списочная численность работников в среднем за период (без работников, </a:t>
                      </a:r>
                      <a:br>
                        <a:rPr lang="ru-RU" sz="800" spc="-3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ru-RU" sz="800" spc="-30" dirty="0">
                          <a:solidFill>
                            <a:schemeClr val="tx1"/>
                          </a:solidFill>
                          <a:effectLst/>
                        </a:rPr>
                        <a:t>находящихся в отпусках по беременности и родам, по уходу за ребенком до достижения им возраста трех лет)</a:t>
                      </a:r>
                      <a:endParaRPr lang="ru-RU" sz="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639" marR="5763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Средняя численность граждан, выполнявших работу по гражданско-правовым договорам</a:t>
                      </a:r>
                      <a:b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</a:br>
                      <a:endParaRPr lang="ru-RU" sz="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639" marR="5763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800">
                          <a:solidFill>
                            <a:schemeClr val="tx1"/>
                          </a:solidFill>
                          <a:effectLst/>
                        </a:rPr>
                        <a:t>Средняя численность внешних совместителей</a:t>
                      </a:r>
                      <a:br>
                        <a:rPr lang="ru-RU" sz="800">
                          <a:solidFill>
                            <a:schemeClr val="tx1"/>
                          </a:solidFill>
                          <a:effectLst/>
                        </a:rPr>
                      </a:br>
                      <a:endParaRPr lang="ru-RU" sz="8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639" marR="5763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8963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985520" algn="l"/>
                        </a:tabLs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за последний </a:t>
                      </a:r>
                      <a:b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месяц отчетного периода </a:t>
                      </a:r>
                      <a:endParaRPr lang="ru-RU" sz="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639" marR="5763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985520" algn="l"/>
                        </a:tabLs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за отчетный </a:t>
                      </a:r>
                      <a:b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период </a:t>
                      </a:r>
                      <a:endParaRPr lang="ru-RU" sz="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639" marR="5763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985520" algn="l"/>
                        </a:tabLs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за последний </a:t>
                      </a:r>
                      <a:b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месяц отчетного</a:t>
                      </a:r>
                      <a:b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периода </a:t>
                      </a:r>
                      <a:endParaRPr lang="ru-RU" sz="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639" marR="5763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985520" algn="l"/>
                        </a:tabLs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за отчетный </a:t>
                      </a:r>
                      <a:b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период </a:t>
                      </a:r>
                      <a:endParaRPr lang="ru-RU" sz="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639" marR="5763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985520" algn="l"/>
                        </a:tabLs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за последний </a:t>
                      </a:r>
                      <a:b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месяц отчетного периода </a:t>
                      </a:r>
                      <a:endParaRPr lang="ru-RU" sz="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639" marR="5763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985520" algn="l"/>
                        </a:tabLs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за отчетный </a:t>
                      </a:r>
                      <a:b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период </a:t>
                      </a:r>
                      <a:endParaRPr lang="ru-RU" sz="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639" marR="5763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31030"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chemeClr val="tx1"/>
                          </a:solidFill>
                          <a:effectLst/>
                        </a:rPr>
                        <a:t>А</a:t>
                      </a:r>
                      <a:endParaRPr lang="ru-RU" sz="8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639" marR="5763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Б</a:t>
                      </a:r>
                      <a:endParaRPr lang="ru-RU" sz="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639" marR="5763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В</a:t>
                      </a:r>
                      <a:endParaRPr lang="ru-RU" sz="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639" marR="5763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639" marR="5763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ru-RU" sz="8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639" marR="5763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ru-RU" sz="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639" marR="5763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ru-RU" sz="8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639" marR="5763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ru-RU" sz="8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639" marR="5763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ru-RU" sz="8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639" marR="5763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27574">
                <a:tc>
                  <a:txBody>
                    <a:bodyPr/>
                    <a:lstStyle/>
                    <a:p>
                      <a:pPr>
                        <a:lnSpc>
                          <a:spcPts val="9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900">
                          <a:solidFill>
                            <a:schemeClr val="tx1"/>
                          </a:solidFill>
                          <a:effectLst/>
                        </a:rPr>
                        <a:t>Всего по организации</a:t>
                      </a:r>
                      <a:endParaRPr lang="ru-RU" sz="8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639" marR="5763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900" dirty="0">
                          <a:solidFill>
                            <a:schemeClr val="tx1"/>
                          </a:solidFill>
                          <a:effectLst/>
                        </a:rPr>
                        <a:t>х</a:t>
                      </a:r>
                      <a:endParaRPr lang="ru-RU" sz="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639" marR="5763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900" dirty="0">
                          <a:solidFill>
                            <a:schemeClr val="tx1"/>
                          </a:solidFill>
                          <a:effectLst/>
                        </a:rPr>
                        <a:t>20</a:t>
                      </a:r>
                      <a:endParaRPr lang="ru-RU" sz="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639" marR="57639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Bef>
                          <a:spcPts val="600"/>
                        </a:spcBef>
                        <a:spcAft>
                          <a:spcPts val="100"/>
                        </a:spcAft>
                      </a:pPr>
                      <a:endParaRPr lang="ru-RU" sz="900" b="1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ts val="900"/>
                        </a:lnSpc>
                        <a:spcBef>
                          <a:spcPts val="600"/>
                        </a:spcBef>
                        <a:spcAft>
                          <a:spcPts val="100"/>
                        </a:spcAft>
                      </a:pPr>
                      <a:r>
                        <a:rPr lang="ru-RU" sz="900" b="1" dirty="0" smtClean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ru-RU" sz="8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639" marR="5763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Bef>
                          <a:spcPts val="600"/>
                        </a:spcBef>
                        <a:spcAft>
                          <a:spcPts val="100"/>
                        </a:spcAft>
                      </a:pPr>
                      <a:endParaRPr lang="ru-RU" sz="900" b="1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ts val="900"/>
                        </a:lnSpc>
                        <a:spcBef>
                          <a:spcPts val="600"/>
                        </a:spcBef>
                        <a:spcAft>
                          <a:spcPts val="100"/>
                        </a:spcAft>
                      </a:pPr>
                      <a:r>
                        <a:rPr lang="ru-RU" sz="900" b="1" dirty="0" smtClean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ru-RU" sz="8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639" marR="5763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9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8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639" marR="5763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9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8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639" marR="5763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Bef>
                          <a:spcPts val="600"/>
                        </a:spcBef>
                        <a:spcAft>
                          <a:spcPts val="100"/>
                        </a:spcAft>
                      </a:pPr>
                      <a:endParaRPr lang="ru-RU" sz="900" b="1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ts val="900"/>
                        </a:lnSpc>
                        <a:spcBef>
                          <a:spcPts val="600"/>
                        </a:spcBef>
                        <a:spcAft>
                          <a:spcPts val="100"/>
                        </a:spcAft>
                      </a:pPr>
                      <a:r>
                        <a:rPr lang="ru-RU" sz="900" b="1" dirty="0" smtClean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639" marR="5763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Bef>
                          <a:spcPts val="600"/>
                        </a:spcBef>
                        <a:spcAft>
                          <a:spcPts val="100"/>
                        </a:spcAft>
                      </a:pPr>
                      <a:endParaRPr lang="ru-RU" sz="900" b="1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ts val="900"/>
                        </a:lnSpc>
                        <a:spcBef>
                          <a:spcPts val="600"/>
                        </a:spcBef>
                        <a:spcAft>
                          <a:spcPts val="100"/>
                        </a:spcAft>
                      </a:pPr>
                      <a:r>
                        <a:rPr lang="ru-RU" sz="900" b="1" dirty="0" smtClean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639" marR="5763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68734">
                <a:tc>
                  <a:txBody>
                    <a:bodyPr/>
                    <a:lstStyle/>
                    <a:p>
                      <a:pPr marL="180340">
                        <a:lnSpc>
                          <a:spcPts val="9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900">
                          <a:solidFill>
                            <a:schemeClr val="tx1"/>
                          </a:solidFill>
                          <a:effectLst/>
                        </a:rPr>
                        <a:t>в том числе по структурным подразделениям:</a:t>
                      </a:r>
                      <a:endParaRPr lang="ru-RU" sz="8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639" marR="57639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900" dirty="0">
                          <a:solidFill>
                            <a:schemeClr val="tx1"/>
                          </a:solidFill>
                          <a:effectLst/>
                        </a:rPr>
                        <a:t>х</a:t>
                      </a:r>
                      <a:endParaRPr lang="ru-RU" sz="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639" marR="57639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2637155" algn="ctr"/>
                          <a:tab pos="5274310" algn="r"/>
                          <a:tab pos="449580" algn="l"/>
                          <a:tab pos="2637155" algn="ctr"/>
                          <a:tab pos="5274310" algn="r"/>
                        </a:tabLst>
                      </a:pPr>
                      <a:r>
                        <a:rPr lang="ru-RU" sz="900" dirty="0">
                          <a:solidFill>
                            <a:schemeClr val="tx1"/>
                          </a:solidFill>
                          <a:effectLst/>
                        </a:rPr>
                        <a:t>21</a:t>
                      </a:r>
                      <a:endParaRPr lang="ru-RU" sz="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639" marR="57639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900" dirty="0">
                          <a:solidFill>
                            <a:schemeClr val="tx1"/>
                          </a:solidFill>
                          <a:effectLst/>
                        </a:rPr>
                        <a:t>х</a:t>
                      </a:r>
                      <a:endParaRPr lang="ru-RU" sz="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639" marR="57639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900" dirty="0">
                          <a:solidFill>
                            <a:schemeClr val="tx1"/>
                          </a:solidFill>
                          <a:effectLst/>
                        </a:rPr>
                        <a:t>х</a:t>
                      </a:r>
                      <a:endParaRPr lang="ru-RU" sz="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639" marR="57639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900" dirty="0">
                          <a:solidFill>
                            <a:schemeClr val="tx1"/>
                          </a:solidFill>
                          <a:effectLst/>
                        </a:rPr>
                        <a:t>х</a:t>
                      </a:r>
                      <a:endParaRPr lang="ru-RU" sz="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639" marR="57639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900" dirty="0">
                          <a:solidFill>
                            <a:schemeClr val="tx1"/>
                          </a:solidFill>
                          <a:effectLst/>
                        </a:rPr>
                        <a:t>х</a:t>
                      </a:r>
                      <a:endParaRPr lang="ru-RU" sz="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639" marR="57639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900" dirty="0">
                          <a:solidFill>
                            <a:schemeClr val="tx1"/>
                          </a:solidFill>
                          <a:effectLst/>
                        </a:rPr>
                        <a:t>х</a:t>
                      </a:r>
                      <a:endParaRPr lang="ru-RU" sz="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639" marR="57639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900" dirty="0">
                          <a:solidFill>
                            <a:schemeClr val="tx1"/>
                          </a:solidFill>
                          <a:effectLst/>
                        </a:rPr>
                        <a:t>х</a:t>
                      </a:r>
                      <a:endParaRPr lang="ru-RU" sz="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639" marR="57639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34367"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9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8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639" marR="57639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900" b="1" dirty="0" smtClean="0">
                          <a:solidFill>
                            <a:schemeClr val="tx1"/>
                          </a:solidFill>
                          <a:effectLst/>
                        </a:rPr>
                        <a:t>Первомайский </a:t>
                      </a:r>
                      <a:r>
                        <a:rPr lang="ru-RU" sz="900" b="1" dirty="0">
                          <a:solidFill>
                            <a:schemeClr val="tx1"/>
                          </a:solidFill>
                          <a:effectLst/>
                        </a:rPr>
                        <a:t>район</a:t>
                      </a:r>
                      <a:endParaRPr lang="ru-RU" sz="8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639" marR="57639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9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2401383000</a:t>
                      </a:r>
                      <a:endParaRPr lang="ru-RU" sz="8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639" marR="57639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ru-RU" sz="8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639" marR="57639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ru-RU" sz="8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639" marR="57639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8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639" marR="57639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8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639" marR="57639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639" marR="57639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639" marR="57639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17927"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639" marR="57639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639" marR="57639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639" marR="57639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639" marR="57639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639" marR="57639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900" dirty="0">
                          <a:effectLst/>
                        </a:rPr>
                        <a:t> </a:t>
                      </a:r>
                      <a:endParaRPr lang="ru-RU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639" marR="57639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900" dirty="0">
                          <a:effectLst/>
                        </a:rPr>
                        <a:t> </a:t>
                      </a:r>
                      <a:endParaRPr lang="ru-RU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639" marR="57639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900" dirty="0">
                          <a:effectLst/>
                        </a:rPr>
                        <a:t> </a:t>
                      </a:r>
                      <a:endParaRPr lang="ru-RU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639" marR="57639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900" dirty="0">
                          <a:effectLst/>
                        </a:rPr>
                        <a:t> </a:t>
                      </a:r>
                      <a:endParaRPr lang="ru-RU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639" marR="57639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9210997" y="2330115"/>
            <a:ext cx="12795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Таблица 3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510806" y="5379441"/>
                <a:ext cx="5904953" cy="9818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4000" dirty="0" smtClean="0"/>
                  <a:t>СЧ</a:t>
                </a:r>
                <a14:m>
                  <m:oMath xmlns:m="http://schemas.openxmlformats.org/officeDocument/2006/math">
                    <m:r>
                      <a:rPr lang="ru-RU" sz="4000" b="0" i="0" baseline="-25000" smtClean="0">
                        <a:latin typeface="Cambria Math"/>
                      </a:rPr>
                      <m:t>период</m:t>
                    </m:r>
                    <m:r>
                      <a:rPr lang="ru-RU" sz="4000" b="0" i="0" smtClean="0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ru-RU" sz="40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ru-RU" sz="4000" b="0" i="1" smtClean="0">
                            <a:latin typeface="Cambria Math"/>
                          </a:rPr>
                          <m:t>СЧ</m:t>
                        </m:r>
                        <m:r>
                          <a:rPr lang="ru-RU" sz="4000" b="0" i="1" baseline="-25000" smtClean="0">
                            <a:latin typeface="Cambria Math"/>
                          </a:rPr>
                          <m:t>1</m:t>
                        </m:r>
                        <m:r>
                          <a:rPr lang="ru-RU" sz="4000" b="0" i="1" smtClean="0">
                            <a:latin typeface="Cambria Math"/>
                          </a:rPr>
                          <m:t>+СЧ</m:t>
                        </m:r>
                        <m:r>
                          <a:rPr lang="ru-RU" sz="4000" b="0" i="1" baseline="-25000" smtClean="0">
                            <a:latin typeface="Cambria Math"/>
                          </a:rPr>
                          <m:t>2</m:t>
                        </m:r>
                        <m:r>
                          <a:rPr lang="ru-RU" sz="4000" b="0" i="1" smtClean="0">
                            <a:latin typeface="Cambria Math"/>
                          </a:rPr>
                          <m:t>+ … +СЧ</m:t>
                        </m:r>
                        <m:r>
                          <a:rPr lang="en-US" sz="4000" b="0" i="1" baseline="-25000" smtClean="0">
                            <a:latin typeface="Cambria Math"/>
                          </a:rPr>
                          <m:t>𝑛</m:t>
                        </m:r>
                      </m:num>
                      <m:den>
                        <m:r>
                          <a:rPr lang="en-US" sz="4000" b="0" i="1" smtClean="0">
                            <a:latin typeface="Cambria Math"/>
                          </a:rPr>
                          <m:t>𝑛</m:t>
                        </m:r>
                      </m:den>
                    </m:f>
                  </m:oMath>
                </a14:m>
                <a:r>
                  <a:rPr lang="ru-RU" sz="4000" dirty="0" smtClean="0"/>
                  <a:t>,</a:t>
                </a:r>
                <a:endParaRPr lang="ru-RU" sz="40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0806" y="5379441"/>
                <a:ext cx="5904953" cy="981872"/>
              </a:xfrm>
              <a:prstGeom prst="rect">
                <a:avLst/>
              </a:prstGeom>
              <a:blipFill rotWithShape="1">
                <a:blip r:embed="rId3"/>
                <a:stretch>
                  <a:fillRect l="-3719" r="-1343" b="-1234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6320868" y="5653286"/>
            <a:ext cx="61524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где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– количество месяцев в периоде,</a:t>
            </a: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СЧ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–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значение СЧ за каждый месяц периода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599926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Рисунок 3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806" y="130628"/>
            <a:ext cx="552291" cy="569965"/>
          </a:xfrm>
          <a:prstGeom prst="rect">
            <a:avLst/>
          </a:prstGeom>
        </p:spPr>
      </p:pic>
      <p:sp>
        <p:nvSpPr>
          <p:cNvPr id="35" name="Заголовок 4"/>
          <p:cNvSpPr txBox="1">
            <a:spLocks/>
          </p:cNvSpPr>
          <p:nvPr/>
        </p:nvSpPr>
        <p:spPr>
          <a:xfrm>
            <a:off x="1149887" y="180082"/>
            <a:ext cx="5648058" cy="471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Главное статистическое управление </a:t>
            </a:r>
            <a:br>
              <a:rPr lang="ru-RU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</a:br>
            <a:r>
              <a:rPr lang="ru-RU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Витебской области</a:t>
            </a:r>
            <a:endParaRPr lang="ru-RU" sz="1400" b="1" dirty="0">
              <a:solidFill>
                <a:schemeClr val="tx1">
                  <a:lumMod val="75000"/>
                  <a:lumOff val="25000"/>
                </a:schemeClr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37" name="Заголовок 4"/>
          <p:cNvSpPr txBox="1">
            <a:spLocks/>
          </p:cNvSpPr>
          <p:nvPr/>
        </p:nvSpPr>
        <p:spPr>
          <a:xfrm>
            <a:off x="11487612" y="322046"/>
            <a:ext cx="498522" cy="471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 smtClean="0">
                <a:solidFill>
                  <a:schemeClr val="bg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19</a:t>
            </a:r>
            <a:endParaRPr lang="ru-RU" sz="2000" b="1" dirty="0">
              <a:solidFill>
                <a:schemeClr val="bg1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5" name="Объект 1"/>
          <p:cNvSpPr>
            <a:spLocks noGrp="1"/>
          </p:cNvSpPr>
          <p:nvPr>
            <p:ph idx="1"/>
          </p:nvPr>
        </p:nvSpPr>
        <p:spPr>
          <a:xfrm>
            <a:off x="1149887" y="874354"/>
            <a:ext cx="10012694" cy="5293533"/>
          </a:xfrm>
        </p:spPr>
        <p:txBody>
          <a:bodyPr/>
          <a:lstStyle/>
          <a:p>
            <a:pPr algn="just">
              <a:buFont typeface="Wingdings" panose="020B0604020202020204" pitchFamily="2" charset="2"/>
              <a:buChar char="§"/>
            </a:pP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В графах 3 и 4 строк 20 и 21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отражается средняя численность граждан, выполнявших работу по гражданско-правовым договорам, которая определяется исходя из учета этих лиц за каждый календарный день </a:t>
            </a:r>
            <a:r>
              <a:rPr lang="ru-RU" sz="2800" b="1" i="1" u="sng" dirty="0" smtClean="0">
                <a:latin typeface="Arial" pitchFamily="34" charset="0"/>
                <a:cs typeface="Arial" pitchFamily="34" charset="0"/>
              </a:rPr>
              <a:t>как целых единиц в течение всего срока действия этого договора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 marL="0" indent="0" algn="just">
              <a:buNone/>
            </a:pPr>
            <a:endParaRPr lang="ru-RU" sz="2800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endParaRPr lang="ru-RU" sz="2800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anose="020B0604020202020204" pitchFamily="2" charset="2"/>
              <a:buChar char="§"/>
            </a:pP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Не отражаются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в графах 3 и 4 данные о работниках списочного состава, заключивших гражданско-правовые договоры </a:t>
            </a:r>
            <a:r>
              <a:rPr lang="ru-RU" sz="2800" b="1" i="1" u="sng" dirty="0" smtClean="0">
                <a:latin typeface="Arial" pitchFamily="34" charset="0"/>
                <a:cs typeface="Arial" pitchFamily="34" charset="0"/>
              </a:rPr>
              <a:t>с этой же организацией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477006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2" descr="E:\труды\Без названия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6231" y="3557443"/>
            <a:ext cx="4680520" cy="28180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Заголовок 4"/>
          <p:cNvSpPr txBox="1">
            <a:spLocks/>
          </p:cNvSpPr>
          <p:nvPr/>
        </p:nvSpPr>
        <p:spPr>
          <a:xfrm>
            <a:off x="1149887" y="180082"/>
            <a:ext cx="5648058" cy="471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Главное статистическое управление </a:t>
            </a:r>
            <a:br>
              <a:rPr lang="ru-RU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</a:br>
            <a:r>
              <a:rPr lang="ru-RU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Витебской области</a:t>
            </a:r>
            <a:endParaRPr lang="ru-RU" sz="1400" b="1" dirty="0">
              <a:solidFill>
                <a:schemeClr val="tx1">
                  <a:lumMod val="75000"/>
                  <a:lumOff val="25000"/>
                </a:schemeClr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806" y="130628"/>
            <a:ext cx="552291" cy="569965"/>
          </a:xfrm>
          <a:prstGeom prst="rect">
            <a:avLst/>
          </a:prstGeom>
        </p:spPr>
      </p:pic>
      <p:sp>
        <p:nvSpPr>
          <p:cNvPr id="12" name="Заголовок 4"/>
          <p:cNvSpPr txBox="1">
            <a:spLocks/>
          </p:cNvSpPr>
          <p:nvPr/>
        </p:nvSpPr>
        <p:spPr>
          <a:xfrm>
            <a:off x="11487612" y="322046"/>
            <a:ext cx="498522" cy="471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 smtClean="0">
                <a:solidFill>
                  <a:schemeClr val="bg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02</a:t>
            </a:r>
            <a:endParaRPr lang="ru-RU" sz="2000" b="1" dirty="0">
              <a:solidFill>
                <a:schemeClr val="bg1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13" name="Rectangle 2"/>
          <p:cNvSpPr txBox="1">
            <a:spLocks noChangeArrowheads="1"/>
          </p:cNvSpPr>
          <p:nvPr/>
        </p:nvSpPr>
        <p:spPr>
          <a:xfrm>
            <a:off x="1935163" y="797243"/>
            <a:ext cx="7526337" cy="72037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ru-RU" altLang="ru-RU" sz="36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Срок представления отчета:</a:t>
            </a:r>
            <a:br>
              <a:rPr lang="ru-RU" altLang="ru-RU" sz="36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endParaRPr lang="ru-RU" altLang="ru-RU" sz="3600" b="1" i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4" name="Группа 13"/>
          <p:cNvGrpSpPr/>
          <p:nvPr/>
        </p:nvGrpSpPr>
        <p:grpSpPr>
          <a:xfrm>
            <a:off x="3197545" y="1412875"/>
            <a:ext cx="7200800" cy="4680519"/>
            <a:chOff x="1403349" y="1988840"/>
            <a:chExt cx="6697043" cy="4104456"/>
          </a:xfrm>
        </p:grpSpPr>
        <p:sp>
          <p:nvSpPr>
            <p:cNvPr id="16" name="Овал 15"/>
            <p:cNvSpPr/>
            <p:nvPr/>
          </p:nvSpPr>
          <p:spPr>
            <a:xfrm>
              <a:off x="4118332" y="2663754"/>
              <a:ext cx="3982060" cy="342954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Овал 16"/>
            <p:cNvSpPr/>
            <p:nvPr/>
          </p:nvSpPr>
          <p:spPr>
            <a:xfrm>
              <a:off x="1403349" y="1988840"/>
              <a:ext cx="6373441" cy="243911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2246773" y="2593437"/>
              <a:ext cx="4412810" cy="10772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ru-RU" sz="3200" b="1" i="1" dirty="0" smtClean="0"/>
                <a:t>12 числа после</a:t>
              </a:r>
            </a:p>
            <a:p>
              <a:pPr algn="ctr"/>
              <a:r>
                <a:rPr lang="ru-RU" sz="3200" b="1" i="1" dirty="0" smtClean="0"/>
                <a:t>отчетного периода</a:t>
              </a:r>
              <a:endParaRPr lang="ru-RU" sz="3200" b="1" i="1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4535071" y="4427950"/>
              <a:ext cx="3374193" cy="67710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ru-RU" sz="3800" b="1" i="1" dirty="0" smtClean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Ежемесячно!</a:t>
              </a:r>
              <a:endParaRPr lang="ru-RU" sz="38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76617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Рисунок 3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806" y="130628"/>
            <a:ext cx="552291" cy="569965"/>
          </a:xfrm>
          <a:prstGeom prst="rect">
            <a:avLst/>
          </a:prstGeom>
        </p:spPr>
      </p:pic>
      <p:sp>
        <p:nvSpPr>
          <p:cNvPr id="35" name="Заголовок 4"/>
          <p:cNvSpPr txBox="1">
            <a:spLocks/>
          </p:cNvSpPr>
          <p:nvPr/>
        </p:nvSpPr>
        <p:spPr>
          <a:xfrm>
            <a:off x="1149887" y="180082"/>
            <a:ext cx="5648058" cy="471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Главное статистическое управление </a:t>
            </a:r>
            <a:br>
              <a:rPr lang="ru-RU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</a:br>
            <a:r>
              <a:rPr lang="ru-RU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Витебской области</a:t>
            </a:r>
            <a:endParaRPr lang="ru-RU" sz="1400" b="1" dirty="0">
              <a:solidFill>
                <a:schemeClr val="tx1">
                  <a:lumMod val="75000"/>
                  <a:lumOff val="25000"/>
                </a:schemeClr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37" name="Заголовок 4"/>
          <p:cNvSpPr txBox="1">
            <a:spLocks/>
          </p:cNvSpPr>
          <p:nvPr/>
        </p:nvSpPr>
        <p:spPr>
          <a:xfrm>
            <a:off x="11487612" y="322046"/>
            <a:ext cx="498522" cy="471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 smtClean="0">
                <a:solidFill>
                  <a:schemeClr val="bg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20</a:t>
            </a:r>
            <a:endParaRPr lang="ru-RU" sz="2000" b="1" dirty="0">
              <a:solidFill>
                <a:schemeClr val="bg1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5" name="Объект 1"/>
          <p:cNvSpPr>
            <a:spLocks noGrp="1"/>
          </p:cNvSpPr>
          <p:nvPr>
            <p:ph idx="1"/>
          </p:nvPr>
        </p:nvSpPr>
        <p:spPr>
          <a:xfrm>
            <a:off x="1063096" y="940229"/>
            <a:ext cx="9092431" cy="2448272"/>
          </a:xfrm>
        </p:spPr>
        <p:txBody>
          <a:bodyPr/>
          <a:lstStyle/>
          <a:p>
            <a:pPr algn="just">
              <a:buFont typeface="Wingdings" panose="020B0604020202020204" pitchFamily="2" charset="2"/>
              <a:buChar char="§"/>
            </a:pPr>
            <a:r>
              <a:rPr lang="ru-RU" sz="2800" b="1" dirty="0" smtClean="0"/>
              <a:t>В графах 5 и 6 строк 20 и 21 </a:t>
            </a:r>
            <a:r>
              <a:rPr lang="ru-RU" sz="2800" dirty="0" smtClean="0"/>
              <a:t>отражается средняя численность внешних совместителей, которая исчисляется </a:t>
            </a:r>
            <a:r>
              <a:rPr lang="ru-RU" sz="2800" b="1" i="1" u="sng" dirty="0" smtClean="0"/>
              <a:t>пропорционально отработанному времени</a:t>
            </a:r>
            <a:r>
              <a:rPr lang="ru-RU" sz="2800" dirty="0" smtClean="0"/>
              <a:t>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063096" y="3075317"/>
            <a:ext cx="9055689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 algn="just" eaLnBrk="0" hangingPunct="0">
              <a:spcBef>
                <a:spcPct val="20000"/>
              </a:spcBef>
              <a:buFont typeface="Wingdings" panose="020B0604020202020204" pitchFamily="2" charset="2"/>
              <a:buChar char="§"/>
            </a:pPr>
            <a:r>
              <a:rPr lang="ru-RU" sz="2800" kern="0" dirty="0" smtClean="0">
                <a:solidFill>
                  <a:srgbClr val="000000"/>
                </a:solidFill>
                <a:latin typeface="Arial"/>
              </a:rPr>
              <a:t>Работник</a:t>
            </a:r>
            <a:r>
              <a:rPr lang="ru-RU" sz="2800" kern="0" dirty="0">
                <a:solidFill>
                  <a:srgbClr val="000000"/>
                </a:solidFill>
                <a:latin typeface="Arial"/>
              </a:rPr>
              <a:t>, оформленный </a:t>
            </a:r>
            <a:r>
              <a:rPr lang="ru-RU" sz="2800" b="1" kern="0" dirty="0">
                <a:solidFill>
                  <a:srgbClr val="000000"/>
                </a:solidFill>
                <a:latin typeface="Arial"/>
              </a:rPr>
              <a:t>в пределах одной организации</a:t>
            </a:r>
            <a:r>
              <a:rPr lang="ru-RU" sz="2800" kern="0" dirty="0">
                <a:solidFill>
                  <a:srgbClr val="000000"/>
                </a:solidFill>
                <a:latin typeface="Arial"/>
              </a:rPr>
              <a:t> как внутренний совместитель или получающий в одной организации заработную плату на основе более одной тарифной ставки, </a:t>
            </a:r>
            <a:r>
              <a:rPr lang="ru-RU" sz="2800" b="1" i="1" u="sng" kern="0" dirty="0">
                <a:solidFill>
                  <a:srgbClr val="000000"/>
                </a:solidFill>
                <a:latin typeface="Arial"/>
              </a:rPr>
              <a:t>не включаются в среднюю численность внешних совместителей.</a:t>
            </a:r>
          </a:p>
        </p:txBody>
      </p:sp>
    </p:spTree>
    <p:extLst>
      <p:ext uri="{BB962C8B-B14F-4D97-AF65-F5344CB8AC3E}">
        <p14:creationId xmlns:p14="http://schemas.microsoft.com/office/powerpoint/2010/main" val="125552930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Рисунок 3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806" y="130628"/>
            <a:ext cx="552291" cy="569965"/>
          </a:xfrm>
          <a:prstGeom prst="rect">
            <a:avLst/>
          </a:prstGeom>
        </p:spPr>
      </p:pic>
      <p:sp>
        <p:nvSpPr>
          <p:cNvPr id="35" name="Заголовок 4"/>
          <p:cNvSpPr txBox="1">
            <a:spLocks/>
          </p:cNvSpPr>
          <p:nvPr/>
        </p:nvSpPr>
        <p:spPr>
          <a:xfrm>
            <a:off x="1149887" y="180082"/>
            <a:ext cx="5648058" cy="471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Главное статистическое управление </a:t>
            </a:r>
            <a:br>
              <a:rPr lang="ru-RU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</a:br>
            <a:r>
              <a:rPr lang="ru-RU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Витебской области</a:t>
            </a:r>
            <a:endParaRPr lang="ru-RU" sz="1400" b="1" dirty="0">
              <a:solidFill>
                <a:schemeClr val="tx1">
                  <a:lumMod val="75000"/>
                  <a:lumOff val="25000"/>
                </a:schemeClr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37" name="Заголовок 4"/>
          <p:cNvSpPr txBox="1">
            <a:spLocks/>
          </p:cNvSpPr>
          <p:nvPr/>
        </p:nvSpPr>
        <p:spPr>
          <a:xfrm>
            <a:off x="11487612" y="322046"/>
            <a:ext cx="498522" cy="471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 smtClean="0">
                <a:solidFill>
                  <a:schemeClr val="bg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21</a:t>
            </a:r>
            <a:endParaRPr lang="ru-RU" sz="2000" b="1" dirty="0">
              <a:solidFill>
                <a:schemeClr val="bg1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10807" y="717846"/>
            <a:ext cx="1055688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Порядок заполнения раздела </a:t>
            </a: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III</a:t>
            </a:r>
          </a:p>
          <a:p>
            <a:pPr algn="ctr"/>
            <a:r>
              <a:rPr lang="ru-RU" sz="2400" b="1" dirty="0" smtClean="0">
                <a:latin typeface="Arial" pitchFamily="34" charset="0"/>
                <a:cs typeface="Arial" pitchFamily="34" charset="0"/>
              </a:rPr>
              <a:t>«Работа в режиме вынужденной неполной занятости и движение работников списочного состава (без внешних совместителей)»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0987" y="2279057"/>
            <a:ext cx="9504227" cy="30777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9060114" y="1921639"/>
            <a:ext cx="12795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Таблица 5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9512" y="5496905"/>
            <a:ext cx="206973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Строка 110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Строка 112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авая фигурная скобка 8"/>
          <p:cNvSpPr/>
          <p:nvPr/>
        </p:nvSpPr>
        <p:spPr>
          <a:xfrm>
            <a:off x="2033222" y="5407932"/>
            <a:ext cx="432048" cy="1008112"/>
          </a:xfrm>
          <a:prstGeom prst="rightBrac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2663572" y="5558460"/>
            <a:ext cx="422893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Arial" pitchFamily="34" charset="0"/>
                <a:cs typeface="Arial" pitchFamily="34" charset="0"/>
              </a:rPr>
              <a:t>Оформлены приказом (распоряжением) нанимателя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2" descr="E:\труды\images (2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7567" y="5296456"/>
            <a:ext cx="3401165" cy="1374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8280872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Рисунок 3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806" y="130628"/>
            <a:ext cx="552291" cy="569965"/>
          </a:xfrm>
          <a:prstGeom prst="rect">
            <a:avLst/>
          </a:prstGeom>
        </p:spPr>
      </p:pic>
      <p:sp>
        <p:nvSpPr>
          <p:cNvPr id="35" name="Заголовок 4"/>
          <p:cNvSpPr txBox="1">
            <a:spLocks/>
          </p:cNvSpPr>
          <p:nvPr/>
        </p:nvSpPr>
        <p:spPr>
          <a:xfrm>
            <a:off x="1149887" y="180082"/>
            <a:ext cx="5648058" cy="471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Главное статистическое управление </a:t>
            </a:r>
            <a:br>
              <a:rPr lang="ru-RU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</a:br>
            <a:r>
              <a:rPr lang="ru-RU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Витебской области</a:t>
            </a:r>
            <a:endParaRPr lang="ru-RU" sz="1400" b="1" dirty="0">
              <a:solidFill>
                <a:schemeClr val="tx1">
                  <a:lumMod val="75000"/>
                  <a:lumOff val="25000"/>
                </a:schemeClr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37" name="Заголовок 4"/>
          <p:cNvSpPr txBox="1">
            <a:spLocks/>
          </p:cNvSpPr>
          <p:nvPr/>
        </p:nvSpPr>
        <p:spPr>
          <a:xfrm>
            <a:off x="11487612" y="322046"/>
            <a:ext cx="498522" cy="471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 smtClean="0">
                <a:solidFill>
                  <a:schemeClr val="bg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22</a:t>
            </a:r>
            <a:endParaRPr lang="ru-RU" sz="2000" b="1" dirty="0">
              <a:solidFill>
                <a:schemeClr val="bg1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63097" y="895566"/>
            <a:ext cx="97630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/>
              <a:t>Дополнительно введенные рабочие места (стр. 111)</a:t>
            </a:r>
            <a:endParaRPr lang="ru-RU" sz="2400" b="1" dirty="0"/>
          </a:p>
        </p:txBody>
      </p:sp>
      <p:sp>
        <p:nvSpPr>
          <p:cNvPr id="6" name="Объект 1"/>
          <p:cNvSpPr>
            <a:spLocks noGrp="1"/>
          </p:cNvSpPr>
          <p:nvPr>
            <p:ph idx="1"/>
          </p:nvPr>
        </p:nvSpPr>
        <p:spPr>
          <a:xfrm>
            <a:off x="698740" y="1610475"/>
            <a:ext cx="8229600" cy="2404864"/>
          </a:xfrm>
        </p:spPr>
        <p:txBody>
          <a:bodyPr>
            <a:normAutofit lnSpcReduction="10000"/>
          </a:bodyPr>
          <a:lstStyle/>
          <a:p>
            <a:pPr algn="just">
              <a:buFont typeface="Wingdings" panose="020B0604020202020204" pitchFamily="2" charset="2"/>
              <a:buChar char="§"/>
            </a:pP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По строке 111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отражается численность работников, принятых на дополнительно введенные рабочие места (рабочих и служащих) в результате реконструкции, расширения производства, увеличения сменности.</a:t>
            </a:r>
          </a:p>
          <a:p>
            <a:pPr algn="just">
              <a:buFont typeface="Wingdings" panose="020B0604020202020204" pitchFamily="2" charset="2"/>
              <a:buChar char="§"/>
            </a:pPr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anose="020B0604020202020204" pitchFamily="2" charset="2"/>
              <a:buChar char="§"/>
            </a:pP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По строке 111 не отражаются: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75203" y="4074076"/>
            <a:ext cx="4465067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Принятые на вакантные места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Сезонные работники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Временные работники (принятые на срок до 2-х месяцев)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Переведенные из других подразделений организации</a:t>
            </a:r>
            <a:endParaRPr lang="ru-RU" sz="2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2" descr="E:\труды\Без названия (4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8709" y="3135896"/>
            <a:ext cx="4513586" cy="15412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5944623" y="4751185"/>
            <a:ext cx="468312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Штатные единицы исключены и введены снова в течение двух лет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Другие категории работников</a:t>
            </a:r>
          </a:p>
          <a:p>
            <a:r>
              <a:rPr lang="ru-RU" sz="2200" dirty="0" smtClean="0">
                <a:latin typeface="Arial" pitchFamily="34" charset="0"/>
                <a:cs typeface="Arial" pitchFamily="34" charset="0"/>
              </a:rPr>
              <a:t>(п.15 главы 3 Указаний №1)</a:t>
            </a:r>
            <a:endParaRPr lang="ru-RU" sz="2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434308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Рисунок 3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806" y="130628"/>
            <a:ext cx="552291" cy="569965"/>
          </a:xfrm>
          <a:prstGeom prst="rect">
            <a:avLst/>
          </a:prstGeom>
        </p:spPr>
      </p:pic>
      <p:sp>
        <p:nvSpPr>
          <p:cNvPr id="35" name="Заголовок 4"/>
          <p:cNvSpPr txBox="1">
            <a:spLocks/>
          </p:cNvSpPr>
          <p:nvPr/>
        </p:nvSpPr>
        <p:spPr>
          <a:xfrm>
            <a:off x="1149887" y="180082"/>
            <a:ext cx="5648058" cy="471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Главное статистическое управление </a:t>
            </a:r>
            <a:br>
              <a:rPr lang="ru-RU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</a:br>
            <a:r>
              <a:rPr lang="ru-RU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Витебской области</a:t>
            </a:r>
            <a:endParaRPr lang="ru-RU" sz="1400" b="1" dirty="0">
              <a:solidFill>
                <a:schemeClr val="tx1">
                  <a:lumMod val="75000"/>
                  <a:lumOff val="25000"/>
                </a:schemeClr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37" name="Заголовок 4"/>
          <p:cNvSpPr txBox="1">
            <a:spLocks/>
          </p:cNvSpPr>
          <p:nvPr/>
        </p:nvSpPr>
        <p:spPr>
          <a:xfrm>
            <a:off x="11487612" y="322046"/>
            <a:ext cx="498522" cy="471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 smtClean="0">
                <a:solidFill>
                  <a:schemeClr val="bg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23</a:t>
            </a:r>
            <a:endParaRPr lang="ru-RU" sz="2000" b="1" dirty="0">
              <a:solidFill>
                <a:schemeClr val="bg1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3851" y="991247"/>
            <a:ext cx="107485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Высокопроизводительные рабочие места (стр. 116)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Объект 1"/>
          <p:cNvSpPr>
            <a:spLocks noGrp="1"/>
          </p:cNvSpPr>
          <p:nvPr>
            <p:ph idx="1"/>
          </p:nvPr>
        </p:nvSpPr>
        <p:spPr>
          <a:xfrm>
            <a:off x="1000664" y="1884872"/>
            <a:ext cx="9885872" cy="4493095"/>
          </a:xfrm>
        </p:spPr>
        <p:txBody>
          <a:bodyPr/>
          <a:lstStyle/>
          <a:p>
            <a:pPr>
              <a:buFont typeface="Wingdings" panose="020B0604020202020204" pitchFamily="2" charset="2"/>
              <a:buChar char="§"/>
            </a:pPr>
            <a:r>
              <a:rPr lang="ru-RU" b="1" dirty="0" smtClean="0">
                <a:latin typeface="Arial" pitchFamily="34" charset="0"/>
                <a:cs typeface="Arial" pitchFamily="34" charset="0"/>
              </a:rPr>
              <a:t>Данные заполняются за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период с начала года</a:t>
            </a:r>
            <a:r>
              <a:rPr lang="ru-RU" dirty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dirty="0" smtClean="0">
                <a:latin typeface="Arial" pitchFamily="34" charset="0"/>
                <a:cs typeface="Arial" pitchFamily="34" charset="0"/>
              </a:rPr>
            </a:br>
            <a:r>
              <a:rPr lang="ru-RU" dirty="0" smtClean="0">
                <a:latin typeface="Arial" pitchFamily="34" charset="0"/>
                <a:cs typeface="Arial" pitchFamily="34" charset="0"/>
              </a:rPr>
              <a:t>в </a:t>
            </a:r>
            <a:r>
              <a:rPr lang="ru-RU" dirty="0">
                <a:latin typeface="Arial" pitchFamily="34" charset="0"/>
                <a:cs typeface="Arial" pitchFamily="34" charset="0"/>
              </a:rPr>
              <a:t>отчетах за январь - март, январь - июнь, январь - сентябрь, январь -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декабрь.</a:t>
            </a:r>
          </a:p>
          <a:p>
            <a:pPr algn="just">
              <a:buFont typeface="Wingdings" panose="020B0604020202020204" pitchFamily="2" charset="2"/>
              <a:buChar char="§"/>
            </a:pPr>
            <a:r>
              <a:rPr lang="ru-RU" dirty="0">
                <a:latin typeface="Arial" pitchFamily="34" charset="0"/>
                <a:cs typeface="Arial" pitchFamily="34" charset="0"/>
              </a:rPr>
              <a:t>По строке 116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информация </a:t>
            </a:r>
            <a:r>
              <a:rPr lang="ru-RU" dirty="0">
                <a:latin typeface="Arial" pitchFamily="34" charset="0"/>
                <a:cs typeface="Arial" pitchFamily="34" charset="0"/>
              </a:rPr>
              <a:t>о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работнике отражается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только после того,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как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он полностью отработал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b="1" dirty="0" smtClean="0">
                <a:latin typeface="Arial" pitchFamily="34" charset="0"/>
                <a:cs typeface="Arial" pitchFamily="34" charset="0"/>
              </a:rPr>
            </a:br>
            <a:r>
              <a:rPr lang="ru-RU" b="1" dirty="0" smtClean="0">
                <a:latin typeface="Arial" pitchFamily="34" charset="0"/>
                <a:cs typeface="Arial" pitchFamily="34" charset="0"/>
              </a:rPr>
              <a:t>месяц</a:t>
            </a:r>
            <a:r>
              <a:rPr lang="ru-RU" dirty="0">
                <a:latin typeface="Arial" pitchFamily="34" charset="0"/>
                <a:cs typeface="Arial" pitchFamily="34" charset="0"/>
              </a:rPr>
              <a:t>, то есть каждый рабочий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день </a:t>
            </a:r>
            <a:r>
              <a:rPr lang="ru-RU" dirty="0">
                <a:latin typeface="Arial" pitchFamily="34" charset="0"/>
                <a:cs typeface="Arial" pitchFamily="34" charset="0"/>
              </a:rPr>
              <a:t>в течение календарного месяца присутствовал на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работе</a:t>
            </a:r>
            <a:r>
              <a:rPr lang="ru-RU" dirty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и  </a:t>
            </a:r>
            <a:r>
              <a:rPr lang="ru-RU" dirty="0">
                <a:latin typeface="Arial" pitchFamily="34" charset="0"/>
                <a:cs typeface="Arial" pitchFamily="34" charset="0"/>
              </a:rPr>
              <a:t>размер заработной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платы </a:t>
            </a:r>
            <a:r>
              <a:rPr lang="ru-RU" dirty="0">
                <a:latin typeface="Arial" pitchFamily="34" charset="0"/>
                <a:cs typeface="Arial" pitchFamily="34" charset="0"/>
              </a:rPr>
              <a:t>превысил пороговое значение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по </a:t>
            </a:r>
            <a:r>
              <a:rPr lang="ru-RU" dirty="0">
                <a:latin typeface="Arial" pitchFamily="34" charset="0"/>
                <a:cs typeface="Arial" pitchFamily="34" charset="0"/>
              </a:rPr>
              <a:t>основному виду экономической деятельности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организации (Указания </a:t>
            </a:r>
            <a:r>
              <a:rPr lang="ru-RU" dirty="0">
                <a:latin typeface="Arial" pitchFamily="34" charset="0"/>
                <a:cs typeface="Arial" pitchFamily="34" charset="0"/>
              </a:rPr>
              <a:t>№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163)</a:t>
            </a:r>
            <a:endParaRPr lang="ru-RU" dirty="0">
              <a:latin typeface="Arial" pitchFamily="34" charset="0"/>
              <a:cs typeface="Arial" pitchFamily="34" charset="0"/>
            </a:endParaRPr>
          </a:p>
          <a:p>
            <a:pPr>
              <a:buFont typeface="Wingdings" panose="020B0604020202020204" pitchFamily="2" charset="2"/>
              <a:buChar char="§"/>
            </a:pP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298586761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Рисунок 3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806" y="130628"/>
            <a:ext cx="552291" cy="569965"/>
          </a:xfrm>
          <a:prstGeom prst="rect">
            <a:avLst/>
          </a:prstGeom>
        </p:spPr>
      </p:pic>
      <p:sp>
        <p:nvSpPr>
          <p:cNvPr id="35" name="Заголовок 4"/>
          <p:cNvSpPr txBox="1">
            <a:spLocks/>
          </p:cNvSpPr>
          <p:nvPr/>
        </p:nvSpPr>
        <p:spPr>
          <a:xfrm>
            <a:off x="1149887" y="180082"/>
            <a:ext cx="5648058" cy="471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Главное статистическое управление </a:t>
            </a:r>
            <a:br>
              <a:rPr lang="ru-RU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</a:br>
            <a:r>
              <a:rPr lang="ru-RU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Витебской области</a:t>
            </a:r>
            <a:endParaRPr lang="ru-RU" sz="1400" b="1" dirty="0">
              <a:solidFill>
                <a:schemeClr val="tx1">
                  <a:lumMod val="75000"/>
                  <a:lumOff val="25000"/>
                </a:schemeClr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37" name="Заголовок 4"/>
          <p:cNvSpPr txBox="1">
            <a:spLocks/>
          </p:cNvSpPr>
          <p:nvPr/>
        </p:nvSpPr>
        <p:spPr>
          <a:xfrm>
            <a:off x="11487612" y="322046"/>
            <a:ext cx="498522" cy="471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 smtClean="0">
                <a:solidFill>
                  <a:schemeClr val="bg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24</a:t>
            </a:r>
            <a:endParaRPr lang="ru-RU" sz="2000" b="1" dirty="0">
              <a:solidFill>
                <a:schemeClr val="bg1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10806" y="851894"/>
            <a:ext cx="1036710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Порядок заполнения раздела </a:t>
            </a: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V</a:t>
            </a:r>
          </a:p>
          <a:p>
            <a:pPr algn="ctr"/>
            <a:r>
              <a:rPr lang="ru-RU" sz="2400" b="1" dirty="0" smtClean="0">
                <a:latin typeface="Arial" pitchFamily="34" charset="0"/>
                <a:cs typeface="Arial" pitchFamily="34" charset="0"/>
              </a:rPr>
              <a:t>«Численность и фонд заработной платы работников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по видам экономической деятельности»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9887" y="2256545"/>
            <a:ext cx="9164667" cy="21876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8916842" y="1887213"/>
            <a:ext cx="12795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Таблица 7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3268553" y="4366647"/>
                <a:ext cx="3920304" cy="113569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 b="0" i="1" smtClean="0">
                          <a:latin typeface="Cambria Math"/>
                        </a:rPr>
                        <m:t>Стр.130=</m:t>
                      </m:r>
                      <m:nary>
                        <m:naryPr>
                          <m:chr m:val="∑"/>
                          <m:subHide m:val="on"/>
                          <m:supHide m:val="on"/>
                          <m:ctrlPr>
                            <a:rPr lang="ru-RU" sz="2800" b="0" i="1" smtClean="0"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ru-RU" sz="2800" b="0" i="1" smtClean="0">
                              <a:latin typeface="Cambria Math"/>
                            </a:rPr>
                            <m:t>Стр.131</m:t>
                          </m:r>
                        </m:e>
                      </m:nary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68553" y="4366647"/>
                <a:ext cx="3920304" cy="113569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1063096" y="5288178"/>
            <a:ext cx="102892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Arial" pitchFamily="34" charset="0"/>
                <a:cs typeface="Arial" pitchFamily="34" charset="0"/>
              </a:rPr>
              <a:t>Данные по строке 130 в графах с 1 по 4 должны быть равны данным по строке 01 в графах с 1 по 4 таблицы 1 раздела 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I 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соответственно.</a:t>
            </a:r>
          </a:p>
          <a:p>
            <a:r>
              <a:rPr lang="ru-RU" sz="1600" dirty="0" smtClean="0">
                <a:latin typeface="Arial" pitchFamily="34" charset="0"/>
                <a:cs typeface="Arial" pitchFamily="34" charset="0"/>
              </a:rPr>
              <a:t>Данные по строке 130 в графах с 5 по 8 должны быть равны данным по строке 02 </a:t>
            </a:r>
            <a:r>
              <a:rPr lang="ru-RU" sz="1600" u="sng" dirty="0" smtClean="0">
                <a:latin typeface="Arial" pitchFamily="34" charset="0"/>
                <a:cs typeface="Arial" pitchFamily="34" charset="0"/>
              </a:rPr>
              <a:t>за минусом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данных по строке 04 в графах с 1 по 4 раздела 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I 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соответственно</a:t>
            </a:r>
            <a:r>
              <a:rPr lang="ru-RU" sz="2400" dirty="0" smtClean="0"/>
              <a:t>.</a:t>
            </a:r>
            <a:endParaRPr lang="ru-RU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3858482" y="3541399"/>
            <a:ext cx="521040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b="1" dirty="0"/>
              <a:t> </a:t>
            </a:r>
            <a:r>
              <a:rPr lang="ru-RU" sz="1100" b="1" dirty="0" smtClean="0"/>
              <a:t>    4                       4                                                                        2,4                    4,9</a:t>
            </a:r>
            <a:endParaRPr lang="ru-RU" sz="11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3973916" y="3940503"/>
            <a:ext cx="494292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b="1" dirty="0" smtClean="0"/>
              <a:t> 2                      2                                                                         1,2                    2,5</a:t>
            </a:r>
            <a:endParaRPr lang="ru-RU" sz="11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3973916" y="4096467"/>
            <a:ext cx="460074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b="1" dirty="0"/>
              <a:t> </a:t>
            </a:r>
            <a:r>
              <a:rPr lang="ru-RU" sz="1100" b="1" dirty="0" smtClean="0"/>
              <a:t>2                      2                                                                         1,2                    2,4</a:t>
            </a:r>
            <a:endParaRPr lang="ru-RU" sz="1100" b="1" dirty="0"/>
          </a:p>
        </p:txBody>
      </p:sp>
    </p:spTree>
    <p:extLst>
      <p:ext uri="{BB962C8B-B14F-4D97-AF65-F5344CB8AC3E}">
        <p14:creationId xmlns:p14="http://schemas.microsoft.com/office/powerpoint/2010/main" val="132584698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3" descr="E:\труды\Без названия (9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7670" y="5210354"/>
            <a:ext cx="3853397" cy="14516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" name="Рисунок 3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806" y="130628"/>
            <a:ext cx="552291" cy="569965"/>
          </a:xfrm>
          <a:prstGeom prst="rect">
            <a:avLst/>
          </a:prstGeom>
        </p:spPr>
      </p:pic>
      <p:sp>
        <p:nvSpPr>
          <p:cNvPr id="35" name="Заголовок 4"/>
          <p:cNvSpPr txBox="1">
            <a:spLocks/>
          </p:cNvSpPr>
          <p:nvPr/>
        </p:nvSpPr>
        <p:spPr>
          <a:xfrm>
            <a:off x="1149887" y="180082"/>
            <a:ext cx="5648058" cy="471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Главное статистическое управление </a:t>
            </a:r>
            <a:br>
              <a:rPr lang="ru-RU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</a:br>
            <a:r>
              <a:rPr lang="ru-RU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Витебской области</a:t>
            </a:r>
            <a:endParaRPr lang="ru-RU" sz="1400" b="1" dirty="0">
              <a:solidFill>
                <a:schemeClr val="tx1">
                  <a:lumMod val="75000"/>
                  <a:lumOff val="25000"/>
                </a:schemeClr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37" name="Заголовок 4"/>
          <p:cNvSpPr txBox="1">
            <a:spLocks/>
          </p:cNvSpPr>
          <p:nvPr/>
        </p:nvSpPr>
        <p:spPr>
          <a:xfrm>
            <a:off x="11487612" y="322046"/>
            <a:ext cx="498522" cy="471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 smtClean="0">
                <a:solidFill>
                  <a:schemeClr val="bg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25</a:t>
            </a:r>
            <a:endParaRPr lang="ru-RU" sz="2000" b="1" dirty="0">
              <a:solidFill>
                <a:schemeClr val="bg1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49887" y="770730"/>
            <a:ext cx="945197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/>
              <a:t>Порядок заполнения раздела </a:t>
            </a:r>
            <a:r>
              <a:rPr lang="en-US" sz="3200" b="1" dirty="0" smtClean="0"/>
              <a:t>V</a:t>
            </a:r>
          </a:p>
          <a:p>
            <a:pPr algn="ctr"/>
            <a:r>
              <a:rPr lang="ru-RU" sz="2400" b="1" dirty="0" smtClean="0"/>
              <a:t>«Численность и фонд заработной платы работников</a:t>
            </a:r>
            <a:r>
              <a:rPr lang="en-US" sz="2400" b="1" dirty="0" smtClean="0"/>
              <a:t> </a:t>
            </a:r>
            <a:r>
              <a:rPr lang="ru-RU" sz="2400" b="1" dirty="0" smtClean="0"/>
              <a:t>по видам экономической деятельности»</a:t>
            </a:r>
            <a:endParaRPr lang="ru-RU" sz="2400" b="1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9887" y="2277591"/>
            <a:ext cx="9326438" cy="2151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8277953" y="1939037"/>
            <a:ext cx="21983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Arial" pitchFamily="34" charset="0"/>
                <a:cs typeface="Arial" pitchFamily="34" charset="0"/>
              </a:rPr>
              <a:t>Окончание таблицы</a:t>
            </a:r>
            <a:endParaRPr lang="ru-RU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389517" y="3577019"/>
            <a:ext cx="672570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b="1" dirty="0" smtClean="0"/>
              <a:t>6                                     6                                                                                                 1                           1                       </a:t>
            </a:r>
            <a:endParaRPr lang="ru-RU" sz="11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2389517" y="3868445"/>
            <a:ext cx="684139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b="1" dirty="0" smtClean="0"/>
              <a:t>3                                     3                                                                                                 1                           1                        </a:t>
            </a:r>
            <a:endParaRPr lang="ru-RU" sz="11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2389517" y="4034979"/>
            <a:ext cx="600356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b="1" dirty="0" smtClean="0"/>
              <a:t>3                                     3                                                                                                                                            </a:t>
            </a:r>
            <a:endParaRPr lang="ru-RU" sz="11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7270763" y="4322981"/>
                <a:ext cx="3920304" cy="113569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 b="0" i="1" smtClean="0">
                          <a:latin typeface="Cambria Math"/>
                        </a:rPr>
                        <m:t>Стр.130=</m:t>
                      </m:r>
                      <m:nary>
                        <m:naryPr>
                          <m:chr m:val="∑"/>
                          <m:subHide m:val="on"/>
                          <m:supHide m:val="on"/>
                          <m:ctrlPr>
                            <a:rPr lang="ru-RU" sz="2800" b="0" i="1" smtClean="0"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ru-RU" sz="2800" b="0" i="1" smtClean="0">
                              <a:latin typeface="Cambria Math"/>
                            </a:rPr>
                            <m:t>Стр.131</m:t>
                          </m:r>
                        </m:e>
                      </m:nary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70763" y="4322981"/>
                <a:ext cx="3920304" cy="1135696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/>
          <p:cNvSpPr txBox="1"/>
          <p:nvPr/>
        </p:nvSpPr>
        <p:spPr>
          <a:xfrm>
            <a:off x="1149887" y="4566144"/>
            <a:ext cx="56480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Данные по строке 130 в графах </a:t>
            </a:r>
          </a:p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с 9 по14 должны быть равны данным по строке 20 в графах с 1 по 6 таблицы 3 раздела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II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соответственно.</a:t>
            </a:r>
          </a:p>
        </p:txBody>
      </p:sp>
    </p:spTree>
    <p:extLst>
      <p:ext uri="{BB962C8B-B14F-4D97-AF65-F5344CB8AC3E}">
        <p14:creationId xmlns:p14="http://schemas.microsoft.com/office/powerpoint/2010/main" val="409883227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7136" cy="4229100"/>
          </a:xfrm>
          <a:prstGeom prst="rect">
            <a:avLst/>
          </a:prstGeom>
        </p:spPr>
      </p:pic>
      <p:sp>
        <p:nvSpPr>
          <p:cNvPr id="3" name="Заголовок 1"/>
          <p:cNvSpPr txBox="1">
            <a:spLocks/>
          </p:cNvSpPr>
          <p:nvPr/>
        </p:nvSpPr>
        <p:spPr>
          <a:xfrm>
            <a:off x="3876445" y="1656701"/>
            <a:ext cx="6029389" cy="6624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dirty="0" smtClean="0">
                <a:solidFill>
                  <a:schemeClr val="bg1">
                    <a:lumMod val="8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СПАСИБО ЗА ВНИМАНИЕ!</a:t>
            </a:r>
            <a:endParaRPr lang="ru-RU" sz="3200" dirty="0">
              <a:solidFill>
                <a:schemeClr val="bg1">
                  <a:lumMod val="85000"/>
                </a:schemeClr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grpSp>
        <p:nvGrpSpPr>
          <p:cNvPr id="4" name="Группа 3"/>
          <p:cNvGrpSpPr/>
          <p:nvPr/>
        </p:nvGrpSpPr>
        <p:grpSpPr>
          <a:xfrm>
            <a:off x="4067111" y="4331427"/>
            <a:ext cx="5838723" cy="471055"/>
            <a:chOff x="3317811" y="4369527"/>
            <a:chExt cx="5838723" cy="471055"/>
          </a:xfrm>
        </p:grpSpPr>
        <p:sp>
          <p:nvSpPr>
            <p:cNvPr id="5" name="Заголовок 4"/>
            <p:cNvSpPr txBox="1">
              <a:spLocks/>
            </p:cNvSpPr>
            <p:nvPr/>
          </p:nvSpPr>
          <p:spPr>
            <a:xfrm>
              <a:off x="3508476" y="4369527"/>
              <a:ext cx="5648058" cy="471055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ru-RU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Roboto Condensed" panose="02000000000000000000" pitchFamily="2" charset="0"/>
                  <a:ea typeface="Roboto Condensed" panose="02000000000000000000" pitchFamily="2" charset="0"/>
                </a:rPr>
                <a:t>Национальный статистический комитет Республики </a:t>
              </a:r>
              <a:r>
                <a:rPr lang="ru-RU" sz="16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Roboto Condensed" panose="02000000000000000000" pitchFamily="2" charset="0"/>
                  <a:ea typeface="Roboto Condensed" panose="02000000000000000000" pitchFamily="2" charset="0"/>
                </a:rPr>
                <a:t>Беларусь</a:t>
              </a:r>
            </a:p>
            <a:p>
              <a:r>
                <a:rPr lang="ru-RU" sz="16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Roboto Condensed" panose="02000000000000000000" pitchFamily="2" charset="0"/>
                  <a:ea typeface="Roboto Condensed" panose="02000000000000000000" pitchFamily="2" charset="0"/>
                </a:rPr>
                <a:t>Главное статистическое управление Витебской области</a:t>
              </a:r>
              <a:endParaRPr lang="ru-RU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endParaRPr>
            </a:p>
          </p:txBody>
        </p:sp>
        <p:pic>
          <p:nvPicPr>
            <p:cNvPr id="6" name="Рисунок 5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317811" y="4450062"/>
              <a:ext cx="241574" cy="265842"/>
            </a:xfrm>
            <a:prstGeom prst="rect">
              <a:avLst/>
            </a:prstGeom>
          </p:spPr>
        </p:pic>
      </p:grpSp>
      <p:sp>
        <p:nvSpPr>
          <p:cNvPr id="7" name="Заголовок 4"/>
          <p:cNvSpPr txBox="1">
            <a:spLocks/>
          </p:cNvSpPr>
          <p:nvPr/>
        </p:nvSpPr>
        <p:spPr>
          <a:xfrm>
            <a:off x="3502098" y="5258527"/>
            <a:ext cx="5648058" cy="471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5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210015, </a:t>
            </a:r>
            <a:r>
              <a:rPr lang="ru-RU" sz="15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г. </a:t>
            </a:r>
            <a:r>
              <a:rPr lang="ru-RU" sz="15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Витебск,  ул. Ленина, 10а</a:t>
            </a:r>
            <a:endParaRPr lang="ru-RU" sz="1500" b="1" dirty="0">
              <a:solidFill>
                <a:schemeClr val="tx1">
                  <a:lumMod val="75000"/>
                  <a:lumOff val="25000"/>
                </a:schemeClr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8" name="Заголовок 4"/>
          <p:cNvSpPr txBox="1">
            <a:spLocks/>
          </p:cNvSpPr>
          <p:nvPr/>
        </p:nvSpPr>
        <p:spPr>
          <a:xfrm>
            <a:off x="3502098" y="5692936"/>
            <a:ext cx="5648058" cy="471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+375 </a:t>
            </a:r>
            <a:r>
              <a:rPr lang="ru-RU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212 </a:t>
            </a:r>
            <a:r>
              <a:rPr lang="en-US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43</a:t>
            </a:r>
            <a:r>
              <a:rPr lang="ru-RU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6</a:t>
            </a:r>
            <a:r>
              <a:rPr lang="en-US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9</a:t>
            </a:r>
            <a:r>
              <a:rPr lang="ru-RU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en-US" sz="2400" b="1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78</a:t>
            </a:r>
            <a:endParaRPr lang="ru-RU" sz="2800" b="1" dirty="0">
              <a:solidFill>
                <a:schemeClr val="tx1">
                  <a:lumMod val="75000"/>
                  <a:lumOff val="25000"/>
                </a:schemeClr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9" name="Заголовок 4"/>
          <p:cNvSpPr txBox="1">
            <a:spLocks/>
          </p:cNvSpPr>
          <p:nvPr/>
        </p:nvSpPr>
        <p:spPr>
          <a:xfrm>
            <a:off x="3502098" y="6074777"/>
            <a:ext cx="5648058" cy="471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6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trud</a:t>
            </a:r>
            <a:r>
              <a:rPr lang="ru-RU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</a:t>
            </a: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vitebsk@belstat.gov.by</a:t>
            </a:r>
            <a:endParaRPr lang="ru-RU" sz="1800" b="1" dirty="0">
              <a:solidFill>
                <a:schemeClr val="tx1">
                  <a:lumMod val="75000"/>
                  <a:lumOff val="25000"/>
                </a:schemeClr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4979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Рисунок 1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806" y="130628"/>
            <a:ext cx="552291" cy="569965"/>
          </a:xfrm>
          <a:prstGeom prst="rect">
            <a:avLst/>
          </a:prstGeom>
        </p:spPr>
      </p:pic>
      <p:sp>
        <p:nvSpPr>
          <p:cNvPr id="17" name="Заголовок 4"/>
          <p:cNvSpPr txBox="1">
            <a:spLocks/>
          </p:cNvSpPr>
          <p:nvPr/>
        </p:nvSpPr>
        <p:spPr>
          <a:xfrm>
            <a:off x="1149887" y="180082"/>
            <a:ext cx="5648058" cy="471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Главное статистическое управление </a:t>
            </a:r>
            <a:br>
              <a:rPr lang="ru-RU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</a:br>
            <a:r>
              <a:rPr lang="ru-RU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Витебской области</a:t>
            </a:r>
            <a:endParaRPr lang="ru-RU" sz="1400" b="1" dirty="0">
              <a:solidFill>
                <a:schemeClr val="tx1">
                  <a:lumMod val="75000"/>
                  <a:lumOff val="25000"/>
                </a:schemeClr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18" name="Заголовок 4"/>
          <p:cNvSpPr txBox="1">
            <a:spLocks/>
          </p:cNvSpPr>
          <p:nvPr/>
        </p:nvSpPr>
        <p:spPr>
          <a:xfrm>
            <a:off x="11487612" y="322046"/>
            <a:ext cx="498522" cy="471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 smtClean="0">
                <a:solidFill>
                  <a:schemeClr val="bg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03</a:t>
            </a:r>
            <a:endParaRPr lang="ru-RU" sz="2000" b="1" dirty="0">
              <a:solidFill>
                <a:schemeClr val="bg1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21" name="Rectangle 2"/>
          <p:cNvSpPr txBox="1">
            <a:spLocks noChangeArrowheads="1"/>
          </p:cNvSpPr>
          <p:nvPr/>
        </p:nvSpPr>
        <p:spPr>
          <a:xfrm>
            <a:off x="1871663" y="809943"/>
            <a:ext cx="7526337" cy="72037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36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Методологическая основа</a:t>
            </a:r>
            <a:endParaRPr lang="ru-RU" altLang="ru-RU" sz="3600" b="1" i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2" name="Picture 2" descr="E:\труды\Без названия (7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51280" y="1159307"/>
            <a:ext cx="1896590" cy="1956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TextBox 22"/>
          <p:cNvSpPr txBox="1"/>
          <p:nvPr/>
        </p:nvSpPr>
        <p:spPr>
          <a:xfrm>
            <a:off x="1350355" y="1681605"/>
            <a:ext cx="8568952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ru-RU" sz="2400" dirty="0" smtClean="0"/>
              <a:t>Указания по заполнению формы </a:t>
            </a:r>
          </a:p>
          <a:p>
            <a:r>
              <a:rPr lang="ru-RU" sz="2400" dirty="0" smtClean="0"/>
              <a:t>государственной статистической отчетности </a:t>
            </a:r>
          </a:p>
          <a:p>
            <a:r>
              <a:rPr lang="ru-RU" sz="2400" dirty="0" smtClean="0"/>
              <a:t>12-т «Отчет по труду» (утв. Постановлением </a:t>
            </a:r>
          </a:p>
          <a:p>
            <a:r>
              <a:rPr lang="ru-RU" sz="2400" dirty="0" smtClean="0"/>
              <a:t>Национального статистического комитета</a:t>
            </a:r>
          </a:p>
          <a:p>
            <a:r>
              <a:rPr lang="ru-RU" sz="2400" dirty="0" smtClean="0"/>
              <a:t>Республики Беларусь </a:t>
            </a:r>
            <a:r>
              <a:rPr lang="ru-RU" sz="2400" b="1" dirty="0" smtClean="0"/>
              <a:t>19.08.2013  №163</a:t>
            </a:r>
            <a:r>
              <a:rPr lang="ru-RU" sz="2400" dirty="0" smtClean="0"/>
              <a:t>);</a:t>
            </a:r>
          </a:p>
          <a:p>
            <a:pPr marL="342900" indent="-342900">
              <a:buFont typeface="Wingdings" pitchFamily="2" charset="2"/>
              <a:buChar char="Ø"/>
            </a:pPr>
            <a:endParaRPr lang="ru-RU" sz="2400" dirty="0" smtClean="0"/>
          </a:p>
          <a:p>
            <a:pPr marL="342900" indent="-342900">
              <a:buFont typeface="Wingdings" pitchFamily="2" charset="2"/>
              <a:buChar char="Ø"/>
            </a:pPr>
            <a:r>
              <a:rPr lang="ru-RU" sz="2400" dirty="0" smtClean="0"/>
              <a:t>Указания по заполнению в формах</a:t>
            </a:r>
          </a:p>
          <a:p>
            <a:r>
              <a:rPr lang="ru-RU" sz="2400" dirty="0" smtClean="0"/>
              <a:t>государственных статистических наблюдений</a:t>
            </a:r>
          </a:p>
          <a:p>
            <a:r>
              <a:rPr lang="ru-RU" sz="2400" dirty="0" smtClean="0"/>
              <a:t>статистических показателей по труду</a:t>
            </a:r>
          </a:p>
          <a:p>
            <a:r>
              <a:rPr lang="ru-RU" sz="2400" dirty="0"/>
              <a:t>(утв. Постановлением </a:t>
            </a:r>
            <a:r>
              <a:rPr lang="ru-RU" sz="2400" dirty="0" smtClean="0"/>
              <a:t>Национального статистического комитета Республики </a:t>
            </a:r>
            <a:r>
              <a:rPr lang="ru-RU" sz="2400" dirty="0"/>
              <a:t>Беларусь </a:t>
            </a:r>
            <a:r>
              <a:rPr lang="ru-RU" sz="2400" b="1" dirty="0" smtClean="0"/>
              <a:t>20.01.2020  №1</a:t>
            </a:r>
            <a:r>
              <a:rPr lang="ru-RU" sz="2400" dirty="0" smtClean="0"/>
              <a:t>).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62158872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83" name="AutoShape 12"/>
          <p:cNvSpPr>
            <a:spLocks noChangeArrowheads="1"/>
          </p:cNvSpPr>
          <p:nvPr/>
        </p:nvSpPr>
        <p:spPr bwMode="gray">
          <a:xfrm>
            <a:off x="4260851" y="2039938"/>
            <a:ext cx="1308100" cy="1460500"/>
          </a:xfrm>
          <a:prstGeom prst="downArrow">
            <a:avLst>
              <a:gd name="adj1" fmla="val 77269"/>
              <a:gd name="adj2" fmla="val 28864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rgbClr val="59AAF2"/>
              </a:buClr>
              <a:buFont typeface="Arial" charset="0"/>
              <a:buChar char="•"/>
              <a:defRPr sz="2400">
                <a:solidFill>
                  <a:schemeClr val="tx2"/>
                </a:solidFill>
                <a:latin typeface="Tw Cen MT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59AAF2"/>
              </a:buClr>
              <a:buFont typeface="Arial" charset="0"/>
              <a:buChar char="•"/>
              <a:defRPr sz="2000">
                <a:solidFill>
                  <a:schemeClr val="tx1"/>
                </a:solidFill>
                <a:latin typeface="Tw Cen MT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Arial" charset="0"/>
              <a:buChar char="•"/>
              <a:defRPr sz="2000">
                <a:solidFill>
                  <a:schemeClr val="tx2"/>
                </a:solidFill>
                <a:latin typeface="Tw Cen MT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0BD0D9"/>
              </a:buClr>
              <a:buFont typeface="Arial" charset="0"/>
              <a:buChar char="•"/>
              <a:defRPr>
                <a:solidFill>
                  <a:schemeClr val="tx1"/>
                </a:solidFill>
                <a:latin typeface="Tw Cen MT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10CF9B"/>
              </a:buClr>
              <a:buFont typeface="Arial" charset="0"/>
              <a:buChar char="•"/>
              <a:defRPr sz="1600">
                <a:solidFill>
                  <a:schemeClr val="tx2"/>
                </a:solidFill>
                <a:latin typeface="Tw Cen MT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Font typeface="Arial" charset="0"/>
              <a:buChar char="•"/>
              <a:defRPr sz="1600">
                <a:solidFill>
                  <a:schemeClr val="tx2"/>
                </a:solidFill>
                <a:latin typeface="Tw Cen MT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Font typeface="Arial" charset="0"/>
              <a:buChar char="•"/>
              <a:defRPr sz="1600">
                <a:solidFill>
                  <a:schemeClr val="tx2"/>
                </a:solidFill>
                <a:latin typeface="Tw Cen MT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Font typeface="Arial" charset="0"/>
              <a:buChar char="•"/>
              <a:defRPr sz="1600">
                <a:solidFill>
                  <a:schemeClr val="tx2"/>
                </a:solidFill>
                <a:latin typeface="Tw Cen MT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Font typeface="Arial" charset="0"/>
              <a:buChar char="•"/>
              <a:defRPr sz="1600">
                <a:solidFill>
                  <a:schemeClr val="tx2"/>
                </a:solidFill>
                <a:latin typeface="Tw Cen MT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ru-RU" altLang="ru-RU" sz="18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8684" name="AutoShape 13"/>
          <p:cNvSpPr>
            <a:spLocks noChangeArrowheads="1"/>
          </p:cNvSpPr>
          <p:nvPr/>
        </p:nvSpPr>
        <p:spPr bwMode="gray">
          <a:xfrm>
            <a:off x="6415618" y="2039937"/>
            <a:ext cx="1308100" cy="1460501"/>
          </a:xfrm>
          <a:prstGeom prst="downArrow">
            <a:avLst>
              <a:gd name="adj1" fmla="val 77269"/>
              <a:gd name="adj2" fmla="val 3759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rgbClr val="59AAF2"/>
              </a:buClr>
              <a:buFont typeface="Arial" charset="0"/>
              <a:buChar char="•"/>
              <a:defRPr sz="2400">
                <a:solidFill>
                  <a:schemeClr val="tx2"/>
                </a:solidFill>
                <a:latin typeface="Tw Cen MT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59AAF2"/>
              </a:buClr>
              <a:buFont typeface="Arial" charset="0"/>
              <a:buChar char="•"/>
              <a:defRPr sz="2000">
                <a:solidFill>
                  <a:schemeClr val="tx1"/>
                </a:solidFill>
                <a:latin typeface="Tw Cen MT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Arial" charset="0"/>
              <a:buChar char="•"/>
              <a:defRPr sz="2000">
                <a:solidFill>
                  <a:schemeClr val="tx2"/>
                </a:solidFill>
                <a:latin typeface="Tw Cen MT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0BD0D9"/>
              </a:buClr>
              <a:buFont typeface="Arial" charset="0"/>
              <a:buChar char="•"/>
              <a:defRPr>
                <a:solidFill>
                  <a:schemeClr val="tx1"/>
                </a:solidFill>
                <a:latin typeface="Tw Cen MT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10CF9B"/>
              </a:buClr>
              <a:buFont typeface="Arial" charset="0"/>
              <a:buChar char="•"/>
              <a:defRPr sz="1600">
                <a:solidFill>
                  <a:schemeClr val="tx2"/>
                </a:solidFill>
                <a:latin typeface="Tw Cen MT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Font typeface="Arial" charset="0"/>
              <a:buChar char="•"/>
              <a:defRPr sz="1600">
                <a:solidFill>
                  <a:schemeClr val="tx2"/>
                </a:solidFill>
                <a:latin typeface="Tw Cen MT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Font typeface="Arial" charset="0"/>
              <a:buChar char="•"/>
              <a:defRPr sz="1600">
                <a:solidFill>
                  <a:schemeClr val="tx2"/>
                </a:solidFill>
                <a:latin typeface="Tw Cen MT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Font typeface="Arial" charset="0"/>
              <a:buChar char="•"/>
              <a:defRPr sz="1600">
                <a:solidFill>
                  <a:schemeClr val="tx2"/>
                </a:solidFill>
                <a:latin typeface="Tw Cen MT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Font typeface="Arial" charset="0"/>
              <a:buChar char="•"/>
              <a:defRPr sz="1600">
                <a:solidFill>
                  <a:schemeClr val="tx2"/>
                </a:solidFill>
                <a:latin typeface="Tw Cen MT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ru-RU" altLang="ru-RU" sz="18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8685" name="AutoShape 14"/>
          <p:cNvSpPr>
            <a:spLocks noChangeArrowheads="1"/>
          </p:cNvSpPr>
          <p:nvPr/>
        </p:nvSpPr>
        <p:spPr bwMode="gray">
          <a:xfrm>
            <a:off x="8578851" y="2039937"/>
            <a:ext cx="1308100" cy="1460501"/>
          </a:xfrm>
          <a:prstGeom prst="downArrow">
            <a:avLst>
              <a:gd name="adj1" fmla="val 77269"/>
              <a:gd name="adj2" fmla="val 3619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rgbClr val="59AAF2"/>
              </a:buClr>
              <a:buFont typeface="Arial" charset="0"/>
              <a:buChar char="•"/>
              <a:defRPr sz="2400">
                <a:solidFill>
                  <a:schemeClr val="tx2"/>
                </a:solidFill>
                <a:latin typeface="Tw Cen MT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59AAF2"/>
              </a:buClr>
              <a:buFont typeface="Arial" charset="0"/>
              <a:buChar char="•"/>
              <a:defRPr sz="2000">
                <a:solidFill>
                  <a:schemeClr val="tx1"/>
                </a:solidFill>
                <a:latin typeface="Tw Cen MT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Arial" charset="0"/>
              <a:buChar char="•"/>
              <a:defRPr sz="2000">
                <a:solidFill>
                  <a:schemeClr val="tx2"/>
                </a:solidFill>
                <a:latin typeface="Tw Cen MT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0BD0D9"/>
              </a:buClr>
              <a:buFont typeface="Arial" charset="0"/>
              <a:buChar char="•"/>
              <a:defRPr>
                <a:solidFill>
                  <a:schemeClr val="tx1"/>
                </a:solidFill>
                <a:latin typeface="Tw Cen MT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10CF9B"/>
              </a:buClr>
              <a:buFont typeface="Arial" charset="0"/>
              <a:buChar char="•"/>
              <a:defRPr sz="1600">
                <a:solidFill>
                  <a:schemeClr val="tx2"/>
                </a:solidFill>
                <a:latin typeface="Tw Cen MT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Font typeface="Arial" charset="0"/>
              <a:buChar char="•"/>
              <a:defRPr sz="1600">
                <a:solidFill>
                  <a:schemeClr val="tx2"/>
                </a:solidFill>
                <a:latin typeface="Tw Cen MT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Font typeface="Arial" charset="0"/>
              <a:buChar char="•"/>
              <a:defRPr sz="1600">
                <a:solidFill>
                  <a:schemeClr val="tx2"/>
                </a:solidFill>
                <a:latin typeface="Tw Cen MT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Font typeface="Arial" charset="0"/>
              <a:buChar char="•"/>
              <a:defRPr sz="1600">
                <a:solidFill>
                  <a:schemeClr val="tx2"/>
                </a:solidFill>
                <a:latin typeface="Tw Cen MT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Font typeface="Arial" charset="0"/>
              <a:buChar char="•"/>
              <a:defRPr sz="1600">
                <a:solidFill>
                  <a:schemeClr val="tx2"/>
                </a:solidFill>
                <a:latin typeface="Tw Cen MT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ru-RU" altLang="ru-RU" sz="1800">
              <a:solidFill>
                <a:schemeClr val="tx1"/>
              </a:solidFill>
              <a:latin typeface="Arial" charset="0"/>
            </a:endParaRPr>
          </a:p>
        </p:txBody>
      </p:sp>
      <p:pic>
        <p:nvPicPr>
          <p:cNvPr id="34" name="Рисунок 3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806" y="130628"/>
            <a:ext cx="552291" cy="569965"/>
          </a:xfrm>
          <a:prstGeom prst="rect">
            <a:avLst/>
          </a:prstGeom>
        </p:spPr>
      </p:pic>
      <p:sp>
        <p:nvSpPr>
          <p:cNvPr id="35" name="Заголовок 4"/>
          <p:cNvSpPr txBox="1">
            <a:spLocks/>
          </p:cNvSpPr>
          <p:nvPr/>
        </p:nvSpPr>
        <p:spPr>
          <a:xfrm>
            <a:off x="1149887" y="231631"/>
            <a:ext cx="5648058" cy="471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Главное статистическое управление </a:t>
            </a:r>
            <a:br>
              <a:rPr lang="ru-RU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</a:br>
            <a:r>
              <a:rPr lang="ru-RU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Витебской области</a:t>
            </a:r>
            <a:endParaRPr lang="ru-RU" sz="1400" b="1" dirty="0">
              <a:solidFill>
                <a:schemeClr val="tx1">
                  <a:lumMod val="75000"/>
                  <a:lumOff val="25000"/>
                </a:schemeClr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37" name="Заголовок 4"/>
          <p:cNvSpPr txBox="1">
            <a:spLocks/>
          </p:cNvSpPr>
          <p:nvPr/>
        </p:nvSpPr>
        <p:spPr>
          <a:xfrm>
            <a:off x="11487612" y="322046"/>
            <a:ext cx="498522" cy="471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 smtClean="0">
                <a:solidFill>
                  <a:schemeClr val="bg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04</a:t>
            </a:r>
            <a:endParaRPr lang="ru-RU" sz="2000" b="1" dirty="0">
              <a:solidFill>
                <a:schemeClr val="bg1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14" name="Rectangle 2"/>
          <p:cNvSpPr txBox="1">
            <a:spLocks noChangeArrowheads="1"/>
          </p:cNvSpPr>
          <p:nvPr/>
        </p:nvSpPr>
        <p:spPr>
          <a:xfrm>
            <a:off x="2360614" y="969342"/>
            <a:ext cx="7526337" cy="72037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ru-RU" altLang="ru-RU" sz="32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Базовые показатели:</a:t>
            </a:r>
            <a:endParaRPr lang="ru-RU" altLang="ru-RU" sz="3200" b="1" i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49887" y="1730723"/>
            <a:ext cx="8246488" cy="35394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 algn="just">
              <a:buFont typeface="Wingdings" pitchFamily="2" charset="2"/>
              <a:buChar char="ü"/>
            </a:pPr>
            <a:r>
              <a:rPr lang="ru-RU" sz="2800" dirty="0" smtClean="0"/>
              <a:t>Списочная численность (СЧ) – работники, </a:t>
            </a:r>
          </a:p>
          <a:p>
            <a:pPr algn="just"/>
            <a:r>
              <a:rPr lang="ru-RU" sz="2800" dirty="0" smtClean="0"/>
              <a:t>работавшие по трудовому договору (контракту);</a:t>
            </a:r>
          </a:p>
          <a:p>
            <a:pPr marL="457200" indent="-457200">
              <a:buFont typeface="Wingdings" pitchFamily="2" charset="2"/>
              <a:buChar char="ü"/>
            </a:pPr>
            <a:endParaRPr lang="ru-RU" sz="2800" dirty="0" smtClean="0"/>
          </a:p>
          <a:p>
            <a:pPr marL="457200" indent="-457200">
              <a:buFont typeface="Wingdings" pitchFamily="2" charset="2"/>
              <a:buChar char="ü"/>
            </a:pPr>
            <a:r>
              <a:rPr lang="ru-RU" sz="2800" dirty="0" smtClean="0"/>
              <a:t>Среднесписочная численность (ССЧ) </a:t>
            </a:r>
          </a:p>
          <a:p>
            <a:r>
              <a:rPr lang="ru-RU" sz="2800" dirty="0" smtClean="0"/>
              <a:t>используется при определении </a:t>
            </a:r>
          </a:p>
          <a:p>
            <a:r>
              <a:rPr lang="ru-RU" sz="2800" dirty="0" smtClean="0"/>
              <a:t>средней заработной платы;</a:t>
            </a:r>
          </a:p>
          <a:p>
            <a:pPr marL="457200" indent="-457200">
              <a:buFont typeface="Wingdings" pitchFamily="2" charset="2"/>
              <a:buChar char="ü"/>
            </a:pPr>
            <a:endParaRPr lang="ru-RU" sz="2800" dirty="0"/>
          </a:p>
          <a:p>
            <a:pPr marL="457200" indent="-457200">
              <a:buFont typeface="Wingdings" pitchFamily="2" charset="2"/>
              <a:buChar char="ü"/>
            </a:pPr>
            <a:r>
              <a:rPr lang="ru-RU" sz="2800" dirty="0" smtClean="0"/>
              <a:t>Фонд заработной платы (ФЗП).</a:t>
            </a:r>
            <a:endParaRPr lang="ru-RU" sz="2800" dirty="0"/>
          </a:p>
        </p:txBody>
      </p:sp>
      <p:pic>
        <p:nvPicPr>
          <p:cNvPr id="16" name="Picture 2" descr="E:\труды\images (7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6800" y="2950604"/>
            <a:ext cx="3257087" cy="33248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4337687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85" name="AutoShape 14"/>
          <p:cNvSpPr>
            <a:spLocks noChangeArrowheads="1"/>
          </p:cNvSpPr>
          <p:nvPr/>
        </p:nvSpPr>
        <p:spPr bwMode="gray">
          <a:xfrm>
            <a:off x="8578851" y="2039937"/>
            <a:ext cx="1308100" cy="1460501"/>
          </a:xfrm>
          <a:prstGeom prst="downArrow">
            <a:avLst>
              <a:gd name="adj1" fmla="val 77269"/>
              <a:gd name="adj2" fmla="val 3619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rgbClr val="59AAF2"/>
              </a:buClr>
              <a:buFont typeface="Arial" charset="0"/>
              <a:buChar char="•"/>
              <a:defRPr sz="2400">
                <a:solidFill>
                  <a:schemeClr val="tx2"/>
                </a:solidFill>
                <a:latin typeface="Tw Cen MT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59AAF2"/>
              </a:buClr>
              <a:buFont typeface="Arial" charset="0"/>
              <a:buChar char="•"/>
              <a:defRPr sz="2000">
                <a:solidFill>
                  <a:schemeClr val="tx1"/>
                </a:solidFill>
                <a:latin typeface="Tw Cen MT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Arial" charset="0"/>
              <a:buChar char="•"/>
              <a:defRPr sz="2000">
                <a:solidFill>
                  <a:schemeClr val="tx2"/>
                </a:solidFill>
                <a:latin typeface="Tw Cen MT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0BD0D9"/>
              </a:buClr>
              <a:buFont typeface="Arial" charset="0"/>
              <a:buChar char="•"/>
              <a:defRPr>
                <a:solidFill>
                  <a:schemeClr val="tx1"/>
                </a:solidFill>
                <a:latin typeface="Tw Cen MT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10CF9B"/>
              </a:buClr>
              <a:buFont typeface="Arial" charset="0"/>
              <a:buChar char="•"/>
              <a:defRPr sz="1600">
                <a:solidFill>
                  <a:schemeClr val="tx2"/>
                </a:solidFill>
                <a:latin typeface="Tw Cen MT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Font typeface="Arial" charset="0"/>
              <a:buChar char="•"/>
              <a:defRPr sz="1600">
                <a:solidFill>
                  <a:schemeClr val="tx2"/>
                </a:solidFill>
                <a:latin typeface="Tw Cen MT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Font typeface="Arial" charset="0"/>
              <a:buChar char="•"/>
              <a:defRPr sz="1600">
                <a:solidFill>
                  <a:schemeClr val="tx2"/>
                </a:solidFill>
                <a:latin typeface="Tw Cen MT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Font typeface="Arial" charset="0"/>
              <a:buChar char="•"/>
              <a:defRPr sz="1600">
                <a:solidFill>
                  <a:schemeClr val="tx2"/>
                </a:solidFill>
                <a:latin typeface="Tw Cen MT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Font typeface="Arial" charset="0"/>
              <a:buChar char="•"/>
              <a:defRPr sz="1600">
                <a:solidFill>
                  <a:schemeClr val="tx2"/>
                </a:solidFill>
                <a:latin typeface="Tw Cen MT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ru-RU" altLang="ru-RU" sz="1800">
              <a:solidFill>
                <a:schemeClr val="tx1"/>
              </a:solidFill>
              <a:latin typeface="Arial" charset="0"/>
            </a:endParaRPr>
          </a:p>
        </p:txBody>
      </p:sp>
      <p:pic>
        <p:nvPicPr>
          <p:cNvPr id="34" name="Рисунок 3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806" y="130628"/>
            <a:ext cx="552291" cy="569965"/>
          </a:xfrm>
          <a:prstGeom prst="rect">
            <a:avLst/>
          </a:prstGeom>
        </p:spPr>
      </p:pic>
      <p:sp>
        <p:nvSpPr>
          <p:cNvPr id="35" name="Заголовок 4"/>
          <p:cNvSpPr txBox="1">
            <a:spLocks/>
          </p:cNvSpPr>
          <p:nvPr/>
        </p:nvSpPr>
        <p:spPr>
          <a:xfrm>
            <a:off x="1149887" y="180082"/>
            <a:ext cx="5648058" cy="471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Главное статистическое управление </a:t>
            </a:r>
            <a:br>
              <a:rPr lang="ru-RU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</a:br>
            <a:r>
              <a:rPr lang="ru-RU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Витебской области</a:t>
            </a:r>
            <a:endParaRPr lang="ru-RU" sz="1400" b="1" dirty="0">
              <a:solidFill>
                <a:schemeClr val="tx1">
                  <a:lumMod val="75000"/>
                  <a:lumOff val="25000"/>
                </a:schemeClr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37" name="Заголовок 4"/>
          <p:cNvSpPr txBox="1">
            <a:spLocks/>
          </p:cNvSpPr>
          <p:nvPr/>
        </p:nvSpPr>
        <p:spPr>
          <a:xfrm>
            <a:off x="11487612" y="322046"/>
            <a:ext cx="498522" cy="471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b="1" dirty="0" smtClean="0">
                <a:solidFill>
                  <a:schemeClr val="bg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05</a:t>
            </a:r>
            <a:endParaRPr lang="ru-RU" sz="2000" b="1" dirty="0">
              <a:solidFill>
                <a:schemeClr val="bg1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16" name="Rectangle 2"/>
          <p:cNvSpPr txBox="1">
            <a:spLocks noChangeArrowheads="1"/>
          </p:cNvSpPr>
          <p:nvPr/>
        </p:nvSpPr>
        <p:spPr>
          <a:xfrm>
            <a:off x="2335436" y="978927"/>
            <a:ext cx="4898553" cy="72037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ru-RU" altLang="ru-RU" sz="3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Не</a:t>
            </a:r>
            <a:r>
              <a:rPr lang="ru-RU" altLang="ru-RU" sz="32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включаются в СЧ:</a:t>
            </a:r>
            <a:endParaRPr lang="ru-RU" altLang="ru-RU" sz="3200" b="1" i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374750" y="1667202"/>
            <a:ext cx="712879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itchFamily="2" charset="2"/>
              <a:buChar char="ü"/>
            </a:pPr>
            <a:r>
              <a:rPr lang="ru-RU" sz="2800" dirty="0" smtClean="0"/>
              <a:t>внешние совместители;</a:t>
            </a:r>
          </a:p>
          <a:p>
            <a:pPr marL="457200" indent="-457200">
              <a:buFont typeface="Wingdings" pitchFamily="2" charset="2"/>
              <a:buChar char="ü"/>
            </a:pPr>
            <a:r>
              <a:rPr lang="ru-RU" sz="2800" dirty="0" smtClean="0"/>
              <a:t>граждане, выполнявшие работу по </a:t>
            </a:r>
          </a:p>
          <a:p>
            <a:r>
              <a:rPr lang="ru-RU" sz="2800" dirty="0" smtClean="0"/>
              <a:t>гражданско-правовым договорам;</a:t>
            </a:r>
            <a:endParaRPr lang="ru-RU" sz="2800" dirty="0"/>
          </a:p>
          <a:p>
            <a:pPr marL="457200" indent="-457200">
              <a:buFont typeface="Wingdings" pitchFamily="2" charset="2"/>
              <a:buChar char="ü"/>
            </a:pPr>
            <a:r>
              <a:rPr lang="ru-RU" sz="2800" dirty="0" smtClean="0"/>
              <a:t>другие категории (п.6 Указаний №1).</a:t>
            </a:r>
            <a:endParaRPr lang="ru-RU" sz="2800" dirty="0"/>
          </a:p>
        </p:txBody>
      </p:sp>
      <p:sp>
        <p:nvSpPr>
          <p:cNvPr id="21" name="TextBox 20"/>
          <p:cNvSpPr txBox="1"/>
          <p:nvPr/>
        </p:nvSpPr>
        <p:spPr>
          <a:xfrm>
            <a:off x="786951" y="3928616"/>
            <a:ext cx="849694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3600" b="1" dirty="0" smtClean="0">
                <a:solidFill>
                  <a:srgbClr val="FF0000"/>
                </a:solidFill>
              </a:rPr>
              <a:t>Важно!!! </a:t>
            </a:r>
            <a:r>
              <a:rPr lang="ru-RU" sz="2400" dirty="0" smtClean="0"/>
              <a:t>Для целей государственной статистической отчетности по труду из СЧ </a:t>
            </a:r>
            <a:r>
              <a:rPr lang="ru-RU" sz="2400" b="1" dirty="0" smtClean="0">
                <a:solidFill>
                  <a:srgbClr val="FF0000"/>
                </a:solidFill>
              </a:rPr>
              <a:t>исключаются</a:t>
            </a:r>
            <a:r>
              <a:rPr lang="ru-RU" sz="2400" dirty="0" smtClean="0"/>
              <a:t> </a:t>
            </a:r>
            <a:r>
              <a:rPr lang="ru-RU" sz="2400" u="sng" dirty="0" smtClean="0"/>
              <a:t>сотрудники, находящиеся в отпусках по беременности и родам, по уходу за ребенком до достижения им возраста трех лет </a:t>
            </a:r>
            <a:br>
              <a:rPr lang="ru-RU" sz="2400" u="sng" dirty="0" smtClean="0"/>
            </a:b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67897225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Рисунок 3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806" y="130628"/>
            <a:ext cx="552291" cy="569965"/>
          </a:xfrm>
          <a:prstGeom prst="rect">
            <a:avLst/>
          </a:prstGeom>
        </p:spPr>
      </p:pic>
      <p:sp>
        <p:nvSpPr>
          <p:cNvPr id="35" name="Заголовок 4"/>
          <p:cNvSpPr txBox="1">
            <a:spLocks/>
          </p:cNvSpPr>
          <p:nvPr/>
        </p:nvSpPr>
        <p:spPr>
          <a:xfrm>
            <a:off x="1149887" y="180082"/>
            <a:ext cx="5648058" cy="471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Главное статистическое управление </a:t>
            </a:r>
            <a:br>
              <a:rPr lang="ru-RU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</a:br>
            <a:r>
              <a:rPr lang="ru-RU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Витебской области</a:t>
            </a:r>
            <a:endParaRPr lang="ru-RU" sz="1400" b="1" dirty="0">
              <a:solidFill>
                <a:schemeClr val="tx1">
                  <a:lumMod val="75000"/>
                  <a:lumOff val="25000"/>
                </a:schemeClr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37" name="Заголовок 4"/>
          <p:cNvSpPr txBox="1">
            <a:spLocks/>
          </p:cNvSpPr>
          <p:nvPr/>
        </p:nvSpPr>
        <p:spPr>
          <a:xfrm>
            <a:off x="11487612" y="322046"/>
            <a:ext cx="498522" cy="471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 smtClean="0">
                <a:solidFill>
                  <a:schemeClr val="bg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06</a:t>
            </a:r>
            <a:endParaRPr lang="ru-RU" sz="2000" b="1" dirty="0">
              <a:solidFill>
                <a:schemeClr val="bg1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2070100" y="816322"/>
            <a:ext cx="7048500" cy="72037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ru-RU" altLang="ru-RU" sz="36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Внутренние совместители</a:t>
            </a:r>
            <a:endParaRPr lang="ru-RU" altLang="ru-RU" sz="3600" b="1" i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76300" y="1536700"/>
            <a:ext cx="100711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3600" dirty="0" smtClean="0">
                <a:latin typeface="Arial" pitchFamily="34" charset="0"/>
                <a:cs typeface="Arial" pitchFamily="34" charset="0"/>
              </a:rPr>
              <a:t>Работник, получающий в одной организации (включая обособленные подразделения) более или менее одной ставки, или который выполняет работу по основному трудовому договору и работу по совместительству 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у одного нанимателя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, учитывается в СЧ работников как один человек (</a:t>
            </a:r>
            <a:r>
              <a:rPr lang="ru-RU" sz="3600" u="sng" dirty="0" smtClean="0">
                <a:latin typeface="Arial" pitchFamily="34" charset="0"/>
                <a:cs typeface="Arial" pitchFamily="34" charset="0"/>
              </a:rPr>
              <a:t>целая единица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).</a:t>
            </a:r>
          </a:p>
          <a:p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85866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Рисунок 3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806" y="130628"/>
            <a:ext cx="552291" cy="569965"/>
          </a:xfrm>
          <a:prstGeom prst="rect">
            <a:avLst/>
          </a:prstGeom>
        </p:spPr>
      </p:pic>
      <p:sp>
        <p:nvSpPr>
          <p:cNvPr id="35" name="Заголовок 4"/>
          <p:cNvSpPr txBox="1">
            <a:spLocks/>
          </p:cNvSpPr>
          <p:nvPr/>
        </p:nvSpPr>
        <p:spPr>
          <a:xfrm>
            <a:off x="1149887" y="180082"/>
            <a:ext cx="5648058" cy="471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Главное статистическое управление </a:t>
            </a:r>
            <a:br>
              <a:rPr lang="ru-RU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</a:br>
            <a:r>
              <a:rPr lang="ru-RU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Витебской области</a:t>
            </a:r>
            <a:endParaRPr lang="ru-RU" sz="1400" b="1" dirty="0">
              <a:solidFill>
                <a:schemeClr val="tx1">
                  <a:lumMod val="75000"/>
                  <a:lumOff val="25000"/>
                </a:schemeClr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37" name="Заголовок 4"/>
          <p:cNvSpPr txBox="1">
            <a:spLocks/>
          </p:cNvSpPr>
          <p:nvPr/>
        </p:nvSpPr>
        <p:spPr>
          <a:xfrm>
            <a:off x="11487612" y="322046"/>
            <a:ext cx="498522" cy="471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 smtClean="0">
                <a:solidFill>
                  <a:schemeClr val="bg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07</a:t>
            </a:r>
            <a:endParaRPr lang="ru-RU" sz="2000" b="1" dirty="0">
              <a:solidFill>
                <a:schemeClr val="bg1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74750" y="1196752"/>
            <a:ext cx="91154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В отчете 12-т показатели численности (СЧ и ССЧ) приводятся в среднем за период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трелка вниз 5"/>
          <p:cNvSpPr/>
          <p:nvPr/>
        </p:nvSpPr>
        <p:spPr>
          <a:xfrm rot="1969173">
            <a:off x="3137006" y="2425274"/>
            <a:ext cx="504056" cy="1224136"/>
          </a:xfrm>
          <a:prstGeom prst="down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низ 6"/>
          <p:cNvSpPr/>
          <p:nvPr/>
        </p:nvSpPr>
        <p:spPr>
          <a:xfrm rot="19699969">
            <a:off x="6799917" y="2446613"/>
            <a:ext cx="504056" cy="1224136"/>
          </a:xfrm>
          <a:prstGeom prst="down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0" name="Группа 9"/>
          <p:cNvGrpSpPr/>
          <p:nvPr/>
        </p:nvGrpSpPr>
        <p:grpSpPr>
          <a:xfrm>
            <a:off x="1651000" y="3827608"/>
            <a:ext cx="7512020" cy="954108"/>
            <a:chOff x="1081407" y="3861047"/>
            <a:chExt cx="6728117" cy="652943"/>
          </a:xfrm>
        </p:grpSpPr>
        <p:sp>
          <p:nvSpPr>
            <p:cNvPr id="11" name="TextBox 10"/>
            <p:cNvSpPr txBox="1"/>
            <p:nvPr/>
          </p:nvSpPr>
          <p:spPr>
            <a:xfrm>
              <a:off x="1081407" y="3861048"/>
              <a:ext cx="3442990" cy="6529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800" dirty="0" smtClean="0">
                  <a:latin typeface="Arial" pitchFamily="34" charset="0"/>
                  <a:cs typeface="Arial" pitchFamily="34" charset="0"/>
                </a:rPr>
                <a:t>за последний месяц</a:t>
              </a:r>
            </a:p>
            <a:p>
              <a:r>
                <a:rPr lang="ru-RU" sz="2800" dirty="0" smtClean="0">
                  <a:latin typeface="Arial" pitchFamily="34" charset="0"/>
                  <a:cs typeface="Arial" pitchFamily="34" charset="0"/>
                </a:rPr>
                <a:t>отчетного периода</a:t>
              </a:r>
              <a:endParaRPr lang="ru-RU" sz="28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834196" y="3861047"/>
              <a:ext cx="1975328" cy="65294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800" dirty="0" smtClean="0">
                  <a:latin typeface="Arial" pitchFamily="34" charset="0"/>
                  <a:cs typeface="Arial" pitchFamily="34" charset="0"/>
                </a:rPr>
                <a:t>за отчетный</a:t>
              </a:r>
            </a:p>
            <a:p>
              <a:r>
                <a:rPr lang="ru-RU" sz="2800" dirty="0" smtClean="0">
                  <a:latin typeface="Arial" pitchFamily="34" charset="0"/>
                  <a:cs typeface="Arial" pitchFamily="34" charset="0"/>
                </a:rPr>
                <a:t>период</a:t>
              </a:r>
              <a:endParaRPr lang="ru-RU" sz="2800" dirty="0">
                <a:latin typeface="Arial" pitchFamily="34" charset="0"/>
                <a:cs typeface="Arial" pitchFamily="34" charset="0"/>
              </a:endParaRPr>
            </a:p>
          </p:txBody>
        </p:sp>
      </p:grpSp>
      <p:pic>
        <p:nvPicPr>
          <p:cNvPr id="15" name="Picture 2" descr="E:\труды\Без названия (1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4884915"/>
            <a:ext cx="2466975" cy="1847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2484496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E:\труды\607562c-kadry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246"/>
          <a:stretch/>
        </p:blipFill>
        <p:spPr bwMode="auto">
          <a:xfrm>
            <a:off x="187325" y="3391024"/>
            <a:ext cx="5220086" cy="3060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" name="Рисунок 3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806" y="130628"/>
            <a:ext cx="552291" cy="569965"/>
          </a:xfrm>
          <a:prstGeom prst="rect">
            <a:avLst/>
          </a:prstGeom>
        </p:spPr>
      </p:pic>
      <p:sp>
        <p:nvSpPr>
          <p:cNvPr id="35" name="Заголовок 4"/>
          <p:cNvSpPr txBox="1">
            <a:spLocks/>
          </p:cNvSpPr>
          <p:nvPr/>
        </p:nvSpPr>
        <p:spPr>
          <a:xfrm>
            <a:off x="1149887" y="180082"/>
            <a:ext cx="5648058" cy="471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Главное статистическое управление </a:t>
            </a:r>
            <a:br>
              <a:rPr lang="ru-RU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</a:br>
            <a:r>
              <a:rPr lang="ru-RU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Витебской области</a:t>
            </a:r>
            <a:endParaRPr lang="ru-RU" sz="1400" b="1" dirty="0">
              <a:solidFill>
                <a:schemeClr val="tx1">
                  <a:lumMod val="75000"/>
                  <a:lumOff val="25000"/>
                </a:schemeClr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37" name="Заголовок 4"/>
          <p:cNvSpPr txBox="1">
            <a:spLocks/>
          </p:cNvSpPr>
          <p:nvPr/>
        </p:nvSpPr>
        <p:spPr>
          <a:xfrm>
            <a:off x="11487612" y="322046"/>
            <a:ext cx="498522" cy="471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 smtClean="0">
                <a:solidFill>
                  <a:schemeClr val="bg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08</a:t>
            </a:r>
            <a:endParaRPr lang="ru-RU" sz="2000" b="1" dirty="0">
              <a:solidFill>
                <a:schemeClr val="bg1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5" name="Объект 1"/>
          <p:cNvSpPr txBox="1">
            <a:spLocks/>
          </p:cNvSpPr>
          <p:nvPr/>
        </p:nvSpPr>
        <p:spPr bwMode="auto">
          <a:xfrm>
            <a:off x="2797368" y="811502"/>
            <a:ext cx="8212673" cy="45304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ru-RU" sz="4400" b="1" dirty="0" smtClean="0">
                <a:latin typeface="Arial" pitchFamily="34" charset="0"/>
                <a:cs typeface="Arial" pitchFamily="34" charset="0"/>
              </a:rPr>
              <a:t>ССЧ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работников (без внешних совместителей и граждан, выполнявших работу по гражданско-правовым договорам) определяется на основании численности работников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списочного состава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770716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Рисунок 3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806" y="130628"/>
            <a:ext cx="552291" cy="569965"/>
          </a:xfrm>
          <a:prstGeom prst="rect">
            <a:avLst/>
          </a:prstGeom>
        </p:spPr>
      </p:pic>
      <p:sp>
        <p:nvSpPr>
          <p:cNvPr id="35" name="Заголовок 4"/>
          <p:cNvSpPr txBox="1">
            <a:spLocks/>
          </p:cNvSpPr>
          <p:nvPr/>
        </p:nvSpPr>
        <p:spPr>
          <a:xfrm>
            <a:off x="1149887" y="180082"/>
            <a:ext cx="5648058" cy="471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Главное статистическое управление </a:t>
            </a:r>
            <a:br>
              <a:rPr lang="ru-RU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</a:br>
            <a:r>
              <a:rPr lang="ru-RU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Витебской области</a:t>
            </a:r>
            <a:endParaRPr lang="ru-RU" sz="1400" b="1" dirty="0">
              <a:solidFill>
                <a:schemeClr val="tx1">
                  <a:lumMod val="75000"/>
                  <a:lumOff val="25000"/>
                </a:schemeClr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37" name="Заголовок 4"/>
          <p:cNvSpPr txBox="1">
            <a:spLocks/>
          </p:cNvSpPr>
          <p:nvPr/>
        </p:nvSpPr>
        <p:spPr>
          <a:xfrm>
            <a:off x="11586546" y="322046"/>
            <a:ext cx="498522" cy="471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 smtClean="0">
                <a:solidFill>
                  <a:schemeClr val="bg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09</a:t>
            </a:r>
            <a:endParaRPr lang="ru-RU" sz="2000" b="1" dirty="0">
              <a:solidFill>
                <a:schemeClr val="bg1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1884363" y="742835"/>
            <a:ext cx="7526337" cy="72037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ru-RU" altLang="ru-RU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 ССЧ </a:t>
            </a:r>
            <a:r>
              <a:rPr lang="ru-RU" altLang="ru-RU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не включаются</a:t>
            </a:r>
            <a:r>
              <a:rPr lang="ru-RU" altLang="ru-RU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altLang="ru-RU" b="1" i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49887" y="1714330"/>
            <a:ext cx="8424935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Clr>
                <a:srgbClr val="C00000"/>
              </a:buClr>
              <a:buFont typeface="Wingdings" pitchFamily="2" charset="2"/>
              <a:buChar char="ü"/>
            </a:pPr>
            <a:r>
              <a:rPr lang="ru-RU" sz="2400" dirty="0">
                <a:latin typeface="Arial" pitchFamily="34" charset="0"/>
                <a:cs typeface="Arial" pitchFamily="34" charset="0"/>
              </a:rPr>
              <a:t>работники, находящиеся в отпусках по беременности и родам, по уходу за ребенком и т.д.;</a:t>
            </a:r>
          </a:p>
          <a:p>
            <a:pPr marL="457200" indent="-457200" algn="just">
              <a:buClr>
                <a:srgbClr val="C00000"/>
              </a:buClr>
              <a:buFont typeface="Wingdings" pitchFamily="2" charset="2"/>
              <a:buChar char="ü"/>
            </a:pPr>
            <a:r>
              <a:rPr lang="ru-RU" sz="2400" dirty="0">
                <a:latin typeface="Arial" pitchFamily="34" charset="0"/>
                <a:cs typeface="Arial" pitchFamily="34" charset="0"/>
              </a:rPr>
              <a:t>не явившиеся на работу вследствие временной нетрудоспособности или ухода за больными (листки нетрудоспособности или справки);</a:t>
            </a:r>
          </a:p>
          <a:p>
            <a:pPr marL="457200" indent="-457200" algn="just">
              <a:buClr>
                <a:srgbClr val="C00000"/>
              </a:buClr>
              <a:buFont typeface="Wingdings" pitchFamily="2" charset="2"/>
              <a:buChar char="ü"/>
            </a:pPr>
            <a:r>
              <a:rPr lang="ru-RU" sz="2400" dirty="0">
                <a:latin typeface="Arial" pitchFamily="34" charset="0"/>
                <a:cs typeface="Arial" pitchFamily="34" charset="0"/>
              </a:rPr>
              <a:t>находящиеся в отпусках без сохранения заработной платы (кроме предоставляемых по инициативе нанимателя);</a:t>
            </a:r>
          </a:p>
          <a:p>
            <a:pPr marL="457200" indent="-457200" algn="just">
              <a:buClr>
                <a:srgbClr val="C00000"/>
              </a:buClr>
              <a:buFont typeface="Wingdings" pitchFamily="2" charset="2"/>
              <a:buChar char="ü"/>
            </a:pPr>
            <a:r>
              <a:rPr lang="ru-RU" sz="2400" dirty="0">
                <a:latin typeface="Arial" pitchFamily="34" charset="0"/>
                <a:cs typeface="Arial" pitchFamily="34" charset="0"/>
              </a:rPr>
              <a:t>находящиеся под следствием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до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вынесения приговора суда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;</a:t>
            </a:r>
            <a:endParaRPr lang="ru-RU" sz="2600" dirty="0">
              <a:latin typeface="Arial" pitchFamily="34" charset="0"/>
              <a:cs typeface="Arial" pitchFamily="34" charset="0"/>
            </a:endParaRPr>
          </a:p>
          <a:p>
            <a:pPr marL="457200" indent="-457200" algn="just">
              <a:buClr>
                <a:srgbClr val="C00000"/>
              </a:buClr>
              <a:buFont typeface="Wingdings" pitchFamily="2" charset="2"/>
              <a:buChar char="ü"/>
            </a:pPr>
            <a:r>
              <a:rPr lang="ru-RU" sz="2400" dirty="0">
                <a:latin typeface="Arial" pitchFamily="34" charset="0"/>
                <a:cs typeface="Arial" pitchFamily="34" charset="0"/>
              </a:rPr>
              <a:t>другие категории (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п.п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. 10.1 Указаний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№1)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845292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1541</TotalTime>
  <Words>1497</Words>
  <Application>Microsoft Office PowerPoint</Application>
  <PresentationFormat>Произвольный</PresentationFormat>
  <Paragraphs>256</Paragraphs>
  <Slides>26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7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Костюков Александр Иванович</cp:lastModifiedBy>
  <cp:revision>419</cp:revision>
  <cp:lastPrinted>2024-02-09T05:54:21Z</cp:lastPrinted>
  <dcterms:created xsi:type="dcterms:W3CDTF">2024-01-02T12:50:44Z</dcterms:created>
  <dcterms:modified xsi:type="dcterms:W3CDTF">2026-01-27T08:27:03Z</dcterms:modified>
</cp:coreProperties>
</file>