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9" r:id="rId3"/>
    <p:sldId id="261" r:id="rId4"/>
    <p:sldId id="266" r:id="rId5"/>
    <p:sldId id="268" r:id="rId6"/>
    <p:sldId id="32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330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294" r:id="rId32"/>
    <p:sldId id="340" r:id="rId33"/>
    <p:sldId id="297" r:id="rId34"/>
    <p:sldId id="341" r:id="rId35"/>
    <p:sldId id="342" r:id="rId36"/>
    <p:sldId id="300" r:id="rId37"/>
    <p:sldId id="302" r:id="rId38"/>
    <p:sldId id="304" r:id="rId39"/>
    <p:sldId id="305" r:id="rId40"/>
    <p:sldId id="343" r:id="rId41"/>
    <p:sldId id="308" r:id="rId42"/>
    <p:sldId id="344" r:id="rId43"/>
    <p:sldId id="345" r:id="rId44"/>
    <p:sldId id="346" r:id="rId45"/>
    <p:sldId id="347" r:id="rId46"/>
    <p:sldId id="348" r:id="rId47"/>
    <p:sldId id="349" r:id="rId48"/>
    <p:sldId id="316" r:id="rId49"/>
    <p:sldId id="350" r:id="rId50"/>
    <p:sldId id="351" r:id="rId51"/>
    <p:sldId id="320" r:id="rId52"/>
    <p:sldId id="321" r:id="rId53"/>
    <p:sldId id="352" r:id="rId54"/>
    <p:sldId id="322" r:id="rId55"/>
    <p:sldId id="264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6C5"/>
    <a:srgbClr val="008080"/>
    <a:srgbClr val="990000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9771" autoAdjust="0"/>
  </p:normalViewPr>
  <p:slideViewPr>
    <p:cSldViewPr snapToGrid="0">
      <p:cViewPr varScale="1">
        <p:scale>
          <a:sx n="102" d="100"/>
          <a:sy n="102" d="100"/>
        </p:scale>
        <p:origin x="-299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566-8386-4589-8DD3-4EBA5C8E3808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1111-283A-4BB9-92C6-9DC44765C3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14.03.2026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lstat.gov.by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elstat.gov.b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9" y="541529"/>
            <a:ext cx="639148" cy="659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0" y="1579418"/>
            <a:ext cx="12192489" cy="5278582"/>
          </a:xfrm>
          <a:prstGeom prst="rect">
            <a:avLst/>
          </a:prstGeom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4201848" y="1905000"/>
            <a:ext cx="7750647" cy="218005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Актуальные изменения,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основные </a:t>
            </a: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моменты, </a:t>
            </a:r>
            <a:b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на которые необходимо обратить внимание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при </a:t>
            </a: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заполнении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формы 4-у</a:t>
            </a:r>
            <a:b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за периоды 2026 г.</a:t>
            </a:r>
            <a:endParaRPr lang="ru-RU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32262" y="6124893"/>
            <a:ext cx="3474720" cy="40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Март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2026 г., </a:t>
            </a:r>
            <a:r>
              <a:rPr lang="ru-RU" sz="1600" dirty="0" err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г.Витебск</a:t>
            </a:r>
            <a:endParaRPr lang="ru-RU" sz="18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21782" y="5143500"/>
            <a:ext cx="393469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6851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макроэкономической статистики, структурных обследований </a:t>
            </a:r>
            <a:b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статистического регистра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4127" y="69953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Главное статистическое управление Витебской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80" y="189879"/>
            <a:ext cx="9810657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535859"/>
            <a:ext cx="4885232" cy="1346118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другой территории</a:t>
            </a:r>
            <a:r>
              <a:rPr lang="ru-RU" sz="1600" dirty="0">
                <a:latin typeface="Arial Narrow" pitchFamily="34" charset="0"/>
              </a:rPr>
              <a:t>, </a:t>
            </a:r>
          </a:p>
          <a:p>
            <a:pPr marL="361950"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представляет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отдельные отчеты </a:t>
            </a:r>
            <a:r>
              <a:rPr lang="ru-RU" sz="1600" dirty="0">
                <a:latin typeface="Arial Narrow" pitchFamily="34" charset="0"/>
              </a:rPr>
              <a:t>(как минимум три).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</a:t>
            </a:r>
            <a:r>
              <a:rPr lang="ru-RU" sz="2000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на другой территории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другой территории 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2" y="1431674"/>
            <a:ext cx="4965011" cy="401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1 отчет </a:t>
            </a:r>
            <a:r>
              <a:rPr lang="ru-RU" sz="1500" dirty="0" smtClean="0">
                <a:latin typeface="Arial Narrow" pitchFamily="34" charset="0"/>
              </a:rPr>
              <a:t>- </a:t>
            </a:r>
            <a:r>
              <a:rPr lang="ru-RU" sz="1500" b="1" dirty="0">
                <a:latin typeface="Arial Narrow" pitchFamily="34" charset="0"/>
              </a:rPr>
              <a:t>по организации в целом</a:t>
            </a:r>
            <a:r>
              <a:rPr lang="ru-RU" sz="1500" dirty="0">
                <a:latin typeface="Arial Narrow" pitchFamily="34" charset="0"/>
              </a:rPr>
              <a:t>, </a:t>
            </a:r>
            <a:r>
              <a:rPr lang="ru-RU" sz="1500" b="1" dirty="0">
                <a:latin typeface="Arial Narrow" pitchFamily="34" charset="0"/>
              </a:rPr>
              <a:t>включая данные по входящим в ее структуру подразделениям независимо от места их </a:t>
            </a:r>
            <a:r>
              <a:rPr lang="ru-RU" sz="1500" b="1" dirty="0" smtClean="0">
                <a:latin typeface="Arial Narrow" pitchFamily="34" charset="0"/>
              </a:rPr>
              <a:t>нахождения. </a:t>
            </a:r>
            <a:br>
              <a:rPr lang="ru-RU" sz="1500" b="1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графе </a:t>
            </a:r>
            <a:r>
              <a:rPr lang="ru-RU" sz="1500" dirty="0">
                <a:latin typeface="Arial Narrow" pitchFamily="34" charset="0"/>
              </a:rPr>
              <a:t>3 </a:t>
            </a:r>
            <a:r>
              <a:rPr lang="ru-RU" sz="1500" dirty="0" smtClean="0">
                <a:latin typeface="Arial Narrow" pitchFamily="34" charset="0"/>
              </a:rPr>
              <a:t>«Территория </a:t>
            </a:r>
            <a:r>
              <a:rPr lang="ru-RU" sz="1500" dirty="0">
                <a:latin typeface="Arial Narrow" pitchFamily="34" charset="0"/>
              </a:rPr>
              <a:t>нахождения структурного подразделения» </a:t>
            </a:r>
            <a:r>
              <a:rPr lang="ru-RU" sz="1500" dirty="0" smtClean="0">
                <a:latin typeface="Arial Narrow" pitchFamily="34" charset="0"/>
              </a:rPr>
              <a:t>указывается ноль.</a:t>
            </a:r>
            <a:endParaRPr lang="ru-RU" sz="15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2 отчет</a:t>
            </a:r>
            <a:r>
              <a:rPr lang="ru-RU" sz="1500" dirty="0" smtClean="0">
                <a:latin typeface="Arial Narrow" pitchFamily="34" charset="0"/>
              </a:rPr>
              <a:t> - </a:t>
            </a:r>
            <a:r>
              <a:rPr lang="ru-RU" sz="1500" b="1" dirty="0" smtClean="0">
                <a:latin typeface="Arial Narrow" pitchFamily="34" charset="0"/>
              </a:rPr>
              <a:t>по </a:t>
            </a:r>
            <a:r>
              <a:rPr lang="ru-RU" sz="1500" b="1" dirty="0">
                <a:latin typeface="Arial Narrow" pitchFamily="34" charset="0"/>
              </a:rPr>
              <a:t>организации, включая данные по входящим в ее структуру подразделениям, расположенным на одной с ней </a:t>
            </a:r>
            <a:r>
              <a:rPr lang="ru-RU" sz="1500" b="1" dirty="0" smtClean="0">
                <a:latin typeface="Arial Narrow" pitchFamily="34" charset="0"/>
              </a:rPr>
              <a:t>территории</a:t>
            </a:r>
            <a:r>
              <a:rPr lang="ru-RU" sz="1500" dirty="0" smtClean="0">
                <a:latin typeface="Arial Narrow" pitchFamily="34" charset="0"/>
              </a:rPr>
              <a:t>. </a:t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графе </a:t>
            </a:r>
            <a:r>
              <a:rPr lang="ru-RU" sz="1500" dirty="0">
                <a:latin typeface="Arial Narrow" pitchFamily="34" charset="0"/>
              </a:rPr>
              <a:t>3 «Территория нахождения структурного подразделения» </a:t>
            </a:r>
            <a:r>
              <a:rPr lang="ru-RU" sz="1500" dirty="0" smtClean="0">
                <a:latin typeface="Arial Narrow" pitchFamily="34" charset="0"/>
              </a:rPr>
              <a:t>указывается </a:t>
            </a:r>
            <a:r>
              <a:rPr lang="ru-RU" sz="1500" dirty="0">
                <a:latin typeface="Arial Narrow" pitchFamily="34" charset="0"/>
              </a:rPr>
              <a:t>место нахождения </a:t>
            </a:r>
            <a:r>
              <a:rPr lang="ru-RU" sz="1500" dirty="0" smtClean="0">
                <a:latin typeface="Arial Narrow" pitchFamily="34" charset="0"/>
              </a:rPr>
              <a:t>организации.</a:t>
            </a:r>
            <a:endParaRPr lang="ru-RU" sz="15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3 отчет</a:t>
            </a:r>
            <a:r>
              <a:rPr lang="ru-RU" sz="1500" dirty="0" smtClean="0">
                <a:latin typeface="Arial Narrow" pitchFamily="34" charset="0"/>
              </a:rPr>
              <a:t> - </a:t>
            </a:r>
            <a:r>
              <a:rPr lang="ru-RU" sz="1500" b="1" dirty="0" smtClean="0">
                <a:latin typeface="Arial Narrow" pitchFamily="34" charset="0"/>
              </a:rPr>
              <a:t>по </a:t>
            </a:r>
            <a:r>
              <a:rPr lang="ru-RU" sz="1500" b="1" dirty="0">
                <a:latin typeface="Arial Narrow" pitchFamily="34" charset="0"/>
              </a:rPr>
              <a:t>структурным подразделениям, расположенным на другой </a:t>
            </a:r>
            <a:r>
              <a:rPr lang="ru-RU" sz="1500" b="1" dirty="0" smtClean="0">
                <a:latin typeface="Arial Narrow" pitchFamily="34" charset="0"/>
              </a:rPr>
              <a:t>территории</a:t>
            </a:r>
            <a:r>
              <a:rPr lang="ru-RU" sz="1500" dirty="0" smtClean="0">
                <a:latin typeface="Arial Narrow" pitchFamily="34" charset="0"/>
              </a:rPr>
              <a:t>. </a:t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графе </a:t>
            </a:r>
            <a:r>
              <a:rPr lang="ru-RU" sz="1500" dirty="0">
                <a:latin typeface="Arial Narrow" pitchFamily="34" charset="0"/>
              </a:rPr>
              <a:t>3 «Территория нахождения структурного подразделения» </a:t>
            </a:r>
            <a:r>
              <a:rPr lang="ru-RU" sz="1500" dirty="0" smtClean="0">
                <a:latin typeface="Arial Narrow" pitchFamily="34" charset="0"/>
              </a:rPr>
              <a:t>указывается </a:t>
            </a:r>
            <a:r>
              <a:rPr lang="ru-RU" sz="1500" dirty="0">
                <a:latin typeface="Arial Narrow" pitchFamily="34" charset="0"/>
              </a:rPr>
              <a:t>место нахождения </a:t>
            </a:r>
            <a:r>
              <a:rPr lang="ru-RU" sz="1500" dirty="0" smtClean="0">
                <a:latin typeface="Arial Narrow" pitchFamily="34" charset="0"/>
              </a:rPr>
              <a:t>подразделений</a:t>
            </a:r>
            <a:r>
              <a:rPr lang="ru-RU" sz="1500" dirty="0">
                <a:latin typeface="Arial Narrow" pitchFamily="34" charset="0"/>
              </a:rPr>
              <a:t>. </a:t>
            </a:r>
            <a:endParaRPr lang="ru-RU" sz="1500" i="1" dirty="0">
              <a:latin typeface="Arial Narrow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710315" y="5740198"/>
            <a:ext cx="6973192" cy="310743"/>
          </a:xfrm>
          <a:prstGeom prst="rect">
            <a:avLst/>
          </a:prstGeom>
          <a:solidFill>
            <a:srgbClr val="9BC6C5">
              <a:alpha val="27059"/>
            </a:srgb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Первый отчет равен сумме 2 и 3 отчета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6" y="2782431"/>
            <a:ext cx="463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0" y="1308432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80" y="210834"/>
            <a:ext cx="1005719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70325" y="1904999"/>
            <a:ext cx="4851231" cy="3723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743" y="2689358"/>
            <a:ext cx="4181919" cy="1346118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3 отчет </a:t>
            </a:r>
            <a:r>
              <a:rPr lang="ru-RU" sz="1600" dirty="0" smtClean="0">
                <a:latin typeface="Arial Narrow" pitchFamily="34" charset="0"/>
              </a:rPr>
              <a:t>- </a:t>
            </a:r>
            <a:r>
              <a:rPr lang="ru-RU" sz="1600" b="1" dirty="0" smtClean="0">
                <a:latin typeface="Arial Narrow" pitchFamily="34" charset="0"/>
              </a:rPr>
              <a:t>по </a:t>
            </a:r>
            <a:r>
              <a:rPr lang="ru-RU" sz="1600" b="1" dirty="0">
                <a:latin typeface="Arial Narrow" pitchFamily="34" charset="0"/>
              </a:rPr>
              <a:t>структурным подразделениям, расположенным на другой </a:t>
            </a:r>
            <a:r>
              <a:rPr lang="ru-RU" sz="1600" b="1" dirty="0" smtClean="0">
                <a:latin typeface="Arial Narrow" pitchFamily="34" charset="0"/>
              </a:rPr>
              <a:t>территории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17104" y="1358511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другой территории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2245604"/>
            <a:ext cx="4965011" cy="2089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наличии более одного такого подразделения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пределах одной территории представляются данные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всем структурным подразделениям, расположенным на одной территории </a:t>
            </a:r>
            <a:endParaRPr lang="ru-RU" sz="1600" dirty="0" smtClean="0">
              <a:latin typeface="Arial Narrow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отчет </a:t>
            </a:r>
            <a:r>
              <a:rPr lang="ru-RU" sz="1600" dirty="0">
                <a:latin typeface="Arial Narrow" pitchFamily="34" charset="0"/>
              </a:rPr>
              <a:t>по структурным </a:t>
            </a:r>
            <a:r>
              <a:rPr lang="ru-RU" sz="1600" dirty="0" smtClean="0">
                <a:latin typeface="Arial Narrow" pitchFamily="34" charset="0"/>
              </a:rPr>
              <a:t>подразделениям, расположенным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другой территории </a:t>
            </a:r>
            <a:r>
              <a:rPr lang="ru-RU" sz="1600" dirty="0" smtClean="0">
                <a:latin typeface="Arial Narrow" pitchFamily="34" charset="0"/>
              </a:rPr>
              <a:t>составляется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отдельно по каждой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территории </a:t>
            </a:r>
            <a:endParaRPr lang="ru-RU" sz="1600" b="1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33" y="2782431"/>
            <a:ext cx="51994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4"/>
          <p:cNvSpPr/>
          <p:nvPr/>
        </p:nvSpPr>
        <p:spPr>
          <a:xfrm>
            <a:off x="949655" y="4180783"/>
            <a:ext cx="4308146" cy="981421"/>
          </a:xfrm>
          <a:prstGeom prst="rect">
            <a:avLst/>
          </a:prstGeom>
          <a:solidFill>
            <a:srgbClr val="9BC6C5">
              <a:alpha val="27059"/>
            </a:srgb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  <a:ea typeface="Roboto Condensed" panose="02000000000000000000" pitchFamily="2" charset="0"/>
              </a:rPr>
              <a:t>Территория (место нахождения) -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район области, </a:t>
            </a:r>
            <a:b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город областного подчинения, </a:t>
            </a:r>
            <a:b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город Минск </a:t>
            </a:r>
            <a:r>
              <a:rPr lang="ru-RU" sz="1400" i="1" dirty="0" smtClean="0">
                <a:solidFill>
                  <a:schemeClr val="tx1"/>
                </a:solidFill>
                <a:latin typeface="Arial Narrow" pitchFamily="34" charset="0"/>
              </a:rPr>
              <a:t>в целом без разбивки на районы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80" y="200308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2601" y="2110907"/>
            <a:ext cx="4885232" cy="1701056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Страховая организация представляет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один отчет </a:t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latin typeface="Arial Narrow" pitchFamily="34" charset="0"/>
              </a:rPr>
              <a:t>в целом по юридическому лицу по месту своего нахождения (государственной регистрации).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В отчет в</a:t>
            </a:r>
            <a:r>
              <a:rPr lang="be-BY" sz="1600" dirty="0" smtClean="0">
                <a:latin typeface="Arial Narrow" pitchFamily="34" charset="0"/>
              </a:rPr>
              <a:t>ключаются </a:t>
            </a:r>
            <a:r>
              <a:rPr lang="be-BY" sz="1600" dirty="0">
                <a:latin typeface="Arial Narrow" pitchFamily="34" charset="0"/>
              </a:rPr>
              <a:t>первичные статистические данные </a:t>
            </a:r>
            <a:r>
              <a:rPr lang="be-BY" sz="1600" dirty="0" smtClean="0">
                <a:latin typeface="Arial Narrow" pitchFamily="34" charset="0"/>
              </a:rPr>
              <a:t/>
            </a:r>
            <a:br>
              <a:rPr lang="be-BY" sz="1600" dirty="0" smtClean="0">
                <a:latin typeface="Arial Narrow" pitchFamily="34" charset="0"/>
              </a:rPr>
            </a:br>
            <a:r>
              <a:rPr lang="be-BY" sz="1600" dirty="0" smtClean="0">
                <a:latin typeface="Arial Narrow" pitchFamily="34" charset="0"/>
              </a:rPr>
              <a:t>по </a:t>
            </a:r>
            <a:r>
              <a:rPr lang="be-BY" sz="1600" dirty="0">
                <a:latin typeface="Arial Narrow" pitchFamily="34" charset="0"/>
              </a:rPr>
              <a:t>всем подразделениям, входящим в </a:t>
            </a:r>
            <a:r>
              <a:rPr lang="be-BY" sz="1600" dirty="0" smtClean="0">
                <a:latin typeface="Arial Narrow" pitchFamily="34" charset="0"/>
              </a:rPr>
              <a:t>ее </a:t>
            </a:r>
            <a:r>
              <a:rPr lang="be-BY" sz="1600" dirty="0">
                <a:latin typeface="Arial Narrow" pitchFamily="34" charset="0"/>
              </a:rPr>
              <a:t>структуру, </a:t>
            </a:r>
            <a:r>
              <a:rPr lang="be-BY" sz="1600" b="1" dirty="0">
                <a:latin typeface="Arial Narrow" pitchFamily="34" charset="0"/>
              </a:rPr>
              <a:t>независимо от места их нахождения</a:t>
            </a:r>
            <a:r>
              <a:rPr lang="be-BY" sz="1600" dirty="0">
                <a:latin typeface="Arial Narrow" pitchFamily="34" charset="0"/>
              </a:rPr>
              <a:t>.</a:t>
            </a:r>
            <a:endParaRPr lang="ru-RU" sz="16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страховая организация 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индустриальный парк «Великий камень» 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2" y="1443186"/>
            <a:ext cx="4965011" cy="369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latin typeface="Arial Narrow" pitchFamily="34" charset="0"/>
              </a:rPr>
              <a:t>Организация-резидент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Китайско-Белорусского индустриального парка «Великий камень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</a:t>
            </a:r>
            <a:r>
              <a:rPr lang="ru-RU" sz="1600" dirty="0" smtClean="0">
                <a:latin typeface="Arial Narrow" pitchFamily="34" charset="0"/>
              </a:rPr>
              <a:t>; </a:t>
            </a:r>
          </a:p>
          <a:p>
            <a:pPr algn="l"/>
            <a:r>
              <a:rPr lang="ru-RU" sz="1600" dirty="0" smtClean="0">
                <a:latin typeface="Arial Narrow" pitchFamily="34" charset="0"/>
              </a:rPr>
              <a:t>совместная </a:t>
            </a:r>
            <a:r>
              <a:rPr lang="ru-RU" sz="1600" dirty="0">
                <a:latin typeface="Arial Narrow" pitchFamily="34" charset="0"/>
              </a:rPr>
              <a:t>белорусско-китайская компания по развитию индустриального </a:t>
            </a:r>
            <a:r>
              <a:rPr lang="ru-RU" sz="1600" dirty="0" smtClean="0">
                <a:latin typeface="Arial Narrow" pitchFamily="34" charset="0"/>
              </a:rPr>
              <a:t>парка; </a:t>
            </a:r>
          </a:p>
          <a:p>
            <a:pPr algn="l"/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осуществляющая деятельность на территории индустриального парка, 50 и более процентов акций (долей в уставном фонде) которой принадлежит совместной компании либо имущество которой находится в собственности совместной компании, </a:t>
            </a:r>
            <a:endParaRPr lang="ru-RU" sz="1600" dirty="0" smtClean="0">
              <a:latin typeface="Arial Narrow" pitchFamily="34" charset="0"/>
            </a:endParaRPr>
          </a:p>
          <a:p>
            <a:pPr marL="361950" algn="l"/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отчете </a:t>
            </a:r>
            <a:r>
              <a:rPr lang="ru-RU" sz="1600" dirty="0" smtClean="0">
                <a:latin typeface="Arial Narrow" pitchFamily="34" charset="0"/>
              </a:rPr>
              <a:t>отражают </a:t>
            </a:r>
            <a:r>
              <a:rPr lang="ru-RU" sz="1600" dirty="0">
                <a:latin typeface="Arial Narrow" pitchFamily="34" charset="0"/>
              </a:rPr>
              <a:t>данные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по структурным подразделениям, </a:t>
            </a:r>
            <a:r>
              <a:rPr lang="ru-RU" sz="1600" dirty="0">
                <a:latin typeface="Arial Narrow" pitchFamily="34" charset="0"/>
              </a:rPr>
              <a:t>осуществляющим производство продукции, выполнение работ, оказание услуг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за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пределами индустриального парка.</a:t>
            </a:r>
          </a:p>
        </p:txBody>
      </p:sp>
    </p:spTree>
    <p:extLst>
      <p:ext uri="{BB962C8B-B14F-4D97-AF65-F5344CB8AC3E}">
        <p14:creationId xmlns:p14="http://schemas.microsoft.com/office/powerpoint/2010/main" val="34563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5" y="3653525"/>
            <a:ext cx="4859482" cy="21744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325083" y="4611410"/>
            <a:ext cx="9899191" cy="92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tabLst>
                <a:tab pos="177800" algn="l"/>
              </a:tabLst>
            </a:pPr>
            <a:r>
              <a:rPr lang="ru-RU" sz="1600" dirty="0" smtClean="0">
                <a:latin typeface="Arial Narrow" pitchFamily="34" charset="0"/>
              </a:rPr>
              <a:t>Данные </a:t>
            </a:r>
            <a:r>
              <a:rPr lang="ru-RU" sz="1600" dirty="0">
                <a:latin typeface="Arial Narrow" pitchFamily="34" charset="0"/>
              </a:rPr>
              <a:t>по строке 10 в графах с 1 по 3 должны быть равны сумме данных, отражаемых по свободным строкам 11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соответствующих </a:t>
            </a:r>
            <a:r>
              <a:rPr lang="ru-RU" sz="1600" dirty="0" smtClean="0">
                <a:latin typeface="Arial Narrow" pitchFamily="34" charset="0"/>
              </a:rPr>
              <a:t>графах. </a:t>
            </a:r>
            <a:endParaRPr lang="ru-RU" sz="1600" dirty="0">
              <a:latin typeface="Arial Narrow" pitchFamily="34" charset="0"/>
            </a:endParaRPr>
          </a:p>
          <a:p>
            <a:pPr marL="3175">
              <a:spcBef>
                <a:spcPts val="1200"/>
              </a:spcBef>
              <a:tabLst>
                <a:tab pos="177800" algn="l"/>
              </a:tabLst>
            </a:pPr>
            <a:r>
              <a:rPr lang="ru-RU" sz="1600" b="1" spc="-10" dirty="0">
                <a:solidFill>
                  <a:srgbClr val="008080"/>
                </a:solidFill>
                <a:latin typeface="Arial Narrow" pitchFamily="34" charset="0"/>
              </a:rPr>
              <a:t>Строка 10 служит для целей программного арифметического контроля заполнения раздела</a:t>
            </a:r>
            <a:r>
              <a:rPr lang="en-US" sz="1600" b="1" spc="-10" dirty="0">
                <a:solidFill>
                  <a:srgbClr val="008080"/>
                </a:solidFill>
                <a:latin typeface="Arial Narrow" pitchFamily="34" charset="0"/>
              </a:rPr>
              <a:t> I</a:t>
            </a:r>
            <a:r>
              <a:rPr lang="en-US" sz="1600" b="1" spc="-10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srgbClr val="00808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 bwMode="auto">
          <a:xfrm>
            <a:off x="1046470" y="1568582"/>
            <a:ext cx="9936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94180" y="203178"/>
            <a:ext cx="11372676" cy="43032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8993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9" y="1304712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956" y="5146473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94180" y="1877821"/>
            <a:ext cx="5185184" cy="3918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379" y="2286307"/>
            <a:ext cx="4817855" cy="288275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500" b="1" dirty="0" smtClean="0">
                <a:latin typeface="Arial Narrow" pitchFamily="34" charset="0"/>
              </a:rPr>
              <a:t>По строке 11 в графах 1 и 3 </a:t>
            </a:r>
            <a:r>
              <a:rPr lang="ru-RU" sz="1500" dirty="0" smtClean="0">
                <a:latin typeface="Arial Narrow" pitchFamily="34" charset="0"/>
              </a:rPr>
              <a:t>отражаются</a:t>
            </a:r>
            <a:r>
              <a:rPr lang="ru-RU" sz="1500" b="1" dirty="0" smtClean="0">
                <a:latin typeface="Arial Narrow" pitchFamily="34" charset="0"/>
              </a:rPr>
              <a:t> </a:t>
            </a:r>
            <a:r>
              <a:rPr lang="ru-RU" sz="1500" dirty="0" smtClean="0">
                <a:latin typeface="Arial Narrow" pitchFamily="34" charset="0"/>
              </a:rPr>
              <a:t>данные </a:t>
            </a:r>
            <a:r>
              <a:rPr lang="ru-RU" sz="1500" dirty="0">
                <a:latin typeface="Arial Narrow" pitchFamily="34" charset="0"/>
              </a:rPr>
              <a:t>по </a:t>
            </a:r>
            <a:r>
              <a:rPr lang="ru-RU" sz="1500" dirty="0" smtClean="0">
                <a:latin typeface="Arial Narrow" pitchFamily="34" charset="0"/>
              </a:rPr>
              <a:t>осуществляемым видам </a:t>
            </a:r>
            <a:r>
              <a:rPr lang="ru-RU" sz="1500" dirty="0">
                <a:latin typeface="Arial Narrow" pitchFamily="34" charset="0"/>
              </a:rPr>
              <a:t>экономической деятельности, направленным: </a:t>
            </a:r>
          </a:p>
          <a:p>
            <a:pPr marL="64770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>
                <a:latin typeface="Arial Narrow" pitchFamily="34" charset="0"/>
              </a:rPr>
              <a:t>на производство продукции, </a:t>
            </a:r>
            <a:r>
              <a:rPr lang="ru-RU" sz="1500" dirty="0" smtClean="0">
                <a:latin typeface="Arial Narrow" pitchFamily="34" charset="0"/>
              </a:rPr>
              <a:t>предназначенной </a:t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b="1" dirty="0" smtClean="0">
                <a:latin typeface="Arial Narrow" pitchFamily="34" charset="0"/>
              </a:rPr>
              <a:t>для </a:t>
            </a:r>
            <a:r>
              <a:rPr lang="ru-RU" sz="1500" b="1" dirty="0">
                <a:latin typeface="Arial Narrow" pitchFamily="34" charset="0"/>
              </a:rPr>
              <a:t>реализации</a:t>
            </a:r>
            <a:r>
              <a:rPr lang="ru-RU" sz="1500" dirty="0">
                <a:latin typeface="Arial Narrow" pitchFamily="34" charset="0"/>
              </a:rPr>
              <a:t> другим юридическим или физическим лицам, в том числе </a:t>
            </a:r>
            <a:r>
              <a:rPr lang="ru-RU" sz="1500" b="1" dirty="0">
                <a:latin typeface="Arial Narrow" pitchFamily="34" charset="0"/>
              </a:rPr>
              <a:t>выданной</a:t>
            </a:r>
            <a:r>
              <a:rPr lang="ru-RU" sz="1500" dirty="0">
                <a:latin typeface="Arial Narrow" pitchFamily="34" charset="0"/>
              </a:rPr>
              <a:t> своим работникам </a:t>
            </a:r>
            <a:r>
              <a:rPr lang="ru-RU" sz="1500" b="1" dirty="0">
                <a:latin typeface="Arial Narrow" pitchFamily="34" charset="0"/>
              </a:rPr>
              <a:t>в счет оплаты труда</a:t>
            </a:r>
            <a:r>
              <a:rPr lang="ru-RU" sz="1500" dirty="0">
                <a:latin typeface="Arial Narrow" pitchFamily="34" charset="0"/>
              </a:rPr>
              <a:t>, а также </a:t>
            </a:r>
            <a:r>
              <a:rPr lang="ru-RU" sz="1500" b="1" dirty="0">
                <a:latin typeface="Arial Narrow" pitchFamily="34" charset="0"/>
              </a:rPr>
              <a:t>зачисленной в состав собственных основных средств</a:t>
            </a:r>
            <a:r>
              <a:rPr lang="ru-RU" sz="1500" dirty="0">
                <a:latin typeface="Arial Narrow" pitchFamily="34" charset="0"/>
              </a:rPr>
              <a:t>; </a:t>
            </a:r>
          </a:p>
          <a:p>
            <a:pPr marL="64770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>
                <a:latin typeface="Arial Narrow" pitchFamily="34" charset="0"/>
              </a:rPr>
              <a:t>на выполнение работ, оказание услуг другим юридическим или физическим </a:t>
            </a:r>
            <a:r>
              <a:rPr lang="ru-RU" sz="1500" dirty="0" smtClean="0">
                <a:latin typeface="Arial Narrow" pitchFamily="34" charset="0"/>
              </a:rPr>
              <a:t>лицам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39379" y="541603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25" y="3727685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72317" y="1304712"/>
            <a:ext cx="568642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64601" y="14238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Коммерческая организация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655163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вертикальная </a:t>
            </a:r>
            <a:r>
              <a:rPr lang="ru-RU" sz="2000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интеграция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83470" y="1803996"/>
            <a:ext cx="5491373" cy="3612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По строке 11 также отражаются данные по отдельным видам экономической деятельности, осуществляемым организацией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последовательно</a:t>
            </a:r>
            <a:r>
              <a:rPr lang="ru-RU" sz="1400" dirty="0" smtClean="0">
                <a:latin typeface="Arial Narrow" pitchFamily="34" charset="0"/>
              </a:rPr>
              <a:t> в процессе производства продукции (работ, услуг) и классифицируемым по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ОКЭД: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А </a:t>
            </a:r>
            <a:r>
              <a:rPr lang="ru-RU" sz="1400" dirty="0" smtClean="0">
                <a:latin typeface="Arial Narrow" pitchFamily="34" charset="0"/>
              </a:rPr>
              <a:t>«Сельское, лесное и рыбное хозяйство» в группах 011, 012, 013, 014; в подклассе 02200; в разделе 03;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B</a:t>
            </a:r>
            <a:r>
              <a:rPr lang="ru-RU" sz="1400" dirty="0" smtClean="0">
                <a:latin typeface="Arial Narrow" pitchFamily="34" charset="0"/>
              </a:rPr>
              <a:t> «Горнодобывающая промышленность» в разделе 08;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С</a:t>
            </a:r>
            <a:r>
              <a:rPr lang="ru-RU" sz="1400" dirty="0" smtClean="0">
                <a:latin typeface="Arial Narrow" pitchFamily="34" charset="0"/>
              </a:rPr>
              <a:t> «Обрабатывающая промышленность» в разделах с 10 по 32;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D </a:t>
            </a:r>
            <a:r>
              <a:rPr lang="ru-RU" sz="1400" dirty="0" smtClean="0">
                <a:latin typeface="Arial Narrow" pitchFamily="34" charset="0"/>
              </a:rPr>
              <a:t>«Снабжение электроэнергией, газом, паром, горячей водой и кондиционированным воздухом» в классе 3511 и в подклассе 35300.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Произведенная в результате осуществления этих видов деятельности продукция передается для дальнейшего использования в производстве продукции, выполнении работ, оказании услуг, классифицируемых по другому коду вида экономической деятельности, включенному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в иную секцию (секции) </a:t>
            </a:r>
            <a:r>
              <a:rPr lang="ru-RU" sz="1400" dirty="0" smtClean="0">
                <a:latin typeface="Arial Narrow" pitchFamily="34" charset="0"/>
              </a:rPr>
              <a:t>ОКЭД.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ctrTitle"/>
          </p:nvPr>
        </p:nvSpPr>
        <p:spPr>
          <a:xfrm>
            <a:off x="483347" y="208525"/>
            <a:ext cx="11372676" cy="69755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».</a:t>
            </a:r>
            <a:b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Строка 11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0" y="134575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08596" y="1952802"/>
            <a:ext cx="9511729" cy="33907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1303617" y="2294617"/>
            <a:ext cx="8823135" cy="230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Arial Narrow" pitchFamily="34" charset="0"/>
              </a:rPr>
              <a:t>по </a:t>
            </a:r>
            <a:r>
              <a:rPr lang="ru-RU" sz="1800" dirty="0">
                <a:latin typeface="Arial Narrow" pitchFamily="34" charset="0"/>
              </a:rPr>
              <a:t>строке 11 отражает данные </a:t>
            </a:r>
            <a:r>
              <a:rPr lang="ru-RU" sz="1800" dirty="0" smtClean="0">
                <a:latin typeface="Arial Narrow" pitchFamily="34" charset="0"/>
              </a:rPr>
              <a:t>только </a:t>
            </a:r>
            <a:r>
              <a:rPr lang="ru-RU" sz="1800" dirty="0">
                <a:latin typeface="Arial Narrow" pitchFamily="34" charset="0"/>
              </a:rPr>
              <a:t>по </a:t>
            </a:r>
            <a:r>
              <a:rPr lang="ru-RU" sz="1800" dirty="0" smtClean="0">
                <a:latin typeface="Arial Narrow" pitchFamily="34" charset="0"/>
              </a:rPr>
              <a:t>осуществляемым видам </a:t>
            </a:r>
            <a:r>
              <a:rPr lang="ru-RU" sz="1800" dirty="0">
                <a:latin typeface="Arial Narrow" pitchFamily="34" charset="0"/>
              </a:rPr>
              <a:t>экономической деятельности, </a:t>
            </a:r>
            <a:r>
              <a:rPr lang="ru-RU" sz="1800" dirty="0" smtClean="0">
                <a:latin typeface="Arial Narrow" pitchFamily="34" charset="0"/>
              </a:rPr>
              <a:t>направленным</a:t>
            </a:r>
          </a:p>
          <a:p>
            <a:pPr marL="361950" algn="l">
              <a:spcBef>
                <a:spcPts val="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на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производство продукции (работ, услуг), предназначенной для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реализации </a:t>
            </a:r>
            <a:endParaRPr lang="ru-RU" sz="1800" dirty="0" smtClean="0">
              <a:latin typeface="Arial Narrow" pitchFamily="34" charset="0"/>
            </a:endParaRPr>
          </a:p>
          <a:p>
            <a:pPr marL="612000" algn="l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другим юридическим лицам</a:t>
            </a:r>
          </a:p>
          <a:p>
            <a:pPr marL="612000" algn="l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</a:rPr>
              <a:t>или </a:t>
            </a:r>
            <a:r>
              <a:rPr lang="ru-RU" sz="1800" dirty="0">
                <a:latin typeface="Arial Narrow" pitchFamily="34" charset="0"/>
              </a:rPr>
              <a:t>физическим лицам (</a:t>
            </a:r>
            <a:r>
              <a:rPr lang="ru-RU" sz="1800" b="1" dirty="0">
                <a:latin typeface="Arial Narrow" pitchFamily="34" charset="0"/>
              </a:rPr>
              <a:t>не являющимся участниками (членами) данной организации</a:t>
            </a:r>
            <a:r>
              <a:rPr lang="ru-RU" sz="1800" dirty="0">
                <a:latin typeface="Arial Narrow" pitchFamily="34" charset="0"/>
              </a:rPr>
              <a:t>).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770325" y="145747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 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3347" y="208525"/>
            <a:ext cx="11372676" cy="69755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».</a:t>
            </a:r>
            <a:b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Строка 11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885232" cy="30333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latin typeface="Arial Narrow" pitchFamily="34" charset="0"/>
              </a:rPr>
              <a:t>В графе 1 </a:t>
            </a:r>
            <a:r>
              <a:rPr lang="ru-RU" sz="1600" dirty="0">
                <a:latin typeface="Arial Narrow" pitchFamily="34" charset="0"/>
              </a:rPr>
              <a:t>отражается: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стоимость всей произведенной продукции, выполненных работ, оказанных услуг </a:t>
            </a:r>
            <a:r>
              <a:rPr lang="ru-RU" sz="1600" dirty="0" smtClean="0">
                <a:latin typeface="Arial Narrow" pitchFamily="34" charset="0"/>
              </a:rPr>
              <a:t>собственными силами организации в </a:t>
            </a:r>
            <a:r>
              <a:rPr lang="ru-RU" sz="1600" dirty="0">
                <a:latin typeface="Arial Narrow" pitchFamily="34" charset="0"/>
              </a:rPr>
              <a:t>отпускных ценах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вычетом налогов и сборов, исчисляемых из выручки</a:t>
            </a:r>
            <a:r>
              <a:rPr lang="ru-RU" sz="1600" b="1" dirty="0">
                <a:latin typeface="Arial Narrow" pitchFamily="34" charset="0"/>
              </a:rPr>
              <a:t>;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сумма средств, полученных из бюджета в связи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с </a:t>
            </a:r>
            <a:r>
              <a:rPr lang="ru-RU" sz="1600" dirty="0">
                <a:latin typeface="Arial Narrow" pitchFamily="34" charset="0"/>
              </a:rPr>
              <a:t>государственным регулированием цен и тарифов,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покрытие убытков, на возмещение затрат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производство.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471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7" y="1710564"/>
            <a:ext cx="4885232" cy="3375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Средства, полученные на возмещение разницы в цене, включаются в объем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моменту их фактического поступления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Налоги и сборы, исчисляемые из выручки, исключаются </a:t>
            </a:r>
            <a:r>
              <a:rPr lang="ru-RU" sz="1600" dirty="0">
                <a:latin typeface="Arial Narrow" pitchFamily="34" charset="0"/>
              </a:rPr>
              <a:t>из объема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всем видам экономической деятельности!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i="1" dirty="0">
                <a:latin typeface="Arial Narrow" pitchFamily="34" charset="0"/>
              </a:rPr>
              <a:t>По отдельным видам экономической деятельности приводятся дополнительные </a:t>
            </a:r>
            <a:r>
              <a:rPr lang="ru-RU" sz="1600" i="1" dirty="0" smtClean="0">
                <a:latin typeface="Arial Narrow" pitchFamily="34" charset="0"/>
              </a:rPr>
              <a:t>условия по </a:t>
            </a:r>
            <a:r>
              <a:rPr lang="ru-RU" sz="1600" i="1" dirty="0">
                <a:latin typeface="Arial Narrow" pitchFamily="34" charset="0"/>
              </a:rPr>
              <a:t>отражению данных в графе 1</a:t>
            </a:r>
            <a:r>
              <a:rPr lang="ru-RU" sz="1600" i="1" dirty="0" smtClean="0"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Коммерческая организация </a:t>
            </a:r>
            <a:r>
              <a:rPr lang="ru-RU" sz="1600" dirty="0">
                <a:latin typeface="Arial Narrow" pitchFamily="34" charset="0"/>
              </a:rPr>
              <a:t>отражает стоимость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счет всех источников финансирования.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деятельности».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1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789391" cy="30333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Arial Narrow" pitchFamily="34" charset="0"/>
              </a:rPr>
              <a:t>Организация, осуществляющая расчеты в иностранной валюте, отражает данные в графе 1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по ценам, пересчитанным в белорусские рубли в соответствии с Национальным стандартом бухгалтерского учета и отчетности</a:t>
            </a:r>
            <a:r>
              <a:rPr lang="ru-RU" sz="1500" dirty="0">
                <a:latin typeface="Arial Narrow" pitchFamily="34" charset="0"/>
              </a:rPr>
              <a:t> «Влияние изменений курсов иностранных валют», утвержденным постановлением </a:t>
            </a:r>
            <a:r>
              <a:rPr lang="ru-RU" sz="1500" dirty="0" smtClean="0">
                <a:latin typeface="Arial Narrow" pitchFamily="34" charset="0"/>
              </a:rPr>
              <a:t>Минфина от </a:t>
            </a:r>
            <a:r>
              <a:rPr lang="ru-RU" sz="1500" dirty="0">
                <a:latin typeface="Arial Narrow" pitchFamily="34" charset="0"/>
              </a:rPr>
              <a:t>26.12.2022 № </a:t>
            </a:r>
            <a:r>
              <a:rPr lang="ru-RU" sz="1500" dirty="0" smtClean="0">
                <a:latin typeface="Arial Narrow" pitchFamily="34" charset="0"/>
              </a:rPr>
              <a:t>61.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5" y="1408962"/>
            <a:ext cx="5176043" cy="387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ч.25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п.30 Указаний, касается 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Готовая </a:t>
            </a:r>
            <a:r>
              <a:rPr lang="ru-RU" sz="1500" dirty="0">
                <a:latin typeface="Arial Narrow" pitchFamily="34" charset="0"/>
              </a:rPr>
              <a:t>продукция, поставляемая на экспорт в соответствии с заключенными контрактами, включается в объем промышленного </a:t>
            </a:r>
            <a:r>
              <a:rPr lang="ru-RU" sz="1500" dirty="0" smtClean="0">
                <a:latin typeface="Arial Narrow" pitchFamily="34" charset="0"/>
              </a:rPr>
              <a:t>производства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контрактным ценам, пересчитанным в белорусские рубли в соответствии с Национальным стандартом бухгалтерского учета и отчетности (</a:t>
            </a:r>
            <a:r>
              <a:rPr lang="ru-RU" sz="1500" b="1" dirty="0">
                <a:latin typeface="Arial Narrow" pitchFamily="34" charset="0"/>
              </a:rPr>
              <a:t>если продукция была отгружена в тот же день, когда зачислена в состав готовой</a:t>
            </a:r>
            <a:r>
              <a:rPr lang="ru-RU" sz="1500" dirty="0">
                <a:latin typeface="Arial Narrow" pitchFamily="34" charset="0"/>
              </a:rPr>
              <a:t>), </a:t>
            </a:r>
            <a:endParaRPr lang="ru-RU" sz="1500" dirty="0" smtClean="0">
              <a:latin typeface="Arial Narrow" pitchFamily="34" charset="0"/>
            </a:endParaRP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либо </a:t>
            </a:r>
            <a:r>
              <a:rPr lang="ru-RU" sz="1500" dirty="0">
                <a:latin typeface="Arial Narrow" pitchFamily="34" charset="0"/>
              </a:rPr>
              <a:t>по официальному курсу белорусского рубля к иностранной валюте, установленному Национальным банком на дату сдачи ее на склад готовой продукции</a:t>
            </a:r>
            <a:r>
              <a:rPr lang="ru-RU" sz="15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500" dirty="0" smtClean="0">
                <a:solidFill>
                  <a:srgbClr val="CC6600"/>
                </a:solidFill>
                <a:latin typeface="Arial Narrow" pitchFamily="34" charset="0"/>
              </a:rPr>
              <a:t/>
            </a:r>
            <a:br>
              <a:rPr lang="ru-RU" sz="1500" dirty="0" smtClean="0">
                <a:solidFill>
                  <a:srgbClr val="CC6600"/>
                </a:solidFill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(</a:t>
            </a:r>
            <a:r>
              <a:rPr lang="ru-RU" sz="1500" b="1" dirty="0">
                <a:latin typeface="Arial Narrow" pitchFamily="34" charset="0"/>
              </a:rPr>
              <a:t>если продукция не была отгружена</a:t>
            </a:r>
            <a:r>
              <a:rPr lang="ru-RU" sz="1500" dirty="0">
                <a:latin typeface="Arial Narrow" pitchFamily="34" charset="0"/>
              </a:rPr>
              <a:t>), </a:t>
            </a:r>
            <a:endParaRPr lang="ru-RU" sz="15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за </a:t>
            </a:r>
            <a:r>
              <a:rPr lang="ru-RU" sz="1500" dirty="0">
                <a:latin typeface="Arial Narrow" pitchFamily="34" charset="0"/>
              </a:rPr>
              <a:t>вычетом налогов и сборов, исчисляемых из выручки, экспортных пошлин и стоимости транспортировки продукции от станции отправления до станции назначения. </a:t>
            </a:r>
            <a:endParaRPr lang="ru-RU" sz="1500" dirty="0" smtClean="0">
              <a:latin typeface="Arial Narrow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деятельности».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Организация, осуществляющая расчеты в иностранной валюте</a:t>
            </a:r>
          </a:p>
        </p:txBody>
      </p:sp>
    </p:spTree>
    <p:extLst>
      <p:ext uri="{BB962C8B-B14F-4D97-AF65-F5344CB8AC3E}">
        <p14:creationId xmlns:p14="http://schemas.microsoft.com/office/powerpoint/2010/main" val="1285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4" y="1452522"/>
            <a:ext cx="5001180" cy="269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области строительства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2 </a:t>
            </a:r>
            <a:r>
              <a:rPr lang="ru-RU" sz="1600" b="1" dirty="0">
                <a:latin typeface="Arial Narrow" pitchFamily="34" charset="0"/>
              </a:rPr>
              <a:t>отражается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материалов заказчика</a:t>
            </a:r>
            <a:r>
              <a:rPr lang="ru-RU" sz="1600" dirty="0">
                <a:latin typeface="Arial Narrow" pitchFamily="34" charset="0"/>
              </a:rPr>
              <a:t>, принятых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забалансовый счет </a:t>
            </a:r>
            <a:r>
              <a:rPr lang="ru-RU" sz="1600" dirty="0" smtClean="0">
                <a:latin typeface="Arial Narrow" pitchFamily="34" charset="0"/>
              </a:rPr>
              <a:t>бухгалтерского </a:t>
            </a:r>
            <a:r>
              <a:rPr lang="ru-RU" sz="1600" dirty="0">
                <a:latin typeface="Arial Narrow" pitchFamily="34" charset="0"/>
              </a:rPr>
              <a:t>учета </a:t>
            </a:r>
            <a:r>
              <a:rPr lang="ru-RU" sz="1600" dirty="0" smtClean="0">
                <a:latin typeface="Arial Narrow" pitchFamily="34" charset="0"/>
              </a:rPr>
              <a:t>организации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использованных в строительстве</a:t>
            </a:r>
            <a:r>
              <a:rPr lang="ru-RU" sz="1600" dirty="0">
                <a:latin typeface="Arial Narrow" pitchFamily="34" charset="0"/>
              </a:rPr>
              <a:t>, </a:t>
            </a:r>
            <a:endParaRPr lang="ru-RU" sz="1600" dirty="0" smtClean="0">
              <a:latin typeface="Arial Narrow" pitchFamily="34" charset="0"/>
            </a:endParaRP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по  </a:t>
            </a:r>
            <a:r>
              <a:rPr lang="ru-RU" sz="1600" dirty="0">
                <a:latin typeface="Arial Narrow" pitchFamily="34" charset="0"/>
              </a:rPr>
              <a:t>тому же виду экономической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F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«Строительство</a:t>
            </a:r>
            <a:r>
              <a:rPr lang="ru-RU" sz="1600" dirty="0" smtClean="0">
                <a:latin typeface="Arial Narrow" pitchFamily="34" charset="0"/>
              </a:rPr>
              <a:t>» ОКЭД, </a:t>
            </a:r>
            <a:r>
              <a:rPr lang="ru-RU" sz="1600" dirty="0">
                <a:latin typeface="Arial Narrow" pitchFamily="34" charset="0"/>
              </a:rPr>
              <a:t>что и стоимость выполненных строительных работ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Графа 2. Промышленность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Графа 2. Строительство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деятельности».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2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50559" y="1452522"/>
            <a:ext cx="5031116" cy="378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графе 2 </a:t>
            </a:r>
            <a:r>
              <a:rPr lang="ru-RU" sz="1600" b="1" dirty="0" smtClean="0">
                <a:latin typeface="Arial Narrow" pitchFamily="34" charset="0"/>
              </a:rPr>
              <a:t>отражается</a:t>
            </a: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стоимость переработанного сырья и материалов заказчика, учитываемых на забалансовом счете бухгалтерского учета организации, не оплаченных организацией-изготовителем (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давальческого сырья</a:t>
            </a:r>
            <a:r>
              <a:rPr lang="ru-RU" sz="1600" dirty="0" smtClean="0">
                <a:latin typeface="Arial Narrow" pitchFamily="34" charset="0"/>
              </a:rPr>
              <a:t>) </a:t>
            </a: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по соответствующим подклассам, относящимся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к разделам с 10 по 32, а также к классу 3832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 </a:t>
            </a: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по моменту фактического производства продукции из него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В графе 2 </a:t>
            </a:r>
            <a:r>
              <a:rPr lang="ru-RU" sz="1600" b="1" dirty="0" smtClean="0">
                <a:solidFill>
                  <a:srgbClr val="990000"/>
                </a:solidFill>
                <a:latin typeface="Arial Narrow" pitchFamily="34" charset="0"/>
              </a:rPr>
              <a:t>не отражается </a:t>
            </a:r>
            <a:r>
              <a:rPr lang="ru-RU" sz="1600" dirty="0" smtClean="0">
                <a:latin typeface="Arial Narrow" pitchFamily="34" charset="0"/>
              </a:rPr>
              <a:t>стоимость давальческого сырья, полученного от заказчика – нерезидента РБ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623636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ru-RU" sz="1600" dirty="0">
                <a:latin typeface="Arial Narrow" pitchFamily="34" charset="0"/>
              </a:rPr>
              <a:t>В графе 3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отражается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объем производства продукции (работ,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услуг)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последний квартал отчетного периода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</a:rPr>
              <a:t>в отчете за январь-март – графа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</a:rPr>
              <a:t> не заполняется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январь-июнь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latin typeface="Arial Narrow" pitchFamily="34" charset="0"/>
                <a:ea typeface="Times New Roman" pitchFamily="18" charset="0"/>
              </a:rPr>
            </a:b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апрель, май и июнь;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январь-сентябрь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за июль, август и сентябрь;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dirty="0">
                <a:latin typeface="Arial Narrow" pitchFamily="34" charset="0"/>
                <a:ea typeface="Times New Roman" pitchFamily="18" charset="0"/>
              </a:rPr>
              <a:t>в отчете за январь-декабрь – графа </a:t>
            </a:r>
            <a:r>
              <a:rPr lang="en-US" sz="1600" dirty="0">
                <a:latin typeface="Arial Narrow" pitchFamily="34" charset="0"/>
                <a:ea typeface="Times New Roman" pitchFamily="18" charset="0"/>
              </a:rPr>
              <a:t>3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 заполняется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latin typeface="Arial Narrow" pitchFamily="34" charset="0"/>
                <a:ea typeface="Times New Roman" pitchFamily="18" charset="0"/>
              </a:rPr>
            </a:br>
            <a:r>
              <a:rPr lang="ru-RU" sz="1600" dirty="0" smtClean="0">
                <a:latin typeface="Arial Narrow" pitchFamily="34" charset="0"/>
                <a:ea typeface="Times New Roman" pitchFamily="18" charset="0"/>
              </a:rPr>
              <a:t>за </a:t>
            </a:r>
            <a:r>
              <a:rPr lang="ru-RU" sz="1600" dirty="0">
                <a:latin typeface="Arial Narrow" pitchFamily="34" charset="0"/>
                <a:ea typeface="Times New Roman" pitchFamily="18" charset="0"/>
              </a:rPr>
              <a:t>октябрь, ноябрь и декабрь.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809625" algn="l"/>
                <a:tab pos="914400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Данные в графе 3 отражаются согласно методологии заполнения графы 1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ea typeface="Times New Roman" pitchFamily="18" charset="0"/>
              </a:rPr>
              <a:t>.</a:t>
            </a:r>
            <a:endParaRPr lang="ru-RU" sz="12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3" y="1542378"/>
            <a:ext cx="482362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Типичная ошибка заполнения графы 3: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организация 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 ошибочно заполняет графу </a:t>
            </a:r>
            <a:r>
              <a:rPr lang="en-US" sz="1600" i="1" dirty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как разницу данных в графе 1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отчета 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 и данных в графе 1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отчета 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январь-март.  Данные в графе </a:t>
            </a:r>
            <a:r>
              <a:rPr lang="en-US" sz="1600" i="1" dirty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сразу определяются в тысячах рублей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(единица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измерения показателей в форме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4-у, 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единица измерения в первичных учетных документах –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рубли). </a:t>
            </a:r>
            <a:endParaRPr lang="ru-RU" sz="1600" i="1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Как необходимо заполнять графу </a:t>
            </a:r>
            <a:r>
              <a:rPr lang="en-US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 отчете за январь-июнь в графе </a:t>
            </a:r>
            <a:r>
              <a:rPr lang="en-US" sz="1600" i="1" dirty="0" smtClean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 отражается объем производства продукции (работ, услуг) за вычетом налогов и сборов, исчисляемых из выручки за 2-ой квартал отчетного периода, то есть должна быть отражена  </a:t>
            </a:r>
            <a:r>
              <a:rPr lang="ru-RU" sz="1600" b="1" i="1" dirty="0" smtClean="0">
                <a:latin typeface="Arial Narrow" pitchFamily="34" charset="0"/>
                <a:cs typeface="Arial" pitchFamily="34" charset="0"/>
              </a:rPr>
              <a:t>сумма данных за апрель, май и июнь.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Вначале определяются данные за каждый месяц, затем они суммируются и только потом округляются до тысяч рублей.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деятельности».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3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5297634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80" y="19868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Начиная с отчета за январь-март 2026 г.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6471" y="1832306"/>
            <a:ext cx="5055071" cy="55796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Текст слайда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824750" y="1673357"/>
            <a:ext cx="5110236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905625" y="1956476"/>
            <a:ext cx="5029361" cy="342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Форма 4-у и указания по ее заполнению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утверждены</a:t>
            </a: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 постановлением Белстат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от 3 ноября 2023 г. № 144 </a:t>
            </a: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«Об утверждении формы государственной статистической отчетности 4-у «Отчет о видах экономической деятельности организации» </a:t>
            </a:r>
            <a:b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и указаний по ее заполнению»</a:t>
            </a:r>
          </a:p>
          <a:p>
            <a:pPr algn="l"/>
            <a:endParaRPr lang="ru-RU" sz="1750" dirty="0" smtClean="0"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Постановлением Белстата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от 14 ноября 2025 г. № 106</a:t>
            </a:r>
            <a:b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1750" dirty="0" smtClean="0">
                <a:latin typeface="Arial Narrow" pitchFamily="34" charset="0"/>
                <a:ea typeface="Roboto Condensed" panose="02000000000000000000" pitchFamily="2" charset="0"/>
              </a:rPr>
              <a:t>«Об изменении постановления Национального статистического комитета от 3 ноября 2023 г. № 144» </a:t>
            </a:r>
            <a:r>
              <a:rPr lang="ru-RU" sz="1750" b="1" dirty="0" smtClean="0">
                <a:latin typeface="Arial Narrow" pitchFamily="34" charset="0"/>
                <a:ea typeface="Roboto Condensed" panose="02000000000000000000" pitchFamily="2" charset="0"/>
              </a:rPr>
              <a:t>внесены изменения в форму и указания по ее заполнению</a:t>
            </a:r>
            <a:endParaRPr lang="ru-RU" sz="16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1705619"/>
            <a:ext cx="5583383" cy="37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13253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70325" y="1783462"/>
            <a:ext cx="5214813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244" y="2024218"/>
            <a:ext cx="4789391" cy="370616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не выделяются, как правило, отдельно вспомогательные виды </a:t>
            </a:r>
            <a:r>
              <a:rPr lang="ru-RU" sz="1400" dirty="0">
                <a:latin typeface="Arial Narrow" pitchFamily="34" charset="0"/>
              </a:rPr>
              <a:t>экономической деятельности,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направленные на поддержку основного или второстепенных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видов экономической деятельности </a:t>
            </a:r>
            <a:r>
              <a:rPr lang="ru-RU" sz="1400" dirty="0" smtClean="0">
                <a:latin typeface="Arial Narrow" pitchFamily="34" charset="0"/>
              </a:rPr>
              <a:t>организации</a:t>
            </a:r>
          </a:p>
          <a:p>
            <a:pPr marL="5429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i="1" dirty="0" smtClean="0">
                <a:latin typeface="Arial Narrow" pitchFamily="34" charset="0"/>
              </a:rPr>
              <a:t>деятельность </a:t>
            </a:r>
            <a:r>
              <a:rPr lang="ru-RU" sz="1400" i="1" dirty="0">
                <a:latin typeface="Arial Narrow" pitchFamily="34" charset="0"/>
              </a:rPr>
              <a:t>администрации, бухгалтерский учет, хранение, стимулирование сбыта,</a:t>
            </a:r>
            <a:r>
              <a:rPr lang="en-US" sz="1400" i="1" dirty="0">
                <a:latin typeface="Arial Narrow" pitchFamily="34" charset="0"/>
              </a:rPr>
              <a:t> </a:t>
            </a:r>
            <a:r>
              <a:rPr lang="ru-RU" sz="1400" i="1" dirty="0">
                <a:latin typeface="Arial Narrow" pitchFamily="34" charset="0"/>
              </a:rPr>
              <a:t>монтаж, наладка, ремонт и техническое обслуживание собственных основных средств, информационное обслуживание, уборка, охрана и </a:t>
            </a:r>
            <a:r>
              <a:rPr lang="ru-RU" sz="1400" i="1" dirty="0" smtClean="0">
                <a:latin typeface="Arial Narrow" pitchFamily="34" charset="0"/>
              </a:rPr>
              <a:t>другие</a:t>
            </a:r>
            <a:endParaRPr lang="ru-RU" sz="14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по </a:t>
            </a:r>
            <a:r>
              <a:rPr lang="ru-RU" sz="1400" dirty="0">
                <a:latin typeface="Arial Narrow" pitchFamily="34" charset="0"/>
              </a:rPr>
              <a:t>структурным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подразделениям-складам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отражаются данные о выполненных работах, оказанных услугах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только по видам экономической деятельности, направленным на реализацию </a:t>
            </a:r>
            <a:r>
              <a:rPr lang="ru-RU" sz="1400" dirty="0">
                <a:latin typeface="Arial Narrow" pitchFamily="34" charset="0"/>
              </a:rPr>
              <a:t>этих работ, услуг другим юридическим или физическим лицам с целью извлечения прибыли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382848" y="1555089"/>
            <a:ext cx="4965926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деятельность, направленная на сбыт продукции собственного производства</a:t>
            </a:r>
            <a:r>
              <a:rPr lang="ru-RU" sz="1400" dirty="0">
                <a:latin typeface="Arial Narrow" pitchFamily="34" charset="0"/>
              </a:rPr>
              <a:t>, является вспомогательной деятельностью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не выделяется отдельно</a:t>
            </a:r>
            <a:r>
              <a:rPr lang="ru-RU" sz="1400" dirty="0">
                <a:latin typeface="Arial Narrow" pitchFamily="34" charset="0"/>
              </a:rPr>
              <a:t>. </a:t>
            </a:r>
            <a:endParaRPr lang="ru-RU" sz="1400" dirty="0" smtClean="0">
              <a:latin typeface="Arial Narrow" pitchFamily="34" charset="0"/>
            </a:endParaRPr>
          </a:p>
          <a:p>
            <a:pPr marL="542925"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Исключение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составляет </a:t>
            </a:r>
            <a:r>
              <a:rPr lang="ru-RU" sz="1400" dirty="0">
                <a:latin typeface="Arial Narrow" pitchFamily="34" charset="0"/>
              </a:rPr>
              <a:t>деятельность организации по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реализации собственной продукции через свои торговые объекты</a:t>
            </a:r>
            <a:r>
              <a:rPr lang="ru-RU" sz="1400" dirty="0">
                <a:latin typeface="Arial Narrow" pitchFamily="34" charset="0"/>
              </a:rPr>
              <a:t>, которая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выделяется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отдельно</a:t>
            </a:r>
            <a:r>
              <a:rPr lang="ru-RU" sz="1400" dirty="0" smtClean="0">
                <a:latin typeface="Arial Narrow" pitchFamily="34" charset="0"/>
              </a:rPr>
              <a:t>. </a:t>
            </a:r>
            <a:endParaRPr lang="ru-RU" sz="1400" dirty="0">
              <a:latin typeface="Arial Narrow" pitchFamily="34" charset="0"/>
            </a:endParaRPr>
          </a:p>
          <a:p>
            <a:pPr marL="5429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latin typeface="Arial Narrow" pitchFamily="34" charset="0"/>
              </a:rPr>
              <a:t>Стоимость </a:t>
            </a:r>
            <a:r>
              <a:rPr lang="ru-RU" sz="1400" b="1" dirty="0">
                <a:latin typeface="Arial Narrow" pitchFamily="34" charset="0"/>
              </a:rPr>
              <a:t>продукции собственного производства, </a:t>
            </a:r>
            <a:r>
              <a:rPr lang="ru-RU" sz="1400" dirty="0">
                <a:latin typeface="Arial Narrow" pitchFamily="34" charset="0"/>
              </a:rPr>
              <a:t>реализованная другим юридическим или физическим лицам через свои торговые объекты, включается в объем производства продукции (работ, услуг) </a:t>
            </a:r>
            <a:r>
              <a:rPr lang="ru-RU" sz="1400" b="1" dirty="0">
                <a:latin typeface="Arial Narrow" pitchFamily="34" charset="0"/>
              </a:rPr>
              <a:t>без учета торговой наценки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b="1" dirty="0">
                <a:latin typeface="Arial Narrow" pitchFamily="34" charset="0"/>
              </a:rPr>
              <a:t>Торговая наценка отражается по соответствующим подклассам раздела 47 </a:t>
            </a:r>
            <a:r>
              <a:rPr lang="ru-RU" sz="1400" dirty="0" smtClean="0">
                <a:latin typeface="Arial Narrow" pitchFamily="34" charset="0"/>
              </a:rPr>
              <a:t>ОКЭД</a:t>
            </a:r>
            <a:r>
              <a:rPr lang="ru-RU" sz="1400" b="1" dirty="0" smtClean="0">
                <a:latin typeface="Arial Narrow" pitchFamily="34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данные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 вспомогательным</a:t>
            </a:r>
            <a:r>
              <a:rPr lang="ru-RU" sz="1400" dirty="0" smtClean="0">
                <a:latin typeface="Arial Narrow" pitchFamily="34" charset="0"/>
              </a:rPr>
              <a:t> видам экономической деятельности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отражаются по основному или по соответствующим второстепенным видам </a:t>
            </a:r>
            <a:r>
              <a:rPr lang="ru-RU" sz="1400" dirty="0" smtClean="0">
                <a:latin typeface="Arial Narrow" pitchFamily="34" charset="0"/>
              </a:rPr>
              <a:t>экономической деятельности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96572" y="1365026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Необходимо учитывать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63" y="1294942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43987" y="1796206"/>
            <a:ext cx="6838334" cy="400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6942" y="1796205"/>
            <a:ext cx="6192424" cy="3884930"/>
          </a:xfrm>
        </p:spPr>
        <p:txBody>
          <a:bodyPr>
            <a:noAutofit/>
          </a:bodyPr>
          <a:lstStyle/>
          <a:p>
            <a:pPr marL="1588" indent="-15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по реализации другим юридическим или физическим лицам: 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сырья и материалов, включая материалы, полученные в результате разборки основных средств, покупных полуфабрикатов, комплектующих изделий, топлива, строительных материалов, инвентаря, спецодежды и спецоснастки, хозяйственных принадлежностей и прочих материалов, </a:t>
            </a:r>
            <a:r>
              <a:rPr lang="ru-RU" sz="1600" b="1" dirty="0">
                <a:latin typeface="Arial Narrow" pitchFamily="34" charset="0"/>
              </a:rPr>
              <a:t>приобретенных для собственных производственных нужд, но не использованных в процессе производства продукции (работ, услуг);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брака, лома, отходов, полученных в результате производственной деятельности;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материальных ценностей, приобретенных для общехозяйственных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и управленческих нужд;</a:t>
            </a:r>
          </a:p>
          <a:p>
            <a:pPr marL="465137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собственных основных средств.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343987" y="131040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Не отражаются данные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0767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647826"/>
            <a:ext cx="4789391" cy="36576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Обратите внимание!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случае определения значения стоимости произведенной продукции, выполненных работ, оказанных услуг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меньше 500 рублей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при </a:t>
            </a:r>
            <a:r>
              <a:rPr lang="ru-RU" sz="1800" dirty="0">
                <a:latin typeface="Arial Narrow" pitchFamily="34" charset="0"/>
              </a:rPr>
              <a:t>заполнении строки </a:t>
            </a:r>
            <a:r>
              <a:rPr lang="ru-RU" sz="1800" dirty="0" smtClean="0">
                <a:latin typeface="Arial Narrow" pitchFamily="34" charset="0"/>
              </a:rPr>
              <a:t>11: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в графе А указывается наименование соответствующего вида </a:t>
            </a:r>
            <a:r>
              <a:rPr lang="ru-RU" sz="1800" dirty="0" smtClean="0">
                <a:latin typeface="Arial Narrow" pitchFamily="34" charset="0"/>
              </a:rPr>
              <a:t>экономической деятельности</a:t>
            </a:r>
            <a:r>
              <a:rPr lang="ru-RU" sz="1800" dirty="0">
                <a:latin typeface="Arial Narrow" pitchFamily="34" charset="0"/>
              </a:rPr>
              <a:t>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в графе B – его пятизначный код по ОКЭД,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в графах 1 и 3 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проставляется ноль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13654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4" y="1638300"/>
            <a:ext cx="4680746" cy="352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Обратите внимание!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Организация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не осуществлявшая производство продукции, выполнение работ, оказание услуг </a:t>
            </a:r>
            <a:r>
              <a:rPr lang="ru-RU" sz="1800" dirty="0">
                <a:latin typeface="Arial Narrow" pitchFamily="34" charset="0"/>
              </a:rPr>
              <a:t>в отчетном </a:t>
            </a:r>
            <a:r>
              <a:rPr lang="ru-RU" sz="1800" dirty="0" smtClean="0">
                <a:latin typeface="Arial Narrow" pitchFamily="34" charset="0"/>
              </a:rPr>
              <a:t>периоде (</a:t>
            </a:r>
            <a:r>
              <a:rPr lang="ru-RU" sz="1800" dirty="0">
                <a:latin typeface="Arial Narrow" pitchFamily="34" charset="0"/>
              </a:rPr>
              <a:t>например, вновь созданная организация), по строке </a:t>
            </a:r>
            <a:r>
              <a:rPr lang="ru-RU" sz="1800" dirty="0" smtClean="0">
                <a:latin typeface="Arial Narrow" pitchFamily="34" charset="0"/>
              </a:rPr>
              <a:t>11: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А указывает наименование основного вида экономической </a:t>
            </a:r>
            <a:r>
              <a:rPr lang="ru-RU" sz="1800" dirty="0" smtClean="0">
                <a:latin typeface="Arial Narrow" pitchFamily="34" charset="0"/>
              </a:rPr>
              <a:t>деятельности,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B – </a:t>
            </a:r>
            <a:r>
              <a:rPr lang="ru-RU" sz="1800" dirty="0" smtClean="0">
                <a:latin typeface="Arial Narrow" pitchFamily="34" charset="0"/>
              </a:rPr>
              <a:t>его </a:t>
            </a:r>
            <a:r>
              <a:rPr lang="ru-RU" sz="1800" dirty="0">
                <a:latin typeface="Arial Narrow" pitchFamily="34" charset="0"/>
              </a:rPr>
              <a:t>пятизначный код по </a:t>
            </a:r>
            <a:r>
              <a:rPr lang="ru-RU" sz="1800" dirty="0" smtClean="0">
                <a:latin typeface="Arial Narrow" pitchFamily="34" charset="0"/>
              </a:rPr>
              <a:t>ОКЭД,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 Narrow" pitchFamily="34" charset="0"/>
              </a:rPr>
              <a:t>графы </a:t>
            </a:r>
            <a:r>
              <a:rPr lang="ru-RU" sz="1800" dirty="0">
                <a:latin typeface="Arial Narrow" pitchFamily="34" charset="0"/>
              </a:rPr>
              <a:t>1 </a:t>
            </a:r>
            <a:r>
              <a:rPr lang="ru-RU" sz="1800" dirty="0" smtClean="0">
                <a:latin typeface="Arial Narrow" pitchFamily="34" charset="0"/>
              </a:rPr>
              <a:t>и 3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не заполняются</a:t>
            </a:r>
            <a:endParaRPr lang="ru-RU" sz="18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7"/>
            <a:ext cx="6736595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8790" y="1513795"/>
            <a:ext cx="6297096" cy="39776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растениеводства 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году </a:t>
            </a:r>
            <a:r>
              <a:rPr lang="ru-RU" sz="1600" dirty="0" smtClean="0">
                <a:latin typeface="Arial Narrow" pitchFamily="34" charset="0"/>
              </a:rPr>
              <a:t>продукции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</a:t>
            </a:r>
            <a:r>
              <a:rPr lang="ru-RU" sz="1600" dirty="0" smtClean="0">
                <a:latin typeface="Arial Narrow" pitchFamily="34" charset="0"/>
              </a:rPr>
              <a:t>работникам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зерновые и кормовые культуры, предназначенные на кормовые и семенные цели), – по себестоимости.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04220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4180" y="574529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494180" y="136772"/>
            <a:ext cx="11372676" cy="43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395990" y="5635914"/>
            <a:ext cx="3166736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растениеводство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132514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391" y="1552516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растениеводства включается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сырых продуктов, полученных из урожая отчетного года (зерновых и зернобобовых культур, семян масличных культур, картофеля, свеклы сахарной, волокна льна-долгунца, кормовых культур, овощей, фруктов и ягод, посадочного материала (саженцев), цветочной продукции, грибов и прочих);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выращивания молодых многолетних насаждений;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изменение стоимости незавершенного производства продукции растениеводства (затраты на работы, произведенные в отчетном году под урожай будущего года 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сев озимых культур, вспашка зяби</a:t>
            </a:r>
            <a:r>
              <a:rPr lang="ru-RU" sz="1600" dirty="0">
                <a:latin typeface="Arial Narrow" pitchFamily="34" charset="0"/>
              </a:rPr>
              <a:t>)).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24279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4" y="1542377"/>
            <a:ext cx="4965926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Изменение стоимости незавершенного производства продукции растениеводства рассчитывается </a:t>
            </a:r>
            <a:r>
              <a:rPr lang="ru-RU" sz="1600" dirty="0">
                <a:latin typeface="Arial Narrow" pitchFamily="34" charset="0"/>
              </a:rPr>
              <a:t>следующим образом: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из </a:t>
            </a:r>
            <a:r>
              <a:rPr lang="ru-RU" sz="1600" dirty="0">
                <a:latin typeface="Arial Narrow" pitchFamily="34" charset="0"/>
              </a:rPr>
              <a:t>затрат на незавершенное производство, произведенных в отчетном году под урожай будущего года,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следует </a:t>
            </a:r>
            <a:r>
              <a:rPr lang="ru-RU" sz="1600" dirty="0">
                <a:latin typeface="Arial Narrow" pitchFamily="34" charset="0"/>
              </a:rPr>
              <a:t>вычесть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затраты </a:t>
            </a:r>
            <a:r>
              <a:rPr lang="ru-RU" sz="1600" dirty="0">
                <a:latin typeface="Arial Narrow" pitchFamily="34" charset="0"/>
              </a:rPr>
              <a:t>на незавершенное производство, произведенные в предыдущем году под урожай отчетного года.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Полученное </a:t>
            </a:r>
            <a:r>
              <a:rPr lang="ru-RU" sz="1600" dirty="0">
                <a:latin typeface="Arial Narrow" pitchFamily="34" charset="0"/>
              </a:rPr>
              <a:t>положительное или отрицательное число следует добавить к стоимости продукции растениеводства (например, рожь, рапс) по соответствующему виду экономической деятельности.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92599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НЗП – только две работы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расчет НЗП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4180" y="574529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94180" y="136772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6671775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животноводства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продукции: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молоко на выпойку молодняка, яйца для инкубации), – по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76639" y="56335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животноводство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4180" y="574529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4180" y="136772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343458"/>
            <a:ext cx="5185184" cy="4089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животноводства включается стоимость</a:t>
            </a:r>
            <a:r>
              <a:rPr lang="ru-RU" sz="1600" dirty="0" smtClean="0">
                <a:latin typeface="Arial Narrow" pitchFamily="34" charset="0"/>
              </a:rPr>
              <a:t>:</a:t>
            </a:r>
            <a:endParaRPr lang="ru-RU" sz="1600" dirty="0">
              <a:latin typeface="Arial Narrow" pitchFamily="34" charset="0"/>
            </a:endParaRP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выращивания сельскохозяйственных животных и птицы в отчетном периоде, то есть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стоимость приплода, прироста живой массы животных и птицы (без живой массы павшего поголовья), находящихся на выращивании и откорме;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сырых продуктов, полученных в результате выращивания и хозяйственного использования сельскохозяйственных животных и птицы (молока, яиц, меда, шерсти и других);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реализованного молодняка зверей пушных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клеточного разведения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племенные цели.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73652" y="1343458"/>
            <a:ext cx="5383802" cy="4139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3" y="1593188"/>
            <a:ext cx="514690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Прирост живой массы животных определяется: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ежемесячно путем взвешивания животных;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по возрастным группам молодняка и взрослым животным на откорме.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Ведомость </a:t>
            </a:r>
            <a:r>
              <a:rPr lang="ru-RU" sz="1400" dirty="0">
                <a:latin typeface="Arial Narrow" pitchFamily="34" charset="0"/>
              </a:rPr>
              <a:t>определения прироста живой массы (</a:t>
            </a:r>
            <a:r>
              <a:rPr lang="ru-RU" sz="1400" b="1" dirty="0">
                <a:latin typeface="Arial Narrow" pitchFamily="34" charset="0"/>
              </a:rPr>
              <a:t>форма 307-АПК</a:t>
            </a:r>
            <a:r>
              <a:rPr lang="ru-RU" sz="1400" dirty="0">
                <a:latin typeface="Arial Narrow" pitchFamily="34" charset="0"/>
              </a:rPr>
              <a:t>) </a:t>
            </a:r>
            <a:r>
              <a:rPr lang="ru-RU" sz="1400" dirty="0" smtClean="0">
                <a:latin typeface="Arial Narrow" pitchFamily="34" charset="0"/>
              </a:rPr>
              <a:t>предназначена для определения прироста живой массы за отчетный месяц по конкретным учетным группам скота. </a:t>
            </a:r>
            <a:endParaRPr lang="ru-RU" sz="1400" dirty="0">
              <a:latin typeface="Arial Narrow" pitchFamily="34" charset="0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Прирост живой массы определяется по формуле: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 </a:t>
            </a:r>
            <a:r>
              <a:rPr lang="ru-RU" sz="1400" dirty="0">
                <a:latin typeface="Arial Narrow" pitchFamily="34" charset="0"/>
              </a:rPr>
              <a:t>= Мк + Мв – Мп – Мн,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где Мк – живая масса поголовья животных на конец </a:t>
            </a:r>
            <a:r>
              <a:rPr lang="ru-RU" sz="1400" dirty="0" smtClean="0">
                <a:latin typeface="Arial Narrow" pitchFamily="34" charset="0"/>
              </a:rPr>
              <a:t>месяца,</a:t>
            </a:r>
            <a:endParaRPr lang="ru-RU" sz="1400" dirty="0">
              <a:latin typeface="Arial Narrow" pitchFamily="34" charset="0"/>
            </a:endParaRP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Мв – живая масса </a:t>
            </a:r>
            <a:r>
              <a:rPr lang="ru-RU" sz="1400" dirty="0" smtClean="0">
                <a:latin typeface="Arial Narrow" pitchFamily="34" charset="0"/>
              </a:rPr>
              <a:t>выбывшего поголовья, включая массу павших животных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Мп – живая масса поступившего поголовья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Мн – живая масса поголовья на начало месяца.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 smtClean="0">
                <a:latin typeface="Arial Narrow" pitchFamily="34" charset="0"/>
              </a:rPr>
              <a:t>Для определения продукции выращивания скота необходимо из полученного прироста живой массы вычесть вес павших животных.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прирост живой массы животных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4180" y="574529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94180" y="136772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2" y="1321096"/>
            <a:ext cx="6652310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лесоводства и лесозаготовок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стоимость: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предназначенной 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работникам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лесозаготовок, в пределах юридического лица переданной для дальнейшего использования при осуществлении видов экономической деятельности, не включенных в разделы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с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– в фактических отпускных ценах.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96502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138814" y="563591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лесоводство и лесозаготовки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4180" y="574529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02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94180" y="136772"/>
            <a:ext cx="11372676" cy="43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40201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80795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889389"/>
          </a:xfrm>
        </p:spPr>
        <p:txBody>
          <a:bodyPr>
            <a:noAutofit/>
          </a:bodyPr>
          <a:lstStyle/>
          <a:p>
            <a:pPr algn="l">
              <a:lnSpc>
                <a:spcPts val="1500"/>
              </a:lnSpc>
              <a:spcBef>
                <a:spcPts val="600"/>
              </a:spcBef>
            </a:pPr>
            <a:r>
              <a:rPr lang="ru-RU" sz="1200" dirty="0">
                <a:latin typeface="Arial Narrow" pitchFamily="34" charset="0"/>
              </a:rPr>
              <a:t>При осуществлении деятельности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рыболовства </a:t>
            </a:r>
            <a:r>
              <a:rPr lang="ru-RU" sz="1200" dirty="0">
                <a:latin typeface="Arial Narrow" pitchFamily="34" charset="0"/>
              </a:rPr>
              <a:t>в</a:t>
            </a:r>
            <a:r>
              <a:rPr lang="en-US" sz="1200" dirty="0">
                <a:latin typeface="Arial Narrow" pitchFamily="34" charset="0"/>
              </a:rPr>
              <a:t> </a:t>
            </a:r>
            <a:r>
              <a:rPr lang="ru-RU" sz="1200" dirty="0">
                <a:latin typeface="Arial Narrow" pitchFamily="34" charset="0"/>
              </a:rPr>
              <a:t>графе 1 отражается стоимость: 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dirty="0">
                <a:latin typeface="Arial Narrow" pitchFamily="34" charset="0"/>
              </a:rPr>
              <a:t>улова (сбора) живых водных организмов (в том числе растений),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выловленных (собранных)</a:t>
            </a:r>
            <a:r>
              <a:rPr lang="ru-RU" sz="1200" dirty="0">
                <a:latin typeface="Arial Narrow" pitchFamily="34" charset="0"/>
              </a:rPr>
              <a:t> в естественных или искусственных водоемах: </a:t>
            </a:r>
            <a:endParaRPr lang="ru-RU" sz="1200" dirty="0" smtClean="0">
              <a:latin typeface="Arial Narrow" pitchFamily="34" charset="0"/>
            </a:endParaRP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предназначенных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200" dirty="0">
                <a:latin typeface="Arial Narrow" pitchFamily="34" charset="0"/>
              </a:rPr>
              <a:t> своим работникам </a:t>
            </a:r>
            <a:r>
              <a:rPr lang="ru-RU" sz="12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200" dirty="0">
                <a:latin typeface="Arial Narrow" pitchFamily="34" charset="0"/>
              </a:rPr>
              <a:t>, – в фактических отпускных </a:t>
            </a:r>
            <a:r>
              <a:rPr lang="ru-RU" sz="1200" dirty="0" smtClean="0">
                <a:latin typeface="Arial Narrow" pitchFamily="34" charset="0"/>
              </a:rPr>
              <a:t>ценах</a:t>
            </a: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переданных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200" dirty="0">
                <a:latin typeface="Arial Narrow" pitchFamily="34" charset="0"/>
              </a:rPr>
              <a:t>ОКЭД, – по себестоимости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 в области рыболовства – в фактических отпускных </a:t>
            </a:r>
            <a:r>
              <a:rPr lang="ru-RU" sz="1200" dirty="0" smtClean="0">
                <a:latin typeface="Arial Narrow" pitchFamily="34" charset="0"/>
              </a:rPr>
              <a:t>ценах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24279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358960" y="1527051"/>
            <a:ext cx="5215186" cy="3502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600"/>
              </a:spcBef>
            </a:pPr>
            <a:r>
              <a:rPr lang="ru-RU" sz="1200" dirty="0">
                <a:latin typeface="Arial Narrow" pitchFamily="34" charset="0"/>
              </a:rPr>
              <a:t>При осуществлении деятельности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рыбоводства </a:t>
            </a:r>
            <a:r>
              <a:rPr lang="ru-RU" sz="1200" dirty="0">
                <a:latin typeface="Arial Narrow" pitchFamily="34" charset="0"/>
              </a:rPr>
              <a:t>в</a:t>
            </a:r>
            <a:r>
              <a:rPr lang="en-US" sz="1200" dirty="0">
                <a:latin typeface="Arial Narrow" pitchFamily="34" charset="0"/>
              </a:rPr>
              <a:t> </a:t>
            </a:r>
            <a:r>
              <a:rPr lang="ru-RU" sz="1200" dirty="0">
                <a:latin typeface="Arial Narrow" pitchFamily="34" charset="0"/>
              </a:rPr>
              <a:t>графе 1 отражается стоимость: 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dirty="0">
                <a:latin typeface="Arial Narrow" pitchFamily="34" charset="0"/>
              </a:rPr>
              <a:t>улова (сбора) живых водных организмов (в том числе растений),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выращенных</a:t>
            </a:r>
            <a:r>
              <a:rPr lang="ru-RU" sz="1200" dirty="0">
                <a:latin typeface="Arial Narrow" pitchFamily="34" charset="0"/>
              </a:rPr>
              <a:t> и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выловленных (собранных)</a:t>
            </a:r>
            <a:r>
              <a:rPr lang="ru-RU" sz="1200" dirty="0">
                <a:latin typeface="Arial Narrow" pitchFamily="34" charset="0"/>
              </a:rPr>
              <a:t> в естественных или искусственных водоемах: </a:t>
            </a:r>
            <a:endParaRPr lang="ru-RU" sz="1200" dirty="0" smtClean="0">
              <a:latin typeface="Arial Narrow" pitchFamily="34" charset="0"/>
            </a:endParaRP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предназначенных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200" dirty="0">
                <a:latin typeface="Arial Narrow" pitchFamily="34" charset="0"/>
              </a:rPr>
              <a:t> своим работникам </a:t>
            </a:r>
            <a:br>
              <a:rPr lang="ru-RU" sz="1200" dirty="0">
                <a:latin typeface="Arial Narrow" pitchFamily="34" charset="0"/>
              </a:rPr>
            </a:b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 счет оплаты труда</a:t>
            </a:r>
            <a:r>
              <a:rPr lang="ru-RU" sz="1200" dirty="0">
                <a:latin typeface="Arial Narrow" pitchFamily="34" charset="0"/>
              </a:rPr>
              <a:t>, – в фактических отпускных </a:t>
            </a:r>
            <a:r>
              <a:rPr lang="ru-RU" sz="1200" dirty="0" smtClean="0">
                <a:latin typeface="Arial Narrow" pitchFamily="34" charset="0"/>
              </a:rPr>
              <a:t>ценах;</a:t>
            </a: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переданных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200" dirty="0">
                <a:latin typeface="Arial Narrow" pitchFamily="34" charset="0"/>
              </a:rPr>
              <a:t>ОКЭД, – по себестоимости;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выращенного и реализованного рыбопосадочного материала </a:t>
            </a:r>
            <a:r>
              <a:rPr lang="ru-RU" sz="1200" dirty="0">
                <a:latin typeface="Arial Narrow" pitchFamily="34" charset="0"/>
              </a:rPr>
              <a:t>(мальки, сеголетки, годовики, двухлетки и тому подобное) – в фактических отпускных ценах;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 в области рыболовства – в фактических отпускных ценах.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580751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рыбоводство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97212" y="5501591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рыболовство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569569" y="4852345"/>
            <a:ext cx="4246306" cy="481098"/>
          </a:xfrm>
          <a:prstGeom prst="rect">
            <a:avLst/>
          </a:prstGeom>
          <a:ln w="6350">
            <a:solidFill>
              <a:srgbClr val="008080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C00000"/>
                </a:solidFill>
                <a:latin typeface="Arial Narrow" pitchFamily="34" charset="0"/>
              </a:rPr>
              <a:t>Любительская рыбная ловля</a:t>
            </a:r>
            <a:r>
              <a:rPr lang="ru-RU" sz="1100" dirty="0" smtClean="0">
                <a:latin typeface="Arial Narrow" pitchFamily="34" charset="0"/>
              </a:rPr>
              <a:t>, не</a:t>
            </a:r>
            <a:r>
              <a:rPr lang="ru-RU" sz="1100" dirty="0">
                <a:latin typeface="Arial Narrow" pitchFamily="34" charset="0"/>
              </a:rPr>
              <a:t> классифицируется в группе 031 </a:t>
            </a:r>
            <a:r>
              <a:rPr lang="ru-RU" sz="1100" dirty="0" smtClean="0">
                <a:latin typeface="Arial Narrow" pitchFamily="34" charset="0"/>
              </a:rPr>
              <a:t>ОКЭД. </a:t>
            </a:r>
            <a:r>
              <a:rPr lang="ru-RU" sz="1100" dirty="0">
                <a:latin typeface="Arial Narrow" pitchFamily="34" charset="0"/>
              </a:rPr>
              <a:t>Данные о такой деятельности отражаются по </a:t>
            </a:r>
            <a:r>
              <a:rPr lang="ru-RU" sz="1100" b="1" dirty="0">
                <a:solidFill>
                  <a:srgbClr val="C00000"/>
                </a:solidFill>
                <a:latin typeface="Arial Narrow" pitchFamily="34" charset="0"/>
              </a:rPr>
              <a:t>подклассу 93190 </a:t>
            </a:r>
            <a:r>
              <a:rPr lang="ru-RU" sz="1100" dirty="0" smtClean="0">
                <a:latin typeface="Arial Narrow" pitchFamily="34" charset="0"/>
              </a:rPr>
              <a:t>ОКЭД.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4180" y="574529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031 и 032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ctrTitle"/>
          </p:nvPr>
        </p:nvSpPr>
        <p:spPr>
          <a:xfrm>
            <a:off x="494180" y="136772"/>
            <a:ext cx="11372676" cy="43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8110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0767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955400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готовой продукции, выполненных работ и оказанных услуг собственными силами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организации. 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Готовая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продукция </a:t>
            </a:r>
            <a:r>
              <a:rPr lang="ru-RU" sz="1600" dirty="0">
                <a:latin typeface="Arial Narrow" pitchFamily="34" charset="0"/>
              </a:rPr>
              <a:t>– это изделия и полуфабрикаты</a:t>
            </a:r>
            <a:r>
              <a:rPr lang="ru-RU" sz="1600" dirty="0" smtClean="0">
                <a:latin typeface="Arial Narrow" pitchFamily="34" charset="0"/>
              </a:rPr>
              <a:t>,</a:t>
            </a: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полностью </a:t>
            </a:r>
            <a:r>
              <a:rPr lang="ru-RU" sz="1600" dirty="0">
                <a:latin typeface="Arial Narrow" pitchFamily="34" charset="0"/>
              </a:rPr>
              <a:t>законченные обработкой,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соответствующие </a:t>
            </a:r>
            <a:r>
              <a:rPr lang="ru-RU" sz="1600" dirty="0">
                <a:latin typeface="Arial Narrow" pitchFamily="34" charset="0"/>
              </a:rPr>
              <a:t>требованиям стандартов, технических условий, в том числе по комплектности, или иных технических нормативных правовых актов, предусмотренным договором,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принятые </a:t>
            </a:r>
            <a:r>
              <a:rPr lang="ru-RU" sz="1600" dirty="0">
                <a:latin typeface="Arial Narrow" pitchFamily="34" charset="0"/>
              </a:rPr>
              <a:t>на склад готовой продукции или заказчиком (покупателем)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снабженные сертификатом или другим документом, удостоверяющим их </a:t>
            </a:r>
            <a:r>
              <a:rPr lang="ru-RU" sz="1600" dirty="0" smtClean="0">
                <a:latin typeface="Arial Narrow" pitchFamily="34" charset="0"/>
              </a:rPr>
              <a:t>качество. </a:t>
            </a:r>
            <a:endParaRPr lang="ru-RU" sz="16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24279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02527" y="2124442"/>
            <a:ext cx="4789451" cy="2749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Объем </a:t>
            </a:r>
            <a:r>
              <a:rPr lang="ru-RU" sz="1600" dirty="0">
                <a:latin typeface="Arial Narrow" pitchFamily="34" charset="0"/>
              </a:rPr>
              <a:t>промышленного производства определяется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без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стоимости внутризаводского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оборота.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Внутризаводской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оборот </a:t>
            </a:r>
            <a:r>
              <a:rPr lang="ru-RU" sz="1600" dirty="0">
                <a:latin typeface="Arial Narrow" pitchFamily="34" charset="0"/>
              </a:rPr>
              <a:t>– это стоимость той части изготовленных организацией готовых изделий и полуфабрикатов, которые в пределах </a:t>
            </a:r>
            <a:r>
              <a:rPr lang="ru-RU" sz="1600" dirty="0" smtClean="0">
                <a:latin typeface="Arial Narrow" pitchFamily="34" charset="0"/>
              </a:rPr>
              <a:t>юридического лица </a:t>
            </a:r>
            <a:r>
              <a:rPr lang="ru-RU" sz="1600" b="1" dirty="0">
                <a:latin typeface="Arial Narrow" pitchFamily="34" charset="0"/>
              </a:rPr>
              <a:t>направлены </a:t>
            </a:r>
            <a:r>
              <a:rPr lang="ru-RU" sz="1600" dirty="0">
                <a:latin typeface="Arial Narrow" pitchFamily="34" charset="0"/>
              </a:rPr>
              <a:t>на собственные промышленно-производственные нужды и стоимость которых в дальнейшем </a:t>
            </a:r>
            <a:r>
              <a:rPr lang="ru-RU" sz="1600" b="1" dirty="0">
                <a:latin typeface="Arial Narrow" pitchFamily="34" charset="0"/>
              </a:rPr>
              <a:t>учитывается в себестоимости конечной промышленной </a:t>
            </a:r>
            <a:r>
              <a:rPr lang="ru-RU" sz="1600" b="1" dirty="0" smtClean="0">
                <a:latin typeface="Arial Narrow" pitchFamily="34" charset="0"/>
              </a:rPr>
              <a:t>продукции.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внутризаводской оборот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готовая продукция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94180" y="136772"/>
            <a:ext cx="11372676" cy="43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0124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378" y="186339"/>
            <a:ext cx="10459692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 сравнению с отчетом за январь-декабрь 2025 г. круг респондентов не изменен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70325" y="1295224"/>
            <a:ext cx="9092737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 отчета за январь-март 2026 г.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133261" y="1461287"/>
            <a:ext cx="10231353" cy="3439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Форму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4-у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представляют: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atin typeface="Arial Narrow" pitchFamily="34" charset="0"/>
              </a:rPr>
              <a:t>1</a:t>
            </a:r>
            <a:r>
              <a:rPr lang="ru-RU" sz="1600" b="1" dirty="0">
                <a:latin typeface="Arial Narrow" pitchFamily="34" charset="0"/>
              </a:rPr>
              <a:t>. коммерческие организации: 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600" dirty="0">
                <a:latin typeface="Arial Narrow" pitchFamily="34" charset="0"/>
              </a:rPr>
              <a:t>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</a:t>
            </a:r>
            <a:r>
              <a:rPr lang="ru-RU" sz="1600" dirty="0" smtClean="0">
                <a:latin typeface="Arial Narrow" pitchFamily="34" charset="0"/>
              </a:rPr>
              <a:t>(организациям</a:t>
            </a:r>
            <a:r>
              <a:rPr lang="ru-RU" sz="1600" dirty="0">
                <a:latin typeface="Arial Narrow" pitchFamily="34" charset="0"/>
              </a:rPr>
              <a:t>);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600" dirty="0">
                <a:latin typeface="Arial Narrow" pitchFamily="34" charset="0"/>
              </a:rPr>
              <a:t>являющиеся участниками холдингов;</a:t>
            </a:r>
          </a:p>
          <a:p>
            <a:pPr marL="25082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ru-RU" sz="1600" dirty="0">
                <a:latin typeface="Arial Narrow" pitchFamily="34" charset="0"/>
              </a:rPr>
              <a:t>без ведомственной подчиненности со средней численностью работников за предыдущий год 50 человек и более;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 Narrow" pitchFamily="34" charset="0"/>
              </a:rPr>
              <a:t>2. некоммерческие организации </a:t>
            </a:r>
            <a:r>
              <a:rPr lang="ru-RU" sz="1600" dirty="0">
                <a:latin typeface="Arial Narrow" pitchFamily="34" charset="0"/>
              </a:rPr>
              <a:t>со средней численностью работников за предыдущий год 50 человек и более, осуществляющие предпринимательскую деятельность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 Narrow" pitchFamily="34" charset="0"/>
              </a:rPr>
              <a:t>3. обособленные подразделения юридических лиц </a:t>
            </a:r>
            <a:r>
              <a:rPr lang="ru-RU" sz="1600" dirty="0">
                <a:latin typeface="Arial Narrow" pitchFamily="34" charset="0"/>
              </a:rPr>
              <a:t>(кроме страховых организаций), </a:t>
            </a:r>
            <a:r>
              <a:rPr lang="ru-RU" sz="1600" dirty="0" smtClean="0">
                <a:latin typeface="Arial Narrow" pitchFamily="34" charset="0"/>
              </a:rPr>
              <a:t>перечисленные </a:t>
            </a:r>
            <a:r>
              <a:rPr lang="ru-RU" sz="1600" dirty="0">
                <a:latin typeface="Arial Narrow" pitchFamily="34" charset="0"/>
              </a:rPr>
              <a:t>в пункте 1</a:t>
            </a: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4348618" y="5735888"/>
            <a:ext cx="5877817" cy="98107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ea typeface="Roboto Condensed" panose="02000000000000000000" pitchFamily="2" charset="0"/>
              </a:rPr>
              <a:t> Отчет не представляют:</a:t>
            </a:r>
          </a:p>
          <a:p>
            <a:pPr marL="180975">
              <a:spcBef>
                <a:spcPts val="2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банки, открытое акционерное общество «Банк развития Республики Беларусь», небанковские кредитно-финансовые организации;</a:t>
            </a:r>
          </a:p>
          <a:p>
            <a:pPr marL="180975">
              <a:spcBef>
                <a:spcPts val="2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крестьянские (фермерские)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38755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95230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199" y="1542378"/>
            <a:ext cx="5079226" cy="370616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Моментом включения</a:t>
            </a:r>
            <a:r>
              <a:rPr lang="ru-RU" sz="1600" dirty="0">
                <a:latin typeface="Arial Narrow" pitchFamily="34" charset="0"/>
              </a:rPr>
              <a:t>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состав готовой </a:t>
            </a:r>
            <a:r>
              <a:rPr lang="ru-RU" sz="1600" dirty="0">
                <a:latin typeface="Arial Narrow" pitchFamily="34" charset="0"/>
              </a:rPr>
              <a:t>продукции (работ, услуг) является: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</a:t>
            </a:r>
            <a:r>
              <a:rPr lang="ru-RU" sz="1600" b="1" dirty="0">
                <a:latin typeface="Arial Narrow" pitchFamily="34" charset="0"/>
              </a:rPr>
              <a:t>сданной на склад готовой продукции,</a:t>
            </a:r>
            <a:r>
              <a:rPr lang="ru-RU" sz="1600" dirty="0">
                <a:latin typeface="Arial Narrow" pitchFamily="34" charset="0"/>
              </a:rPr>
              <a:t> </a:t>
            </a:r>
            <a:r>
              <a:rPr lang="ru-RU" sz="1600" dirty="0" smtClean="0">
                <a:latin typeface="Arial Narrow" pitchFamily="34" charset="0"/>
              </a:rPr>
              <a:t>–дата</a:t>
            </a:r>
            <a:r>
              <a:rPr lang="ru-RU" sz="1600" dirty="0">
                <a:latin typeface="Arial Narrow" pitchFamily="34" charset="0"/>
              </a:rPr>
              <a:t>, указанная на первичном учетном документе, подтверждающем передачу продукции на склад;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</a:t>
            </a:r>
            <a:r>
              <a:rPr lang="ru-RU" sz="1600" b="1" dirty="0">
                <a:latin typeface="Arial Narrow" pitchFamily="34" charset="0"/>
              </a:rPr>
              <a:t>подлежащей сдаче заказчику (покупателю) на месте</a:t>
            </a:r>
            <a:r>
              <a:rPr lang="ru-RU" sz="1600" dirty="0">
                <a:latin typeface="Arial Narrow" pitchFamily="34" charset="0"/>
              </a:rPr>
              <a:t> согласно заключенному договору, – дата подписания заказчиком (покупателем) акта приема-передачи. </a:t>
            </a:r>
            <a:r>
              <a:rPr lang="ru-RU" sz="1600" i="1" dirty="0">
                <a:latin typeface="Arial Narrow" pitchFamily="34" charset="0"/>
              </a:rPr>
              <a:t>Продукция, не оформленная актом приема-передачи, остается в составе незавершенного производства и в состав готовой продукции не включается</a:t>
            </a:r>
            <a:r>
              <a:rPr lang="ru-RU" sz="1600" dirty="0" smtClean="0">
                <a:latin typeface="Arial Narrow" pitchFamily="34" charset="0"/>
              </a:rPr>
              <a:t>;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34661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17018" y="1495792"/>
            <a:ext cx="5181016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согласно техническим условиям и заключенному договору </a:t>
            </a:r>
            <a:r>
              <a:rPr lang="ru-RU" sz="1600" b="1" dirty="0">
                <a:latin typeface="Arial Narrow" pitchFamily="34" charset="0"/>
              </a:rPr>
              <a:t>признающейся готовой только после осуществления установки (монтажа)</a:t>
            </a:r>
            <a:r>
              <a:rPr lang="ru-RU" sz="1600" dirty="0">
                <a:latin typeface="Arial Narrow" pitchFamily="34" charset="0"/>
              </a:rPr>
              <a:t>, – дата подписания заказчиком акта выполненных работ по установке (монтажу);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при отсутствии </a:t>
            </a:r>
            <a:r>
              <a:rPr lang="ru-RU" sz="1600" dirty="0">
                <a:latin typeface="Arial Narrow" pitchFamily="34" charset="0"/>
              </a:rPr>
              <a:t>в организации </a:t>
            </a:r>
            <a:r>
              <a:rPr lang="ru-RU" sz="1600" b="1" dirty="0">
                <a:latin typeface="Arial Narrow" pitchFamily="34" charset="0"/>
              </a:rPr>
              <a:t>склада готовой продукции </a:t>
            </a:r>
            <a:r>
              <a:rPr lang="ru-RU" sz="1600" dirty="0">
                <a:latin typeface="Arial Narrow" pitchFamily="34" charset="0"/>
              </a:rPr>
              <a:t>– дата отгрузки продукции заказчику (покупателю);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b="1" dirty="0">
                <a:latin typeface="Arial Narrow" pitchFamily="34" charset="0"/>
              </a:rPr>
              <a:t>бестарного хранения муки, </a:t>
            </a:r>
            <a:r>
              <a:rPr lang="ru-RU" sz="1600" dirty="0">
                <a:latin typeface="Arial Narrow" pitchFamily="34" charset="0"/>
              </a:rPr>
              <a:t>крупы, комбикормов, доломита некальцинированного и тому подобного – дата оформления приемо-сдаточных и других первичных учетных документов о поступлении продукции в бункеры готовой продукции;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</a:t>
            </a:r>
            <a:r>
              <a:rPr lang="ru-RU" sz="1600" b="1" dirty="0">
                <a:latin typeface="Arial Narrow" pitchFamily="34" charset="0"/>
              </a:rPr>
              <a:t>выполненных работ, оказанных услуг </a:t>
            </a:r>
            <a:r>
              <a:rPr lang="ru-RU" sz="1600" dirty="0">
                <a:latin typeface="Arial Narrow" pitchFamily="34" charset="0"/>
              </a:rPr>
              <a:t>– дата подписания заказчиком акта выполненных работ (оказанных услуг).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момент включения в состав готовой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97611" y="110841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6495434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839" y="1713820"/>
            <a:ext cx="6192129" cy="36484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Для </a:t>
            </a:r>
            <a:r>
              <a:rPr lang="ru-RU" sz="1800" dirty="0">
                <a:latin typeface="Arial Narrow" pitchFamily="34" charset="0"/>
              </a:rPr>
              <a:t>организации с двухсменным режимом работы, при котором вторая смена заканчивается после 24 часов, а также при трехсменном режиме работы организации, когда по графику первой сменой считается утренняя смена, может быть установлен порядок, </a:t>
            </a:r>
            <a:endParaRPr lang="ru-RU" sz="18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при </a:t>
            </a:r>
            <a:r>
              <a:rPr lang="ru-RU" sz="1800" dirty="0">
                <a:latin typeface="Arial Narrow" pitchFamily="34" charset="0"/>
              </a:rPr>
              <a:t>котором произведенная продукция (работы, услуги) отражается в составе готовой продукции (работ, услуг) за отчетный период, </a:t>
            </a:r>
            <a:endParaRPr lang="ru-RU" sz="1800" dirty="0" smtClean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если </a:t>
            </a:r>
            <a:r>
              <a:rPr lang="ru-RU" sz="1800" dirty="0">
                <a:latin typeface="Arial Narrow" pitchFamily="34" charset="0"/>
              </a:rPr>
              <a:t>она изготовлена (выполнена, оказана), принята в установленном порядке и сдана на склад готовой продукции, заказчику (покупателю) или отгружена и оформлена соответствующими документами </a:t>
            </a:r>
            <a:r>
              <a:rPr lang="ru-RU" sz="1800" b="1" dirty="0">
                <a:latin typeface="Arial Narrow" pitchFamily="34" charset="0"/>
              </a:rPr>
              <a:t>до 8 часов утра первого числа следующего за отчетным периодом месяца</a:t>
            </a:r>
            <a:r>
              <a:rPr lang="ru-RU" sz="1800" dirty="0">
                <a:latin typeface="Arial Narrow" pitchFamily="34" charset="0"/>
              </a:rPr>
              <a:t>.</a:t>
            </a:r>
          </a:p>
          <a:p>
            <a:pPr marL="714375" algn="just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639041" y="5669156"/>
            <a:ext cx="4622504" cy="380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Организация с 2-х (3-х) сменным режимом работы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94180" y="136772"/>
            <a:ext cx="11372676" cy="43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9284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199" y="1267002"/>
            <a:ext cx="5207677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427835"/>
            <a:ext cx="4896155" cy="387759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объем промышленного производства включается стоимость</a:t>
            </a:r>
            <a:r>
              <a:rPr lang="ru-RU" sz="1400" dirty="0">
                <a:latin typeface="Arial Narrow" pitchFamily="34" charset="0"/>
              </a:rPr>
              <a:t>: </a:t>
            </a:r>
            <a:endParaRPr lang="ru-RU" sz="1400" dirty="0" smtClean="0"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endParaRPr lang="ru-RU" sz="14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готовых изделий</a:t>
            </a:r>
            <a:r>
              <a:rPr lang="ru-RU" sz="1400" dirty="0">
                <a:latin typeface="Arial Narrow" pitchFamily="34" charset="0"/>
              </a:rPr>
              <a:t>, произведенных всеми структурными подразделениями </a:t>
            </a:r>
            <a:r>
              <a:rPr lang="ru-RU" sz="1400" dirty="0" smtClean="0">
                <a:latin typeface="Arial Narrow" pitchFamily="34" charset="0"/>
              </a:rPr>
              <a:t>организации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предназначенных </a:t>
            </a:r>
            <a:r>
              <a:rPr lang="ru-RU" sz="1400" dirty="0">
                <a:latin typeface="Arial Narrow" pitchFamily="34" charset="0"/>
              </a:rPr>
              <a:t>для реализации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пределах </a:t>
            </a:r>
            <a:r>
              <a:rPr lang="ru-RU" sz="1400" dirty="0" smtClean="0">
                <a:latin typeface="Arial Narrow" pitchFamily="34" charset="0"/>
              </a:rPr>
              <a:t>юридического лица </a:t>
            </a:r>
            <a:r>
              <a:rPr lang="ru-RU" sz="1400" dirty="0">
                <a:latin typeface="Arial Narrow" pitchFamily="34" charset="0"/>
              </a:rPr>
              <a:t>переданных для дальнейшего использования при осуществлении видов экономической деятельности, не включенных в разделы с 05 по 39 </a:t>
            </a:r>
            <a:r>
              <a:rPr lang="ru-RU" sz="1400" dirty="0" smtClean="0">
                <a:latin typeface="Arial Narrow" pitchFamily="34" charset="0"/>
              </a:rPr>
              <a:t>ОКЭД;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в пределах юридического лица </a:t>
            </a:r>
            <a:r>
              <a:rPr lang="ru-RU" sz="1400" dirty="0" smtClean="0">
                <a:latin typeface="Arial Narrow" pitchFamily="34" charset="0"/>
              </a:rPr>
              <a:t>выданных </a:t>
            </a:r>
            <a:r>
              <a:rPr lang="ru-RU" sz="1400" dirty="0">
                <a:latin typeface="Arial Narrow" pitchFamily="34" charset="0"/>
              </a:rPr>
              <a:t>своим работникам в счет оплаты труда, зачисленных в состав собственных основных </a:t>
            </a:r>
            <a:r>
              <a:rPr lang="ru-RU" sz="1400" dirty="0" smtClean="0">
                <a:latin typeface="Arial Narrow" pitchFamily="34" charset="0"/>
              </a:rPr>
              <a:t>средств </a:t>
            </a:r>
            <a:endParaRPr lang="ru-RU" sz="14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</a:pPr>
            <a:endParaRPr lang="ru-RU" sz="14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полуфабрикатов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собственного производства и продукции вспомогательных производств</a:t>
            </a:r>
            <a:r>
              <a:rPr lang="ru-RU" sz="1400" dirty="0">
                <a:latin typeface="Arial Narrow" pitchFamily="34" charset="0"/>
              </a:rPr>
              <a:t> (ремонтных цехов и участков и тому подобного), реализованных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88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184323" y="1291130"/>
            <a:ext cx="5413712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238815" y="1405525"/>
            <a:ext cx="5829360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электрической и тепловой энергии </a:t>
            </a:r>
            <a:r>
              <a:rPr lang="ru-RU" sz="1400" dirty="0">
                <a:latin typeface="Arial Narrow" pitchFamily="34" charset="0"/>
              </a:rPr>
              <a:t>(пара и горячей воды</a:t>
            </a:r>
            <a:r>
              <a:rPr lang="ru-RU" sz="1400" dirty="0" smtClean="0">
                <a:latin typeface="Arial Narrow" pitchFamily="34" charset="0"/>
              </a:rPr>
              <a:t>)</a:t>
            </a:r>
          </a:p>
          <a:p>
            <a:pPr marL="285750" lvl="0" indent="-285750" algn="l" eaLnBrk="0" fontAlgn="base" hangingPunct="0">
              <a:lnSpc>
                <a:spcPts val="1600"/>
              </a:lnSpc>
              <a:spcBef>
                <a:spcPts val="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 smtClean="0">
                <a:latin typeface="Arial Narrow" pitchFamily="34" charset="0"/>
              </a:rPr>
              <a:t>отпущенной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лицам;</a:t>
            </a:r>
          </a:p>
          <a:p>
            <a:pPr marL="285750" lvl="0" indent="-285750" algn="l" eaLnBrk="0" fontAlgn="base" hangingPunct="0">
              <a:lnSpc>
                <a:spcPts val="1600"/>
              </a:lnSpc>
              <a:spcBef>
                <a:spcPts val="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 smtClean="0">
                <a:latin typeface="Arial Narrow" pitchFamily="34" charset="0"/>
              </a:rPr>
              <a:t>отпущенной </a:t>
            </a:r>
            <a:r>
              <a:rPr lang="ru-RU" sz="1400" dirty="0">
                <a:latin typeface="Arial Narrow" pitchFamily="34" charset="0"/>
              </a:rPr>
              <a:t>в пределах юридического лица для дальнейшего использования при осуществлении видов экономической деятельности, не включенных в разделы с 05 по 39 </a:t>
            </a:r>
            <a:r>
              <a:rPr lang="ru-RU" sz="1400" dirty="0" smtClean="0">
                <a:latin typeface="Arial Narrow" pitchFamily="34" charset="0"/>
              </a:rPr>
              <a:t>ОКЭД</a:t>
            </a:r>
          </a:p>
          <a:p>
            <a:pPr marL="285750" lvl="0" indent="-28575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выполненных работ, оказанных услуг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тары</a:t>
            </a:r>
            <a:r>
              <a:rPr lang="ru-RU" sz="1400" dirty="0">
                <a:latin typeface="Arial Narrow" pitchFamily="34" charset="0"/>
              </a:rPr>
              <a:t>, произведенной для отгрузки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работ по ремонту тары </a:t>
            </a:r>
            <a:r>
              <a:rPr lang="ru-RU" sz="1400" dirty="0">
                <a:latin typeface="Arial Narrow" pitchFamily="34" charset="0"/>
              </a:rPr>
              <a:t>заказчика с включением стоимости израсходованных на ремонт материалов </a:t>
            </a:r>
            <a:r>
              <a:rPr lang="ru-RU" sz="1400" dirty="0" smtClean="0">
                <a:latin typeface="Arial Narrow" pitchFamily="34" charset="0"/>
              </a:rPr>
              <a:t>организации</a:t>
            </a:r>
          </a:p>
          <a:p>
            <a:pPr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модернизации машин и оборудования </a:t>
            </a:r>
            <a:r>
              <a:rPr lang="ru-RU" sz="1400" dirty="0">
                <a:latin typeface="Arial Narrow" pitchFamily="34" charset="0"/>
              </a:rPr>
              <a:t>(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 исключением оборудования, обеспечивающего функционирование зданий и инженерных сооружений</a:t>
            </a:r>
            <a:r>
              <a:rPr lang="ru-RU" sz="1400" dirty="0">
                <a:latin typeface="Arial Narrow" pitchFamily="34" charset="0"/>
              </a:rPr>
              <a:t>), относящихся к собственным основным средствам, выполненной всеми структурными подразделениями организации, принятой к бухгалтерскому учету в основные средства </a:t>
            </a:r>
            <a:r>
              <a:rPr lang="ru-RU" sz="1400" b="1" dirty="0">
                <a:latin typeface="Arial Narrow" pitchFamily="34" charset="0"/>
              </a:rPr>
              <a:t>в размере увеличения их первоначальной стоимости</a:t>
            </a:r>
            <a:r>
              <a:rPr lang="ru-RU" sz="1400" dirty="0">
                <a:latin typeface="Arial Narrow" pitchFamily="34" charset="0"/>
              </a:rPr>
              <a:t>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305175" y="6154538"/>
            <a:ext cx="7505315" cy="545475"/>
          </a:xfrm>
          <a:prstGeom prst="rect">
            <a:avLst/>
          </a:prstGeom>
          <a:solidFill>
            <a:srgbClr val="9BC6C5">
              <a:alpha val="27059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i="1" dirty="0" smtClean="0">
                <a:latin typeface="Arial Narrow" pitchFamily="34" charset="0"/>
              </a:rPr>
              <a:t>Стоимость </a:t>
            </a:r>
            <a:r>
              <a:rPr lang="ru-RU" sz="1400" i="1" dirty="0">
                <a:latin typeface="Arial Narrow" pitchFamily="34" charset="0"/>
              </a:rPr>
              <a:t>ремонтируемой тары, а также материалов заказчика, израсходованных на ремонт тары, в объем промышленного производства не включается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94180" y="136772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58" y="1315486"/>
            <a:ext cx="5298617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198" y="1764166"/>
            <a:ext cx="5174478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6282" y="1911057"/>
            <a:ext cx="4781068" cy="315781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стоимость </a:t>
            </a:r>
            <a:r>
              <a:rPr lang="ru-RU" sz="1400" dirty="0">
                <a:latin typeface="Arial Narrow" pitchFamily="34" charset="0"/>
              </a:rPr>
              <a:t>продукции и полуфабрикатов собственного производства, </a:t>
            </a:r>
            <a:r>
              <a:rPr lang="ru-RU" sz="1400" b="1" dirty="0">
                <a:latin typeface="Arial Narrow" pitchFamily="34" charset="0"/>
              </a:rPr>
              <a:t>не соответствующих требованиям стандартов</a:t>
            </a:r>
            <a:r>
              <a:rPr lang="ru-RU" sz="1400" dirty="0">
                <a:latin typeface="Arial Narrow" pitchFamily="34" charset="0"/>
              </a:rPr>
              <a:t>, технических условий или иных технических нормативных правовых актов, предусмотренным договором, даже если они реализованы другим юридическим или физическим лицам;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</a:t>
            </a:r>
            <a:r>
              <a:rPr lang="ru-RU" sz="1400" b="1" dirty="0">
                <a:latin typeface="Arial Narrow" pitchFamily="34" charset="0"/>
              </a:rPr>
              <a:t>товарно-материальных ценностей, приобретенных в качестве товаров для реализации </a:t>
            </a:r>
            <a:r>
              <a:rPr lang="ru-RU" sz="1400" dirty="0">
                <a:latin typeface="Arial Narrow" pitchFamily="34" charset="0"/>
              </a:rPr>
              <a:t>(их приобретение учитывается на счете бухгалтерского учета 41 «Товары»), а также стоимость </a:t>
            </a:r>
            <a:r>
              <a:rPr lang="ru-RU" sz="1400" b="1" dirty="0">
                <a:latin typeface="Arial Narrow" pitchFamily="34" charset="0"/>
              </a:rPr>
              <a:t>проданных излишков сырья и материалов</a:t>
            </a:r>
            <a:r>
              <a:rPr lang="ru-RU" sz="1400" dirty="0">
                <a:latin typeface="Arial Narrow" pitchFamily="34" charset="0"/>
              </a:rPr>
              <a:t>, приобретение которых учитывалось на счетах бухгалтерского учета производственных запасов;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783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продукции собственного производства, </a:t>
            </a:r>
            <a:r>
              <a:rPr lang="ru-RU" sz="1400" b="1" dirty="0">
                <a:latin typeface="Arial Narrow" pitchFamily="34" charset="0"/>
              </a:rPr>
              <a:t>подлежащей лабораторному анализу или выборочным испытаниям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b="1" dirty="0">
                <a:latin typeface="Arial Narrow" pitchFamily="34" charset="0"/>
              </a:rPr>
              <a:t>в тех случаях,</a:t>
            </a:r>
            <a:r>
              <a:rPr lang="ru-RU" sz="1400" dirty="0">
                <a:latin typeface="Arial Narrow" pitchFamily="34" charset="0"/>
              </a:rPr>
              <a:t> когда согласно требованиям стандартов или технических условий испытания проходит </a:t>
            </a:r>
            <a:r>
              <a:rPr lang="ru-RU" sz="1400" b="1" dirty="0">
                <a:latin typeface="Arial Narrow" pitchFamily="34" charset="0"/>
              </a:rPr>
              <a:t>не вся продукция, </a:t>
            </a:r>
            <a:r>
              <a:rPr lang="ru-RU" sz="1400" b="1" dirty="0" smtClean="0">
                <a:latin typeface="Arial Narrow" pitchFamily="34" charset="0"/>
              </a:rPr>
              <a:t/>
            </a:r>
            <a:br>
              <a:rPr lang="ru-RU" sz="1400" b="1" dirty="0" smtClean="0">
                <a:latin typeface="Arial Narrow" pitchFamily="34" charset="0"/>
              </a:rPr>
            </a:br>
            <a:r>
              <a:rPr lang="ru-RU" sz="1400" b="1" dirty="0" smtClean="0">
                <a:latin typeface="Arial Narrow" pitchFamily="34" charset="0"/>
              </a:rPr>
              <a:t>а </a:t>
            </a:r>
            <a:r>
              <a:rPr lang="ru-RU" sz="1400" b="1" dirty="0">
                <a:latin typeface="Arial Narrow" pitchFamily="34" charset="0"/>
              </a:rPr>
              <a:t>только ее часть.</a:t>
            </a:r>
            <a:r>
              <a:rPr lang="ru-RU" sz="1400" dirty="0">
                <a:latin typeface="Arial Narrow" pitchFamily="34" charset="0"/>
              </a:rPr>
              <a:t> Если после проведения лабораторного анализа или испытаний продукция предназначается для реализации, то она подлежит включению в объем промышленного производства в том отчетном периоде, когда закончен лабораторный анализ или испытания при соблюдении остальных требований готовности продукции;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изделий, </a:t>
            </a:r>
            <a:r>
              <a:rPr lang="ru-RU" sz="1400" b="1" dirty="0">
                <a:latin typeface="Arial Narrow" pitchFamily="34" charset="0"/>
              </a:rPr>
              <a:t>приобретаемых для комплектации </a:t>
            </a:r>
            <a:r>
              <a:rPr lang="ru-RU" sz="1400" dirty="0">
                <a:latin typeface="Arial Narrow" pitchFamily="34" charset="0"/>
              </a:rPr>
              <a:t>выпускаемой продукции, не требующих затрат по их обработке или сборке и </a:t>
            </a:r>
            <a:r>
              <a:rPr lang="ru-RU" sz="1400" b="1" dirty="0">
                <a:latin typeface="Arial Narrow" pitchFamily="34" charset="0"/>
              </a:rPr>
              <a:t>стоимость которых не учитывается в себестоимости </a:t>
            </a:r>
            <a:r>
              <a:rPr lang="ru-RU" sz="1400" dirty="0">
                <a:latin typeface="Arial Narrow" pitchFamily="34" charset="0"/>
              </a:rPr>
              <a:t>конечной промышленной продукции, </a:t>
            </a:r>
            <a:r>
              <a:rPr lang="ru-RU" sz="1400" b="1" dirty="0">
                <a:latin typeface="Arial Narrow" pitchFamily="34" charset="0"/>
              </a:rPr>
              <a:t>а подлежит возмещению покупателями отдельно.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71694" y="1365738"/>
            <a:ext cx="5219481" cy="436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объем промышленного производства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не включается</a:t>
            </a:r>
            <a:endParaRPr lang="ru-RU" sz="2000" b="1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94180" y="136772"/>
            <a:ext cx="11372676" cy="43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410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1333067"/>
            <a:ext cx="585611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804097"/>
            <a:ext cx="6677954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936" y="2119693"/>
            <a:ext cx="6192129" cy="36484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осуществляется </a:t>
            </a:r>
            <a:r>
              <a:rPr lang="ru-RU" sz="1600" dirty="0"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фактических отпускных ценах (ценах отгрузки), сформированных на условиях франко-станция отправления.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Если на продукцию применяются только цены, сформированные на условиях франко-станция назначения, то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транспортировки продукции от станции отправления до станции назначения исключается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из объема промышленного производства,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кроме случаев, когда доставка осуществляется собственными силами организации и при этом стоимость доставки не формируется индивидуально под каждый договор и не выделена в 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первичных учетных и иных документах отдельно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Если на продукцию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применяются только цены, сформированные на условиях франко-склад изготовителя, </a:t>
            </a:r>
            <a:r>
              <a:rPr lang="ru-RU" sz="1600" dirty="0">
                <a:latin typeface="Arial Narrow" pitchFamily="34" charset="0"/>
              </a:rPr>
              <a:t>то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отражается по этим ценам.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515965" y="1367674"/>
            <a:ext cx="5932710" cy="43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Стоимостная оценка 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объема промышленного производства</a:t>
            </a:r>
            <a:endParaRPr lang="ru-RU" sz="1800" b="1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815436"/>
            <a:ext cx="5079226" cy="3362327"/>
          </a:xfrm>
        </p:spPr>
        <p:txBody>
          <a:bodyPr>
            <a:noAutofit/>
          </a:bodyPr>
          <a:lstStyle/>
          <a:p>
            <a:pPr marL="85725" algn="just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всего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получившая обратно готовую продукцию и реализующая ее от своего имени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дополнительной переработки (обработки),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включает </a:t>
            </a:r>
            <a:r>
              <a:rPr lang="ru-RU" sz="1600" dirty="0">
                <a:latin typeface="Arial Narrow" pitchFamily="34" charset="0"/>
              </a:rPr>
              <a:t>стоимость этой продукции в объем промышленного производства.</a:t>
            </a:r>
          </a:p>
          <a:p>
            <a:pPr marL="85725" algn="l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</a:rPr>
              <a:t>(даже </a:t>
            </a:r>
            <a:r>
              <a:rPr lang="ru-RU" sz="1600" i="1" dirty="0">
                <a:latin typeface="Arial Narrow" pitchFamily="34" charset="0"/>
              </a:rPr>
              <a:t>если была сортировка, упаковка, проверка качества, наклейка </a:t>
            </a:r>
            <a:r>
              <a:rPr lang="ru-RU" sz="1600" i="1" dirty="0" smtClean="0">
                <a:latin typeface="Arial Narrow" pitchFamily="34" charset="0"/>
              </a:rPr>
              <a:t>этикеток)</a:t>
            </a:r>
          </a:p>
          <a:p>
            <a:pPr marL="85725" algn="l">
              <a:spcBef>
                <a:spcPts val="1200"/>
              </a:spcBef>
            </a:pPr>
            <a:endParaRPr lang="ru-RU" sz="1600" i="1" dirty="0">
              <a:latin typeface="Arial Narrow" pitchFamily="34" charset="0"/>
            </a:endParaRPr>
          </a:p>
          <a:p>
            <a:pPr marL="85725" algn="l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Данные о такой деятельности отражаются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разделов 46 и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021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, 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части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включает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готовой продукции за вычетом стоимости 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лицом или индивидуальным предпринимателем по переработке (обработке) этого сырья, </a:t>
            </a:r>
            <a:r>
              <a:rPr lang="ru-RU" sz="1600" dirty="0" smtClean="0">
                <a:latin typeface="Arial Narrow" pitchFamily="34" charset="0"/>
              </a:rPr>
              <a:t>материалов.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весь процесс производства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часть процесса производства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105026"/>
            <a:ext cx="5298300" cy="334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90751"/>
            <a:ext cx="5242797" cy="3297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727009" y="1924051"/>
            <a:ext cx="4731422" cy="326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Данные о возвращенной </a:t>
            </a:r>
            <a:r>
              <a:rPr lang="ru-RU" sz="1600" b="1" dirty="0">
                <a:latin typeface="Arial Narrow" pitchFamily="34" charset="0"/>
              </a:rPr>
              <a:t>бракованной</a:t>
            </a:r>
            <a:r>
              <a:rPr lang="ru-RU" sz="1600" dirty="0">
                <a:latin typeface="Arial Narrow" pitchFamily="34" charset="0"/>
              </a:rPr>
              <a:t> продукции, произведенной в отчетном периоде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 не подлежащей восстановлению,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исключаются</a:t>
            </a:r>
            <a:r>
              <a:rPr lang="ru-RU" sz="1600" dirty="0">
                <a:latin typeface="Arial Narrow" pitchFamily="34" charset="0"/>
              </a:rPr>
              <a:t> из объема промышленного </a:t>
            </a:r>
            <a:r>
              <a:rPr lang="ru-RU" sz="1600" dirty="0" smtClean="0">
                <a:latin typeface="Arial Narrow" pitchFamily="34" charset="0"/>
              </a:rPr>
              <a:t>производства.</a:t>
            </a:r>
          </a:p>
          <a:p>
            <a:pPr algn="just"/>
            <a:endParaRPr lang="ru-RU" sz="1600" dirty="0">
              <a:latin typeface="Arial Narrow" pitchFamily="34" charset="0"/>
            </a:endParaRPr>
          </a:p>
          <a:p>
            <a:pPr algn="just"/>
            <a:r>
              <a:rPr lang="x-none" sz="1600" smtClean="0">
                <a:latin typeface="Arial Narrow" pitchFamily="34" charset="0"/>
              </a:rPr>
              <a:t>Данные </a:t>
            </a:r>
            <a:r>
              <a:rPr lang="x-none" sz="1600">
                <a:latin typeface="Arial Narrow" pitchFamily="34" charset="0"/>
              </a:rPr>
              <a:t>о возвращенной </a:t>
            </a:r>
            <a:r>
              <a:rPr lang="x-none" sz="1600" b="1">
                <a:latin typeface="Arial Narrow" pitchFamily="34" charset="0"/>
              </a:rPr>
              <a:t>бракованной</a:t>
            </a:r>
            <a:r>
              <a:rPr lang="x-none" sz="1600">
                <a:latin typeface="Arial Narrow" pitchFamily="34" charset="0"/>
              </a:rPr>
              <a:t> продукции, </a:t>
            </a:r>
            <a:r>
              <a:rPr lang="ru-RU" sz="1600" dirty="0">
                <a:latin typeface="Arial Narrow" pitchFamily="34" charset="0"/>
              </a:rPr>
              <a:t>произведенной в отчетном периоде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x-none" sz="1600" b="1">
                <a:solidFill>
                  <a:srgbClr val="008080"/>
                </a:solidFill>
                <a:latin typeface="Arial Narrow" pitchFamily="34" charset="0"/>
              </a:rPr>
              <a:t>подвергшейся доработке</a:t>
            </a:r>
            <a:r>
              <a:rPr lang="x-none" sz="1600">
                <a:solidFill>
                  <a:srgbClr val="008080"/>
                </a:solidFill>
                <a:latin typeface="Arial Narrow" pitchFamily="34" charset="0"/>
              </a:rPr>
              <a:t>,</a:t>
            </a:r>
            <a:r>
              <a:rPr lang="x-none" sz="1600">
                <a:latin typeface="Arial Narrow" pitchFamily="34" charset="0"/>
              </a:rPr>
              <a:t> </a:t>
            </a:r>
            <a:r>
              <a:rPr lang="x-none" sz="1600" b="1">
                <a:solidFill>
                  <a:srgbClr val="008080"/>
                </a:solidFill>
                <a:latin typeface="Arial Narrow" pitchFamily="34" charset="0"/>
              </a:rPr>
              <a:t>не исключаются </a:t>
            </a:r>
            <a:r>
              <a:rPr lang="x-none" sz="1600">
                <a:latin typeface="Arial Narrow" pitchFamily="34" charset="0"/>
              </a:rPr>
              <a:t>из объема промышленного производства. </a:t>
            </a:r>
            <a:r>
              <a:rPr lang="x-none" sz="1600" smtClean="0">
                <a:latin typeface="Arial Narrow" pitchFamily="34" charset="0"/>
              </a:rPr>
              <a:t>Если </a:t>
            </a:r>
            <a:r>
              <a:rPr lang="x-none" sz="1600">
                <a:latin typeface="Arial Narrow" pitchFamily="34" charset="0"/>
              </a:rPr>
              <a:t>в результате доработки продукции увеличилась ее отпускная цена, то в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</a:t>
            </a:r>
            <a:r>
              <a:rPr lang="x-none" sz="1600" b="1">
                <a:solidFill>
                  <a:srgbClr val="008080"/>
                </a:solidFill>
                <a:latin typeface="Arial Narrow" pitchFamily="34" charset="0"/>
              </a:rPr>
              <a:t>включается</a:t>
            </a:r>
            <a:r>
              <a:rPr lang="x-none" sz="160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x-none" sz="1600" b="1">
                <a:solidFill>
                  <a:srgbClr val="008080"/>
                </a:solidFill>
                <a:latin typeface="Arial Narrow" pitchFamily="34" charset="0"/>
              </a:rPr>
              <a:t>разница</a:t>
            </a:r>
            <a:r>
              <a:rPr lang="x-none" sz="160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x-none" sz="1600">
                <a:latin typeface="Arial Narrow" pitchFamily="34" charset="0"/>
              </a:rPr>
              <a:t>между новой ценой доработанной продукции и ценой до ее доработки.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531542" y="1933577"/>
            <a:ext cx="4731422" cy="326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Данные о готовой продукции,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сданной на склад готовой продукции</a:t>
            </a:r>
            <a:r>
              <a:rPr lang="ru-RU" sz="1600" dirty="0">
                <a:latin typeface="Arial Narrow" pitchFamily="34" charset="0"/>
              </a:rPr>
              <a:t> в предыдущих отчетных периодах и 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возвращенной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 отчетном периоде в цех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 доработку</a:t>
            </a:r>
            <a:r>
              <a:rPr lang="ru-RU" sz="1600" dirty="0">
                <a:latin typeface="Arial Narrow" pitchFamily="34" charset="0"/>
              </a:rPr>
              <a:t>, в результате которой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 был изготовлен другой вид продукции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включаются</a:t>
            </a:r>
            <a:r>
              <a:rPr lang="ru-RU" sz="1600" dirty="0">
                <a:latin typeface="Arial Narrow" pitchFamily="34" charset="0"/>
              </a:rPr>
              <a:t> в объем промышленного производства </a:t>
            </a:r>
            <a:r>
              <a:rPr lang="ru-RU" sz="1600" b="1" dirty="0">
                <a:latin typeface="Arial Narrow" pitchFamily="34" charset="0"/>
              </a:rPr>
              <a:t>как разница между новой ценой доработанной продукции и ценой до ее доработки</a:t>
            </a:r>
            <a:r>
              <a:rPr lang="ru-RU" sz="1600" dirty="0">
                <a:latin typeface="Arial Narrow" pitchFamily="34" charset="0"/>
              </a:rPr>
              <a:t>.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бракованная продукция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105026"/>
            <a:ext cx="5241150" cy="334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450" y="1562100"/>
            <a:ext cx="4679175" cy="36001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Готовая продукция, произведенная в отчетном периоде и предназначенная для отгрузки другим юридическим или физическим лицам, но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еще не отгруженная</a:t>
            </a:r>
            <a:r>
              <a:rPr lang="ru-RU" sz="1600" dirty="0" smtClean="0">
                <a:latin typeface="Arial Narrow" pitchFamily="34" charset="0"/>
              </a:rPr>
              <a:t>, включается в объем промышленного производства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 фактическим отпускным ценам, действовавшим на дату сдачи ее на склад готовой продукции</a:t>
            </a:r>
            <a:r>
              <a:rPr lang="ru-RU" sz="1600" dirty="0" smtClean="0">
                <a:latin typeface="Arial Narrow" pitchFamily="34" charset="0"/>
              </a:rPr>
              <a:t>.</a:t>
            </a:r>
          </a:p>
          <a:p>
            <a:pPr algn="just"/>
            <a:endParaRPr lang="ru-RU" sz="1600" dirty="0" smtClean="0">
              <a:latin typeface="Arial Narrow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случае колебания цен на дату сдачи на склад</a:t>
            </a:r>
            <a:r>
              <a:rPr lang="ru-RU" sz="1600" dirty="0">
                <a:latin typeface="Arial Narrow" pitchFamily="34" charset="0"/>
              </a:rPr>
              <a:t> готовой продукции используется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средневзвешенная цена отгрузки</a:t>
            </a:r>
            <a:r>
              <a:rPr lang="ru-RU" sz="1600" dirty="0">
                <a:latin typeface="Arial Narrow" pitchFamily="34" charset="0"/>
              </a:rPr>
              <a:t> на данную продукцию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 месяц ее производства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600" dirty="0" smtClean="0">
                <a:latin typeface="Arial Narrow" pitchFamily="34" charset="0"/>
              </a:rPr>
              <a:t>а</a:t>
            </a:r>
            <a:r>
              <a:rPr lang="ru-RU" sz="1600" dirty="0">
                <a:latin typeface="Arial Narrow" pitchFamily="34" charset="0"/>
              </a:rPr>
              <a:t> 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 случае отсутствия отгрузки</a:t>
            </a:r>
            <a:r>
              <a:rPr lang="ru-RU" sz="1600" dirty="0">
                <a:latin typeface="Arial Narrow" pitchFamily="34" charset="0"/>
              </a:rPr>
              <a:t> – </a:t>
            </a:r>
            <a:r>
              <a:rPr lang="ru-RU" sz="1600" b="1" dirty="0">
                <a:latin typeface="Arial Narrow" pitchFamily="34" charset="0"/>
              </a:rPr>
              <a:t>цена последней отгрузки на данную продукцию, но не ниже фактической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90751"/>
            <a:ext cx="5457889" cy="3297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6" y="1430416"/>
            <a:ext cx="5240703" cy="3864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Готовая продукция (работы, услуги</a:t>
            </a:r>
            <a:r>
              <a:rPr lang="ru-RU" sz="1600" dirty="0" smtClean="0">
                <a:latin typeface="Arial Narrow" pitchFamily="34" charset="0"/>
              </a:rPr>
              <a:t>): </a:t>
            </a: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переданная </a:t>
            </a:r>
            <a:r>
              <a:rPr lang="ru-RU" sz="1600" dirty="0">
                <a:latin typeface="Arial Narrow" pitchFamily="34" charset="0"/>
              </a:rPr>
              <a:t>(выполненные, оказанные) другим юридическим или физическим лицам </a:t>
            </a:r>
            <a:r>
              <a:rPr lang="ru-RU" sz="1600" b="1" dirty="0">
                <a:latin typeface="Arial Narrow" pitchFamily="34" charset="0"/>
              </a:rPr>
              <a:t>безвозмездно</a:t>
            </a:r>
            <a:r>
              <a:rPr lang="ru-RU" sz="1600" dirty="0" smtClean="0">
                <a:latin typeface="Arial Narrow" pitchFamily="34" charset="0"/>
              </a:rPr>
              <a:t>,</a:t>
            </a: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 пределах юридического лица переданная </a:t>
            </a:r>
            <a:r>
              <a:rPr lang="ru-RU" sz="1600" b="1" dirty="0">
                <a:latin typeface="Arial Narrow" pitchFamily="34" charset="0"/>
              </a:rPr>
              <a:t>для дальнейшего использования </a:t>
            </a:r>
            <a:r>
              <a:rPr lang="ru-RU" sz="1600" dirty="0">
                <a:latin typeface="Arial Narrow" pitchFamily="34" charset="0"/>
              </a:rPr>
              <a:t>при осуществлении видов экономической деятельности, не включенных в разделы с 05 по 39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в пределах юридического лица </a:t>
            </a:r>
            <a:r>
              <a:rPr lang="ru-RU" sz="1600" dirty="0" smtClean="0">
                <a:latin typeface="Arial Narrow" pitchFamily="34" charset="0"/>
              </a:rPr>
              <a:t>выданная </a:t>
            </a:r>
            <a:r>
              <a:rPr lang="ru-RU" sz="1600" dirty="0">
                <a:latin typeface="Arial Narrow" pitchFamily="34" charset="0"/>
              </a:rPr>
              <a:t>своим работникам </a:t>
            </a:r>
            <a:r>
              <a:rPr lang="ru-RU" sz="1600" b="1" dirty="0">
                <a:latin typeface="Arial Narrow" pitchFamily="34" charset="0"/>
              </a:rPr>
              <a:t>в счет оплаты труда</a:t>
            </a:r>
            <a:r>
              <a:rPr lang="ru-RU" sz="1600" dirty="0">
                <a:latin typeface="Arial Narrow" pitchFamily="34" charset="0"/>
              </a:rPr>
              <a:t>, </a:t>
            </a:r>
            <a:endParaRPr lang="ru-RU" sz="1600" dirty="0" smtClean="0">
              <a:latin typeface="Arial Narrow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в пределах юридического лица </a:t>
            </a:r>
            <a:r>
              <a:rPr lang="ru-RU" sz="1600" b="1" dirty="0" smtClean="0">
                <a:latin typeface="Arial Narrow" pitchFamily="34" charset="0"/>
              </a:rPr>
              <a:t>зачисленная </a:t>
            </a:r>
            <a:r>
              <a:rPr lang="ru-RU" sz="1600" b="1" dirty="0">
                <a:latin typeface="Arial Narrow" pitchFamily="34" charset="0"/>
              </a:rPr>
              <a:t>в состав собственных основных средств</a:t>
            </a:r>
            <a:r>
              <a:rPr lang="ru-RU" sz="1600" dirty="0">
                <a:latin typeface="Arial Narrow" pitchFamily="34" charset="0"/>
              </a:rPr>
              <a:t>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600" dirty="0" smtClean="0">
                <a:latin typeface="Arial Narrow" pitchFamily="34" charset="0"/>
              </a:rPr>
              <a:t>включается </a:t>
            </a:r>
            <a:r>
              <a:rPr lang="ru-RU" sz="1600" dirty="0">
                <a:latin typeface="Arial Narrow" pitchFamily="34" charset="0"/>
              </a:rPr>
              <a:t>в объем промышленного </a:t>
            </a:r>
            <a:r>
              <a:rPr lang="ru-RU" sz="1600" dirty="0" smtClean="0">
                <a:latin typeface="Arial Narrow" pitchFamily="34" charset="0"/>
              </a:rPr>
              <a:t>производства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 средневзвешенной цене отгрузки </a:t>
            </a:r>
            <a:r>
              <a:rPr lang="ru-RU" sz="1600" dirty="0">
                <a:latin typeface="Arial Narrow" pitchFamily="34" charset="0"/>
              </a:rPr>
              <a:t>на аналогичную продукцию (работы, услуги)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месяц ее производства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dirty="0">
                <a:latin typeface="Arial Narrow" pitchFamily="34" charset="0"/>
              </a:rPr>
              <a:t>их выполнения, оказания), а 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случае отсутствия отгрузки</a:t>
            </a:r>
            <a:r>
              <a:rPr lang="ru-RU" sz="1600" dirty="0">
                <a:latin typeface="Arial Narrow" pitchFamily="34" charset="0"/>
              </a:rPr>
              <a:t> – по </a:t>
            </a:r>
            <a:r>
              <a:rPr lang="ru-RU" sz="1600" b="1" dirty="0">
                <a:latin typeface="Arial Narrow" pitchFamily="34" charset="0"/>
              </a:rPr>
              <a:t>цене последней отгрузки на аналогичную продукцию (работы, услуги), но не ниже фактической себестоимости</a:t>
            </a:r>
            <a:r>
              <a:rPr lang="ru-RU" sz="1600" dirty="0">
                <a:latin typeface="Arial Narrow" pitchFamily="34" charset="0"/>
              </a:rPr>
              <a:t>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средневзвешенная цена отгрузки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2876550"/>
            <a:ext cx="6736595" cy="2724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839" y="1904999"/>
            <a:ext cx="6417797" cy="3457576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работ (услуг) </a:t>
            </a:r>
            <a:r>
              <a:rPr lang="ru-RU" sz="1600" b="1" dirty="0">
                <a:latin typeface="Arial Narrow" pitchFamily="34" charset="0"/>
              </a:rPr>
              <a:t>по распределению и продаже газообразного топлива</a:t>
            </a:r>
            <a:r>
              <a:rPr lang="ru-RU" sz="1600" dirty="0">
                <a:latin typeface="Arial Narrow" pitchFamily="34" charset="0"/>
              </a:rPr>
              <a:t> отражается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фактической себестоимости без учета стоимости покупного газа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arrow" pitchFamily="34" charset="0"/>
            </a:endParaRPr>
          </a:p>
          <a:p>
            <a:pPr marL="28575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Деятельность </a:t>
            </a:r>
            <a:r>
              <a:rPr lang="ru-RU" sz="1600" b="1" dirty="0">
                <a:latin typeface="Arial Narrow" pitchFamily="34" charset="0"/>
              </a:rPr>
              <a:t>по реализации компримированного природного газа на автомобильных газонаполнительных компрессорных станциях </a:t>
            </a:r>
            <a:r>
              <a:rPr lang="ru-RU" sz="1600" dirty="0">
                <a:latin typeface="Arial Narrow" pitchFamily="34" charset="0"/>
              </a:rPr>
              <a:t>непосредственно путем заправки в автотранспортные средства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в качестве моторного топлива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 классифицируется в разделе 35 ОКЭД</a:t>
            </a:r>
            <a:r>
              <a:rPr lang="ru-RU" sz="1600" dirty="0">
                <a:latin typeface="Arial Narrow" pitchFamily="34" charset="0"/>
              </a:rPr>
              <a:t>. </a:t>
            </a:r>
          </a:p>
          <a:p>
            <a:pPr marL="284400"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Данные </a:t>
            </a:r>
            <a:r>
              <a:rPr lang="ru-RU" sz="1600" dirty="0">
                <a:latin typeface="Arial Narrow" pitchFamily="34" charset="0"/>
              </a:rPr>
              <a:t>о такой деятельности в объем промышленного производства не включаются, 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отражаются в подклассе 47300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930003" y="563591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газ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4179" y="565657"/>
            <a:ext cx="11238562" cy="65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l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114815"/>
            <a:ext cx="5222100" cy="3339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2165700"/>
            <a:ext cx="4812224" cy="27673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Данные об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опытных образцах, являющихся конечным этапом выполнения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НИОКТР,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имущественные права на которые принадлежат организации,</a:t>
            </a:r>
            <a:r>
              <a:rPr lang="ru-RU" sz="1600" dirty="0">
                <a:latin typeface="Arial Narrow" pitchFamily="34" charset="0"/>
              </a:rPr>
              <a:t>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включаются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при наличии </a:t>
            </a:r>
            <a:r>
              <a:rPr lang="ru-RU" sz="1600" b="1" dirty="0">
                <a:latin typeface="Arial Narrow" pitchFamily="34" charset="0"/>
              </a:rPr>
              <a:t>документов, подтверждающих их соответствие требованиям стандартов, сертификатов или других документов, удостоверяющих их качество. </a:t>
            </a: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14815"/>
            <a:ext cx="5242797" cy="3373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НИОКТР промышленность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НИОКТР </a:t>
            </a:r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наука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6999" y="457130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435910" y="72768"/>
            <a:ext cx="11372676" cy="37406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6475046" y="2143655"/>
            <a:ext cx="4974003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Организация, выполняющая НИОКТР,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отражает</a:t>
            </a:r>
            <a:r>
              <a:rPr lang="ru-RU" sz="1600" dirty="0">
                <a:latin typeface="Arial Narrow" pitchFamily="34" charset="0"/>
              </a:rPr>
              <a:t> стоимость НИОКТР (их этапов)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без учета стоимости работ,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выполненных соисполнителями </a:t>
            </a:r>
            <a:r>
              <a:rPr lang="ru-RU" sz="1600" dirty="0">
                <a:latin typeface="Arial Narrow" pitchFamily="34" charset="0"/>
              </a:rPr>
              <a:t>по договорам на выполнение НИОКТР, принятых заказчиком по актам сдачи-приемки НИОКТР (их этапов), оформленным в установленном порядке,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вне зависимости принадлежат имущественные права на результаты НИОКТР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или нет.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90437" y="466159"/>
            <a:ext cx="5399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М «Профессиональная, научная и техническая деятельность» </a:t>
            </a:r>
          </a:p>
          <a:p>
            <a:pPr algn="r"/>
            <a:endParaRPr lang="ru-RU" sz="14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69 по 75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451" y="192110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и срок представления формы 4-у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528" y="2086152"/>
            <a:ext cx="1195284" cy="10304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20893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705067"/>
            <a:ext cx="5021303" cy="29908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latin typeface="Arial Narrow" pitchFamily="34" charset="0"/>
              </a:rPr>
              <a:t>Отчет представляется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ВИДЕ ЭЛЕКТРОННОГО ДОКУМЕНТА </a:t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с</a:t>
            </a:r>
            <a:r>
              <a:rPr lang="en-US" sz="1800" dirty="0">
                <a:latin typeface="Arial Narrow" pitchFamily="34" charset="0"/>
              </a:rPr>
              <a:t> </a:t>
            </a:r>
            <a:r>
              <a:rPr lang="ru-RU" sz="1800" dirty="0">
                <a:latin typeface="Arial Narrow" pitchFamily="34" charset="0"/>
              </a:rPr>
              <a:t>использованием специализированного программного обеспечения, которое размещается </a:t>
            </a:r>
            <a:r>
              <a:rPr lang="ru-RU" sz="1800" dirty="0" smtClean="0">
                <a:latin typeface="Arial Narrow" pitchFamily="34" charset="0"/>
              </a:rPr>
              <a:t>вместе с </a:t>
            </a:r>
            <a:r>
              <a:rPr lang="ru-RU" sz="1800" dirty="0">
                <a:latin typeface="Arial Narrow" pitchFamily="34" charset="0"/>
              </a:rPr>
              <a:t>необходимыми инструктивными материалами </a:t>
            </a:r>
            <a:r>
              <a:rPr lang="ru-RU" sz="1800" dirty="0" smtClean="0">
                <a:latin typeface="Arial Narrow" pitchFamily="34" charset="0"/>
              </a:rPr>
              <a:t>по </a:t>
            </a:r>
            <a:r>
              <a:rPr lang="ru-RU" sz="1800" dirty="0">
                <a:latin typeface="Arial Narrow" pitchFamily="34" charset="0"/>
              </a:rPr>
              <a:t>его развертыванию и использованию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на </a:t>
            </a:r>
            <a:r>
              <a:rPr lang="ru-RU" sz="1800" dirty="0">
                <a:latin typeface="Arial Narrow" pitchFamily="34" charset="0"/>
              </a:rPr>
              <a:t>официальном сайте </a:t>
            </a:r>
            <a:r>
              <a:rPr lang="ru-RU" sz="1800" dirty="0" smtClean="0">
                <a:latin typeface="Arial Narrow" pitchFamily="34" charset="0"/>
              </a:rPr>
              <a:t>Белстата в </a:t>
            </a:r>
            <a:r>
              <a:rPr lang="ru-RU" sz="1800" dirty="0">
                <a:latin typeface="Arial Narrow" pitchFamily="34" charset="0"/>
              </a:rPr>
              <a:t>глобальной компьютерной сети Интернет </a:t>
            </a:r>
            <a:r>
              <a:rPr lang="ru-RU" sz="1800" dirty="0" err="1" smtClean="0">
                <a:latin typeface="Arial Narrow" pitchFamily="34" charset="0"/>
                <a:hlinkClick r:id="rId8"/>
              </a:rPr>
              <a:t>http</a:t>
            </a:r>
            <a:r>
              <a:rPr lang="en-US" sz="1800" dirty="0" smtClean="0">
                <a:latin typeface="Arial Narrow" pitchFamily="34" charset="0"/>
                <a:hlinkClick r:id="rId8"/>
              </a:rPr>
              <a:t>s</a:t>
            </a:r>
            <a:r>
              <a:rPr lang="ru-RU" sz="1800" dirty="0" smtClean="0">
                <a:latin typeface="Arial Narrow" pitchFamily="34" charset="0"/>
                <a:hlinkClick r:id="rId8"/>
              </a:rPr>
              <a:t>://www.belstat.gov.by</a:t>
            </a:r>
            <a:r>
              <a:rPr lang="ru-RU" sz="1800" dirty="0" smtClean="0">
                <a:latin typeface="Arial Narrow" pitchFamily="34" charset="0"/>
              </a:rPr>
              <a:t> </a:t>
            </a:r>
            <a:br>
              <a:rPr lang="ru-RU" sz="1800" dirty="0" smtClean="0">
                <a:latin typeface="Arial Narrow" pitchFamily="34" charset="0"/>
              </a:rPr>
            </a:br>
            <a:endParaRPr lang="ru-RU" sz="1800" dirty="0" smtClean="0">
              <a:latin typeface="Arial Narrow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800" dirty="0" smtClean="0">
                <a:latin typeface="Arial Narrow" pitchFamily="34" charset="0"/>
              </a:rPr>
              <a:t>в рубрике «Респондентам, Электронная отчетность»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</a:t>
            </a:r>
            <a:r>
              <a:rPr lang="ru-RU" sz="2000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представления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55924" y="1267002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709223" y="1763054"/>
            <a:ext cx="5187502" cy="234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l">
              <a:spcBef>
                <a:spcPts val="600"/>
              </a:spcBef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Периоды 2026 года, </a:t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который представляется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форма 4-у:</a:t>
            </a:r>
          </a:p>
          <a:p>
            <a:pPr marL="3175" algn="l">
              <a:spcBef>
                <a:spcPts val="600"/>
              </a:spcBef>
            </a:pPr>
            <a:endParaRPr lang="ru-RU" sz="1800" b="1" dirty="0">
              <a:solidFill>
                <a:srgbClr val="00808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январь-март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2026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 	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апреля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2026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январь-июнь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2026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     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июля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2026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за январь-сентябрь 2026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г.	– 	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по 23 октября </a:t>
            </a: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2026 г.</a:t>
            </a:r>
          </a:p>
          <a:p>
            <a:pPr marL="3175" algn="just" defTabSz="216000">
              <a:spcBef>
                <a:spcPts val="600"/>
              </a:spcBef>
            </a:pPr>
            <a:r>
              <a:rPr lang="ru-RU" sz="18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800" b="1" dirty="0">
              <a:solidFill>
                <a:srgbClr val="99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срок </a:t>
            </a:r>
            <a:r>
              <a:rPr lang="ru-RU" sz="2000" dirty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представления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7224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62654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362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47800"/>
            <a:ext cx="4995085" cy="4006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1989150"/>
            <a:ext cx="4552217" cy="2924175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данные отражаются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учета </a:t>
            </a:r>
            <a:r>
              <a:rPr lang="ru-RU" sz="1600" dirty="0">
                <a:latin typeface="Arial Narrow" pitchFamily="34" charset="0"/>
              </a:rPr>
              <a:t>стоимости работ, выполненных привлеченными организациями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договору субподряда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выполненных собственными силами работ по строительству отражается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F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исходя из предмета договора подряда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основании данных акта сдачи-приемки выполненных строительных и иных специальных монтажных работ и других первичных учетных и иных документов, оформленных в установленном </a:t>
            </a:r>
            <a:r>
              <a:rPr lang="ru-RU" sz="1600" dirty="0" smtClean="0">
                <a:latin typeface="Arial Narrow" pitchFamily="34" charset="0"/>
              </a:rPr>
              <a:t>порядке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20121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47801"/>
            <a:ext cx="5242797" cy="4040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1834122"/>
            <a:ext cx="4924061" cy="3371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весь комплекс строительных работ при строительстве зданий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(от сноса старого здания и рытья котлована до покраски крыши нового здания),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то </a:t>
            </a:r>
            <a:r>
              <a:rPr lang="ru-RU" sz="1600" dirty="0">
                <a:latin typeface="Arial Narrow" pitchFamily="34" charset="0"/>
              </a:rPr>
              <a:t>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подкласс 41200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общестроительные работы на объектах гражданского строительства </a:t>
            </a:r>
            <a:r>
              <a:rPr lang="ru-RU" sz="1600" dirty="0">
                <a:latin typeface="Arial Narrow" pitchFamily="34" charset="0"/>
              </a:rPr>
              <a:t>(автомобильные и железные дороги, метро, мосты, тоннели, трубопроводы, линии электропередач и телекоммуникаций, прочие инженерные сооружения), 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42 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специальные строительные 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работы,</a:t>
            </a:r>
            <a:r>
              <a:rPr lang="en-US" sz="16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43 </a:t>
            </a:r>
            <a:endParaRPr lang="ru-RU" sz="1600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99" y="3190640"/>
            <a:ext cx="463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94179" y="562773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 без субподряда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4"/>
            <a:ext cx="4851231" cy="3443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7" y="2867025"/>
            <a:ext cx="4602166" cy="2046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41100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организация,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функции заказчика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</a:t>
            </a:r>
            <a:r>
              <a:rPr lang="ru-RU" sz="1600" dirty="0" smtClean="0">
                <a:latin typeface="Arial Narrow" pitchFamily="34" charset="0"/>
              </a:rPr>
              <a:t>лицам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010994"/>
            <a:ext cx="4851231" cy="347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8" y="2876550"/>
            <a:ext cx="4731422" cy="232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41200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строительства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i="1" dirty="0">
                <a:latin typeface="Arial Narrow" pitchFamily="34" charset="0"/>
              </a:rPr>
              <a:t>т.е. основной вид экономической деятельности классифицируется в секции </a:t>
            </a:r>
            <a:r>
              <a:rPr lang="en-US" sz="1600" i="1" dirty="0">
                <a:latin typeface="Arial Narrow" pitchFamily="34" charset="0"/>
              </a:rPr>
              <a:t>F</a:t>
            </a:r>
            <a:r>
              <a:rPr lang="ru-RU" sz="1600" i="1" dirty="0" smtClean="0">
                <a:latin typeface="Arial Narrow" pitchFamily="34" charset="0"/>
              </a:rPr>
              <a:t>, за </a:t>
            </a:r>
            <a:r>
              <a:rPr lang="ru-RU" sz="1600" i="1" dirty="0">
                <a:latin typeface="Arial Narrow" pitchFamily="34" charset="0"/>
              </a:rPr>
              <a:t>исключением подклассов 41100 и 439</a:t>
            </a:r>
            <a:r>
              <a:rPr lang="ru-RU" sz="1600" dirty="0">
                <a:latin typeface="Arial Narrow" pitchFamily="34" charset="0"/>
              </a:rPr>
              <a:t>92),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функции застройщика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лицам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solidFill>
            <a:srgbClr val="9BC6C5">
              <a:alpha val="27059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2563" indent="0" algn="ctr">
              <a:buNone/>
              <a:tabLst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Разницу между продажной и сформированной (фактической) стоимостью здания (части здания) отражает в графе 1: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4179" y="562773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199" y="1504950"/>
            <a:ext cx="5326875" cy="3949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170" y="1721362"/>
            <a:ext cx="4853808" cy="34465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Организация, осуществляющая общестроительные </a:t>
            </a:r>
            <a:r>
              <a:rPr lang="ru-RU" sz="1600" dirty="0">
                <a:latin typeface="Arial Narrow" pitchFamily="34" charset="0"/>
              </a:rPr>
              <a:t>и специальные работы по строительству зданий, сооружений и иных объектов строительства,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 отражает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</a:t>
            </a:r>
            <a:r>
              <a:rPr lang="ru-RU" sz="1600" dirty="0" smtClean="0">
                <a:latin typeface="Arial Narrow" pitchFamily="34" charset="0"/>
              </a:rPr>
              <a:t>1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С</a:t>
            </a:r>
            <a:r>
              <a:rPr lang="ru-RU" sz="1600" dirty="0">
                <a:latin typeface="Arial Narrow" pitchFamily="34" charset="0"/>
              </a:rPr>
              <a:t> «Обрабатывающая промышленность» </a:t>
            </a:r>
            <a:r>
              <a:rPr lang="ru-RU" sz="1600" dirty="0" smtClean="0">
                <a:latin typeface="Arial Narrow" pitchFamily="34" charset="0"/>
              </a:rPr>
              <a:t>ОКЭД 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материалов, произведенных в подсобных производствах</a:t>
            </a:r>
            <a:r>
              <a:rPr lang="ru-RU" sz="1600" dirty="0">
                <a:latin typeface="Arial Narrow" pitchFamily="34" charset="0"/>
              </a:rPr>
              <a:t> данной </a:t>
            </a:r>
            <a:r>
              <a:rPr lang="ru-RU" sz="1600" dirty="0" smtClean="0">
                <a:latin typeface="Arial Narrow" pitchFamily="34" charset="0"/>
              </a:rPr>
              <a:t>организации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использованных </a:t>
            </a:r>
            <a:r>
              <a:rPr lang="ru-RU" sz="1600" dirty="0">
                <a:latin typeface="Arial Narrow" pitchFamily="34" charset="0"/>
              </a:rPr>
              <a:t>при выполнении работ по строительству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.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latin typeface="Arial Narrow" pitchFamily="34" charset="0"/>
              </a:rPr>
              <a:t>Стоимость </a:t>
            </a:r>
            <a:r>
              <a:rPr lang="ru-RU" sz="1600" dirty="0">
                <a:latin typeface="Arial Narrow" pitchFamily="34" charset="0"/>
              </a:rPr>
              <a:t>этих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материалов не исключается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из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стоимости подрядных работ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выполненных собственными силами.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68297" y="1439971"/>
            <a:ext cx="5229738" cy="3934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749934" y="1737565"/>
            <a:ext cx="4254136" cy="277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Arial Narrow" pitchFamily="34" charset="0"/>
              </a:rPr>
              <a:t>Организация, осуществляющая общестроительные и специальные работы по строительству зданий, сооружений и иных объектов строительства,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графе 1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 отражает: </a:t>
            </a:r>
          </a:p>
          <a:p>
            <a:pPr marL="64770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стоимость монтируемого и ремонтируемого на объекте строительства оборудования, </a:t>
            </a:r>
          </a:p>
          <a:p>
            <a:pPr marL="64770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стоимость приобретенных или изготовленных на стройке деталей для укомплектования оборудования.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4179" y="562773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545442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962150"/>
            <a:ext cx="6447809" cy="3638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846816" y="2085835"/>
            <a:ext cx="6001909" cy="30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Организация, не являющаяся организацией строительства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smtClean="0">
                <a:latin typeface="Arial Narrow" pitchFamily="34" charset="0"/>
              </a:rPr>
              <a:t>в графе 1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 отражает </a:t>
            </a:r>
            <a:r>
              <a:rPr lang="ru-RU" sz="1600" dirty="0">
                <a:latin typeface="Arial Narrow" pitchFamily="34" charset="0"/>
              </a:rPr>
              <a:t>стоимость:</a:t>
            </a:r>
          </a:p>
          <a:p>
            <a:pPr marL="28575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строительно-монтажных работ по зданиям и сооружениям, выполненных собственными силами 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хозяйственным способом</a:t>
            </a:r>
            <a:r>
              <a:rPr lang="ru-RU" sz="1600" dirty="0">
                <a:latin typeface="Arial Narrow" pitchFamily="34" charset="0"/>
              </a:rPr>
              <a:t>) и способствующих формированию собственного основного капитала;</a:t>
            </a:r>
          </a:p>
          <a:p>
            <a:pPr marL="28575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работ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ремонту собственных или арендованных зданий, сооружений, оборудования, </a:t>
            </a:r>
            <a:r>
              <a:rPr lang="ru-RU" sz="1600" dirty="0">
                <a:latin typeface="Arial Narrow" pitchFamily="34" charset="0"/>
              </a:rPr>
              <a:t>затраты по которым учитываются в бухгалтерском учете на счетах затрат на производство продукции (работ, услуг) по основному виду экономической деятельности.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4179" y="562773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3"/>
            <a:ext cx="5147772" cy="34436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508014"/>
            <a:ext cx="4730305" cy="3730736"/>
          </a:xfrm>
        </p:spPr>
        <p:txBody>
          <a:bodyPr>
            <a:noAutofit/>
          </a:bodyPr>
          <a:lstStyle/>
          <a:p>
            <a:pPr marL="612" lvl="0" algn="l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При осуществлении оптовой и розничной торговли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(группы 451, 453, 454 (кроме подкласса 45403), </a:t>
            </a:r>
            <a:r>
              <a:rPr lang="en-US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разделы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46 и 47)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графе 1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отражаются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валовой доход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по отгруженным товарам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учета товаров, отгруженных в отчетном году и возвращенных покупателем (поверенным, комиссионером)),</a:t>
            </a:r>
            <a:r>
              <a:rPr lang="ru-RU" sz="1600" dirty="0">
                <a:solidFill>
                  <a:srgbClr val="CC66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который исчисляется как разница между продажной и покупной стоимостью товаров за вычетом налогов и сборов, исчисляемых из выручки, вывозных таможенных пошлин 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стоимость оказанных услуг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размере вознаграждения при осуществлении сделки в интересах другого лица, в том числе на основании договоров поручения,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комиссии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612" lvl="0" algn="just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36555"/>
            <a:ext cx="473142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4179" y="593484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596855" y="555945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Расчет валового дохода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53500" y="2052311"/>
            <a:ext cx="5147772" cy="34436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500870" y="1593739"/>
            <a:ext cx="4847904" cy="373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</a:pP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В случае получения при расчете валового дохода </a:t>
            </a:r>
            <a:r>
              <a:rPr lang="ru-RU" sz="1600" dirty="0" smtClean="0">
                <a:latin typeface="Arial Narrow" panose="020B0606020202030204" pitchFamily="34" charset="0"/>
                <a:cs typeface="Arial" pitchFamily="34" charset="0"/>
              </a:rPr>
              <a:t>данных: </a:t>
            </a:r>
          </a:p>
          <a:p>
            <a:pPr marL="285750" lvl="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 Narrow" pitchFamily="34" charset="0"/>
              </a:rPr>
              <a:t>равных </a:t>
            </a:r>
            <a:r>
              <a:rPr lang="ru-RU" sz="1600" b="1" dirty="0">
                <a:latin typeface="Arial Narrow" pitchFamily="34" charset="0"/>
              </a:rPr>
              <a:t>нулю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, в графе 1 проставляется </a:t>
            </a:r>
            <a:r>
              <a:rPr lang="ru-RU" sz="1600" dirty="0">
                <a:latin typeface="Arial Narrow" pitchFamily="34" charset="0"/>
              </a:rPr>
              <a:t>ноль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, </a:t>
            </a:r>
            <a:endParaRPr lang="ru-RU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 Narrow" panose="020B0606020202030204" pitchFamily="34" charset="0"/>
                <a:cs typeface="Arial" pitchFamily="34" charset="0"/>
              </a:rPr>
              <a:t>меньше </a:t>
            </a:r>
            <a:r>
              <a:rPr lang="ru-RU" sz="1600" b="1" dirty="0">
                <a:latin typeface="Arial Narrow" panose="020B0606020202030204" pitchFamily="34" charset="0"/>
                <a:cs typeface="Arial" pitchFamily="34" charset="0"/>
              </a:rPr>
              <a:t>нуля 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в графе 1 проставляется</a:t>
            </a:r>
            <a:r>
              <a:rPr lang="ru-RU" sz="16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отрицательное значение</a:t>
            </a:r>
          </a:p>
          <a:p>
            <a:pPr lvl="0" algn="just">
              <a:lnSpc>
                <a:spcPct val="100000"/>
              </a:lnSpc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При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невозможности распределения валового дохода </a:t>
            </a:r>
            <a:b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по розничной и оптовой торговле по видам экономической деятельности допускается его распределение в соответствии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со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структурой товарооборота в общем объеме товарооборота организации</a:t>
            </a:r>
          </a:p>
          <a:p>
            <a:pPr marL="612" algn="just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913316" y="5485756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торговля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5207676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954989"/>
            <a:ext cx="4609352" cy="32128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оптовую торговлю отходами, являющимися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вторичными материальными ресурсами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</a:t>
            </a:r>
            <a:r>
              <a:rPr lang="ru-RU" sz="1600" dirty="0">
                <a:latin typeface="Arial Narrow" pitchFamily="34" charset="0"/>
              </a:rPr>
              <a:t> отражает валовой доход,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включая компенсацию,</a:t>
            </a:r>
            <a:r>
              <a:rPr lang="ru-RU" sz="1600" dirty="0">
                <a:latin typeface="Arial Narrow" pitchFamily="34" charset="0"/>
              </a:rPr>
              <a:t> выплачиваемую государственным учреждением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«Оператор вторичных материальных ресурсов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через свои торговые объекты товары несобственного производства,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отражает валовой доход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5358967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41018" y="2242697"/>
            <a:ext cx="4821020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Организация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 являющаяся производителем продукции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(например, промышленная, сельскохозяйственная),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 собственного производства</a:t>
            </a:r>
            <a:r>
              <a:rPr lang="ru-RU" sz="1600" dirty="0">
                <a:latin typeface="Arial Narrow" pitchFamily="34" charset="0"/>
              </a:rPr>
              <a:t>, отражает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торговую наценку</a:t>
            </a:r>
            <a:r>
              <a:rPr lang="ru-RU" sz="1600" dirty="0">
                <a:latin typeface="Arial Narrow" pitchFamily="34" charset="0"/>
              </a:rPr>
              <a:t>, включаемую в цену реализации собственной продукции, </a:t>
            </a: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раздела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47 </a:t>
            </a:r>
            <a:r>
              <a:rPr lang="ru-RU" sz="1600" dirty="0" smtClean="0">
                <a:latin typeface="Arial Narrow" pitchFamily="34" charset="0"/>
              </a:rPr>
              <a:t>ОКЭД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6596855" y="5559457"/>
            <a:ext cx="4407215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торговая наценка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70325" y="5526865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вторичные материальные ресурсы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4179" y="593484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28437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46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53610"/>
            <a:ext cx="4965972" cy="397815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Организация,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(приобретенных или собственного производства), переданных в переработку (обработку) другим юридическим лицам или индивидуальным предпринимателям в целях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выполнения всего процесса производства </a:t>
            </a:r>
            <a:r>
              <a:rPr lang="ru-RU" sz="1600" dirty="0">
                <a:latin typeface="Arial Narrow" pitchFamily="34" charset="0"/>
              </a:rPr>
              <a:t>продукции, отражает валовой доход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реализованным без дополнительной переработки (обработки) товарам, произведенным на давальческих условиях,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без стоимости переработанного давальческого сырья и оплаты услуг по его переработке (обработке)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:</a:t>
            </a:r>
          </a:p>
          <a:p>
            <a:pPr marL="361950" algn="l"/>
            <a:r>
              <a:rPr lang="ru-RU" sz="1600" dirty="0">
                <a:latin typeface="Arial Narrow" pitchFamily="34" charset="0"/>
              </a:rPr>
              <a:t>другим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юридическим лицам или индивидуальным </a:t>
            </a:r>
            <a:r>
              <a:rPr lang="ru-RU" sz="1600" dirty="0">
                <a:latin typeface="Arial Narrow" pitchFamily="34" charset="0"/>
              </a:rPr>
              <a:t>предпринимателям –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46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  <a:p>
            <a:pPr marL="361950" algn="l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физическим лицам </a:t>
            </a:r>
            <a:r>
              <a:rPr lang="ru-RU" sz="1600" dirty="0">
                <a:latin typeface="Arial Narrow" pitchFamily="34" charset="0"/>
              </a:rPr>
              <a:t>(кроме индивидуальных предпринимателей) – по 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355469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1" y="2000249"/>
            <a:ext cx="4949173" cy="287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реализующая другим юридическим или физическим лицам через свои торговые объекты продукцию,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изготовленную в заготовочных объектах (цехах), </a:t>
            </a:r>
            <a:r>
              <a:rPr lang="ru-RU" sz="1600" dirty="0">
                <a:latin typeface="Arial Narrow" pitchFamily="34" charset="0"/>
              </a:rPr>
              <a:t>созданных при торговых объектах (например, кондитерские, хлебобулочные, кулинарные и тому подобные изделия и полуфабрикаты), </a:t>
            </a:r>
            <a:r>
              <a:rPr lang="ru-RU" sz="1600" dirty="0" smtClean="0">
                <a:latin typeface="Arial Narrow" pitchFamily="34" charset="0"/>
              </a:rPr>
              <a:t>отражает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реализованной продукции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собственного производства в отпускных ценах, включая торговую наценку,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по соответствующим подклассам раздела 47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6596855" y="555945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заготовочные объекты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70325" y="5505599"/>
            <a:ext cx="3820725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весь процесс производства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4179" y="593484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037236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4851231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2325574"/>
            <a:ext cx="5087550" cy="2917166"/>
          </a:xfrm>
        </p:spPr>
        <p:txBody>
          <a:bodyPr>
            <a:noAutofit/>
          </a:bodyPr>
          <a:lstStyle/>
          <a:p>
            <a:pPr marL="285750" indent="-285750" algn="l"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перевозке </a:t>
            </a:r>
            <a:r>
              <a:rPr lang="ru-RU" sz="1600" dirty="0" smtClean="0">
                <a:latin typeface="Arial Narrow" pitchFamily="34" charset="0"/>
              </a:rPr>
              <a:t>грузов</a:t>
            </a:r>
          </a:p>
          <a:p>
            <a:pPr marL="285750" indent="-285750" algn="l"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доставке </a:t>
            </a:r>
            <a:r>
              <a:rPr lang="ru-RU" sz="1600" dirty="0">
                <a:latin typeface="Arial Narrow" pitchFamily="34" charset="0"/>
              </a:rPr>
              <a:t>собственной продукции (товаров)</a:t>
            </a:r>
          </a:p>
          <a:p>
            <a:pPr algn="just">
              <a:spcBef>
                <a:spcPts val="600"/>
              </a:spcBef>
              <a:buClr>
                <a:srgbClr val="008080"/>
              </a:buClr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выполненных собственными силами организации </a:t>
            </a:r>
            <a:r>
              <a:rPr lang="ru-RU" sz="1600" dirty="0">
                <a:latin typeface="Arial Narrow" pitchFamily="34" charset="0"/>
              </a:rPr>
              <a:t>для других юридических или физических лиц, автомобильным грузовым транспортным </a:t>
            </a:r>
            <a:r>
              <a:rPr lang="ru-RU" sz="1600" dirty="0" smtClean="0">
                <a:latin typeface="Arial Narrow" pitchFamily="34" charset="0"/>
              </a:rPr>
              <a:t>средством: </a:t>
            </a:r>
          </a:p>
          <a:p>
            <a:pPr marL="265113" algn="just">
              <a:spcBef>
                <a:spcPts val="600"/>
              </a:spcBef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состоящим </a:t>
            </a:r>
            <a:r>
              <a:rPr lang="ru-RU" sz="1600" dirty="0">
                <a:latin typeface="Arial Narrow" pitchFamily="34" charset="0"/>
              </a:rPr>
              <a:t>на балансе, в том числе переданным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договору аренды транспортного средства с экипажем; </a:t>
            </a:r>
            <a:endParaRPr lang="ru-RU" sz="1600" dirty="0" smtClean="0">
              <a:latin typeface="Arial Narrow" pitchFamily="34" charset="0"/>
            </a:endParaRPr>
          </a:p>
          <a:p>
            <a:pPr marL="265113" algn="just">
              <a:spcBef>
                <a:spcPts val="600"/>
              </a:spcBef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принятым </a:t>
            </a:r>
            <a:r>
              <a:rPr lang="ru-RU" sz="1600" dirty="0">
                <a:latin typeface="Arial Narrow" pitchFamily="34" charset="0"/>
              </a:rPr>
              <a:t>по договору аренды транспортного средства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без </a:t>
            </a:r>
            <a:r>
              <a:rPr lang="ru-RU" sz="1600" dirty="0">
                <a:latin typeface="Arial Narrow" pitchFamily="34" charset="0"/>
              </a:rPr>
              <a:t>экипажа; </a:t>
            </a:r>
            <a:endParaRPr lang="ru-RU" sz="1600" dirty="0" smtClean="0">
              <a:latin typeface="Arial Narrow" pitchFamily="34" charset="0"/>
            </a:endParaRPr>
          </a:p>
          <a:p>
            <a:pPr marL="265113" algn="just">
              <a:spcBef>
                <a:spcPts val="600"/>
              </a:spcBef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приобретенным </a:t>
            </a:r>
            <a:r>
              <a:rPr lang="ru-RU" sz="1600" dirty="0">
                <a:latin typeface="Arial Narrow" pitchFamily="34" charset="0"/>
              </a:rPr>
              <a:t>по договору финансовой аренды (</a:t>
            </a:r>
            <a:r>
              <a:rPr lang="ru-RU" sz="1600" dirty="0" smtClean="0">
                <a:latin typeface="Arial Narrow" pitchFamily="34" charset="0"/>
              </a:rPr>
              <a:t>лизинга)</a:t>
            </a:r>
            <a:endParaRPr lang="ru-RU" sz="1600" dirty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17697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212099"/>
            <a:ext cx="4851231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44566" y="2206909"/>
            <a:ext cx="4833192" cy="295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008080"/>
              </a:buClr>
            </a:pPr>
            <a:r>
              <a:rPr lang="ru-RU" sz="1600" dirty="0">
                <a:latin typeface="Arial Narrow" pitchFamily="34" charset="0"/>
              </a:rPr>
              <a:t>Стоимость оказанных услуг по перевозке грузов,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доставке </a:t>
            </a:r>
            <a:r>
              <a:rPr lang="ru-RU" sz="1600" dirty="0">
                <a:latin typeface="Arial Narrow" pitchFamily="34" charset="0"/>
              </a:rPr>
              <a:t>собственной продукции (товаров)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отражается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на основании: 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договора </a:t>
            </a:r>
            <a:r>
              <a:rPr lang="ru-RU" sz="1600" dirty="0">
                <a:latin typeface="Arial Narrow" pitchFamily="34" charset="0"/>
              </a:rPr>
              <a:t>автомобильной перевозки груза; </a:t>
            </a:r>
            <a:endParaRPr lang="ru-RU" sz="1600" dirty="0" smtClean="0">
              <a:latin typeface="Arial Narrow" pitchFamily="34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первичных </a:t>
            </a:r>
            <a:r>
              <a:rPr lang="ru-RU" sz="1600" dirty="0">
                <a:latin typeface="Arial Narrow" pitchFamily="34" charset="0"/>
              </a:rPr>
              <a:t>учетных или иных документов, в которых  стоимость доставки выделена отдельно; </a:t>
            </a:r>
            <a:endParaRPr lang="ru-RU" sz="1600" dirty="0" smtClean="0">
              <a:latin typeface="Arial Narrow" pitchFamily="34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разовых </a:t>
            </a:r>
            <a:r>
              <a:rPr lang="ru-RU" sz="1600" dirty="0">
                <a:latin typeface="Arial Narrow" pitchFamily="34" charset="0"/>
              </a:rPr>
              <a:t>заказов на автомобильную перевозку грузов,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том числе заявлений (заявок) или других документов своих работников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4179" y="598664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Н «Транспортная деятельность, складирование, почтовая и курьерская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494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607200" y="1318271"/>
            <a:ext cx="5269725" cy="910579"/>
          </a:xfrm>
          <a:prstGeom prst="rect">
            <a:avLst/>
          </a:prstGeom>
          <a:solidFill>
            <a:srgbClr val="9BC6C5">
              <a:alpha val="27059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грузового автомобильного транспорта и предоставлении услуг по переезду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отражается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стоимость оказанных услуг: 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70325" y="5524500"/>
            <a:ext cx="3291469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транспорт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94179" y="78954"/>
            <a:ext cx="11372676" cy="43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92" y="4492427"/>
            <a:ext cx="5506157" cy="1183230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62390" y="349327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 отчете за январь-декабрь 2024 г.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33261" y="1723342"/>
            <a:ext cx="9038508" cy="35398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14499" r="12917" b="28943"/>
          <a:stretch/>
        </p:blipFill>
        <p:spPr bwMode="auto">
          <a:xfrm>
            <a:off x="1542772" y="1480001"/>
            <a:ext cx="8010803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«Незавершенное промышленное производство»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700" y="3371850"/>
            <a:ext cx="9772650" cy="1676400"/>
          </a:xfrm>
        </p:spPr>
        <p:txBody>
          <a:bodyPr>
            <a:noAutofit/>
          </a:bodyPr>
          <a:lstStyle/>
          <a:p>
            <a:pPr marL="180000" lvl="2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80000"/>
              <a:tabLst>
                <a:tab pos="179388" algn="l"/>
              </a:tabLst>
            </a:pPr>
            <a:r>
              <a:rPr lang="ru-RU" dirty="0">
                <a:latin typeface="Arial Narrow" pitchFamily="34" charset="0"/>
              </a:rPr>
              <a:t>раздел заполняют </a:t>
            </a:r>
            <a:r>
              <a:rPr lang="ru-RU" dirty="0" smtClean="0">
                <a:latin typeface="Arial Narrow" pitchFamily="34" charset="0"/>
              </a:rPr>
              <a:t>юридические лица, обособленные подразделения юридических лиц,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осуществляющие деятельность в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области промышленности </a:t>
            </a:r>
            <a:r>
              <a:rPr lang="ru-RU" dirty="0">
                <a:latin typeface="Arial Narrow" pitchFamily="34" charset="0"/>
              </a:rPr>
              <a:t>(</a:t>
            </a:r>
            <a:r>
              <a:rPr lang="ru-RU" b="1" dirty="0">
                <a:latin typeface="Arial Narrow" pitchFamily="34" charset="0"/>
              </a:rPr>
              <a:t>разделы с 05 по 39 </a:t>
            </a:r>
            <a:r>
              <a:rPr lang="ru-RU" b="1" dirty="0" smtClean="0">
                <a:latin typeface="Arial Narrow" pitchFamily="34" charset="0"/>
              </a:rPr>
              <a:t>ОКЭД</a:t>
            </a:r>
            <a:r>
              <a:rPr lang="ru-RU" dirty="0" smtClean="0">
                <a:latin typeface="Arial Narrow" pitchFamily="34" charset="0"/>
              </a:rPr>
              <a:t>)</a:t>
            </a:r>
          </a:p>
          <a:p>
            <a:pPr marL="180000" lvl="2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80000"/>
              <a:tabLst>
                <a:tab pos="179388" algn="l"/>
              </a:tabLst>
            </a:pPr>
            <a:r>
              <a:rPr lang="ru-RU" dirty="0" smtClean="0">
                <a:latin typeface="Arial Narrow" pitchFamily="34" charset="0"/>
              </a:rPr>
              <a:t>организация</a:t>
            </a:r>
            <a:r>
              <a:rPr lang="ru-RU" dirty="0">
                <a:latin typeface="Arial Narrow" pitchFamily="34" charset="0"/>
              </a:rPr>
              <a:t>, в структуру которой входят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расположенные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на другой территории</a:t>
            </a:r>
            <a:r>
              <a:rPr lang="ru-RU" dirty="0">
                <a:latin typeface="Arial Narrow" pitchFamily="34" charset="0"/>
              </a:rPr>
              <a:t>, раздел II заполняет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только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в отчете</a:t>
            </a:r>
            <a:r>
              <a:rPr lang="en-US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по организации в </a:t>
            </a:r>
            <a:r>
              <a:rPr lang="ru-RU" b="1" dirty="0" smtClean="0">
                <a:solidFill>
                  <a:srgbClr val="008080"/>
                </a:solidFill>
                <a:latin typeface="Arial Narrow" pitchFamily="34" charset="0"/>
              </a:rPr>
              <a:t>целом</a:t>
            </a:r>
            <a:endParaRPr lang="ru-RU" b="1" dirty="0">
              <a:solidFill>
                <a:srgbClr val="0080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307540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49939"/>
            <a:ext cx="5231625" cy="3204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115" y="1516514"/>
            <a:ext cx="5006886" cy="3848101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buClr>
                <a:srgbClr val="008080"/>
              </a:buClr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состав незавершенного промышленного производства входят:</a:t>
            </a:r>
          </a:p>
          <a:p>
            <a:pPr marL="285750" indent="-285750" algn="just"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остатки продукции в цехах, не прошедшей всех стадий обработки, предусмотренных технологическим процессом, или законченной обработкой, но не принятой отделом технического контроля;</a:t>
            </a:r>
          </a:p>
          <a:p>
            <a:pPr marL="285750" indent="-285750" algn="just"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продукция, принятая отделом технического контроля,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но не сданная на склад готовой продукции;</a:t>
            </a:r>
          </a:p>
          <a:p>
            <a:pPr marL="285750" indent="-285750" algn="just"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продукция, забракованная отделом технического контроля, подлежащая исправлению в следующем отчетном периоде;</a:t>
            </a:r>
          </a:p>
          <a:p>
            <a:pPr marL="285750" indent="-285750" algn="just">
              <a:spcBef>
                <a:spcPts val="600"/>
              </a:spcBef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остатки сырья, материалов и полуфабрикатов, находящихся в аппаратах в процессе производства и цеховых кладовых, в той или иной степени подвергшихся обработке.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274501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5322412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714252" y="2529484"/>
            <a:ext cx="4634522" cy="1813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 включаются в состав незавершенного промышленного производства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600" dirty="0" smtClean="0">
                <a:latin typeface="Arial Narrow" pitchFamily="34" charset="0"/>
              </a:rPr>
              <a:t>не</a:t>
            </a:r>
            <a:r>
              <a:rPr lang="ru-RU" sz="1600" dirty="0">
                <a:latin typeface="Arial Narrow" pitchFamily="34" charset="0"/>
              </a:rPr>
              <a:t> поддающиеся исправлению бракованные изделия и полуфабрикаты, а также не подвергавшиеся процессу обработки сырье, материалы и полуфабрикаты.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счета бухучета 20, 21, 23, 29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«Незавершенное промышленное производство»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451" y="19038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76375"/>
            <a:ext cx="4965011" cy="3657607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Главная </a:t>
            </a:r>
            <a:r>
              <a:rPr lang="ru-RU" sz="1800" dirty="0">
                <a:latin typeface="Arial Narrow" pitchFamily="34" charset="0"/>
              </a:rPr>
              <a:t>страница </a:t>
            </a:r>
            <a:r>
              <a:rPr lang="ru-RU" sz="1800" dirty="0" smtClean="0">
                <a:latin typeface="Arial Narrow" pitchFamily="34" charset="0"/>
              </a:rPr>
              <a:t>сайта Белстата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Респондентам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Государственные </a:t>
            </a:r>
            <a:r>
              <a:rPr lang="ru-RU" sz="1800" dirty="0">
                <a:latin typeface="Arial Narrow" pitchFamily="34" charset="0"/>
              </a:rPr>
              <a:t>статистические </a:t>
            </a:r>
            <a:r>
              <a:rPr lang="ru-RU" sz="1800" dirty="0" smtClean="0">
                <a:latin typeface="Arial Narrow" pitchFamily="34" charset="0"/>
              </a:rPr>
              <a:t>наблюдения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Бланки </a:t>
            </a:r>
            <a:r>
              <a:rPr lang="ru-RU" sz="1800" dirty="0">
                <a:latin typeface="Arial Narrow" pitchFamily="34" charset="0"/>
              </a:rPr>
              <a:t>форм государственной статистической отчетности, указания по их заполнению, </a:t>
            </a:r>
            <a:r>
              <a:rPr lang="ru-RU" sz="1800" dirty="0" smtClean="0">
                <a:latin typeface="Arial Narrow" pitchFamily="34" charset="0"/>
              </a:rPr>
              <a:t>постановления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Централизованные </a:t>
            </a:r>
            <a:r>
              <a:rPr lang="ru-RU" sz="1800" dirty="0">
                <a:latin typeface="Arial Narrow" pitchFamily="34" charset="0"/>
              </a:rPr>
              <a:t>государственные статистические наблюдения </a:t>
            </a:r>
            <a:r>
              <a:rPr lang="ru-RU" sz="1800" dirty="0" smtClean="0">
                <a:latin typeface="Arial Narrow" pitchFamily="34" charset="0"/>
              </a:rPr>
              <a:t> </a:t>
            </a:r>
            <a:endParaRPr lang="ru-RU" sz="1800" dirty="0">
              <a:latin typeface="Arial Narrow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Структурная статистика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en-US" sz="18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формы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1-мп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, 4-у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)</a:t>
            </a:r>
            <a:r>
              <a:rPr lang="ru-RU" sz="18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18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навигационная цепочка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92" y="4279017"/>
            <a:ext cx="800609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738372" y="2132202"/>
            <a:ext cx="4965011" cy="302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об утверждении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бланк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формы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указания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по заполнению формы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инфографика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вопрос-ответ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типичные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ошибки</a:t>
            </a:r>
          </a:p>
          <a:p>
            <a:pPr marL="285750" indent="-285750" algn="l">
              <a:lnSpc>
                <a:spcPct val="60000"/>
              </a:lnSpc>
              <a:spcAft>
                <a:spcPts val="8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актуальные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изменения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0" y="4719452"/>
            <a:ext cx="5506157" cy="118323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355772" y="1476552"/>
            <a:ext cx="9944481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965" y="4444246"/>
            <a:ext cx="8172450" cy="746657"/>
          </a:xfrm>
        </p:spPr>
        <p:txBody>
          <a:bodyPr>
            <a:normAutofit/>
          </a:bodyPr>
          <a:lstStyle/>
          <a:p>
            <a:pPr marL="0" lvl="2" algn="l">
              <a:spcBef>
                <a:spcPts val="0"/>
              </a:spcBef>
            </a:pPr>
            <a:r>
              <a:rPr lang="ru-RU" sz="16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другой территории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en-US" sz="1600" dirty="0" smtClean="0">
                <a:latin typeface="Arial Narrow" pitchFamily="34" charset="0"/>
              </a:rPr>
              <a:t/>
            </a:r>
            <a:br>
              <a:rPr lang="en-US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раздел II</a:t>
            </a:r>
            <a:r>
              <a:rPr lang="en-US" sz="1600" dirty="0" smtClean="0">
                <a:latin typeface="Arial Narrow" pitchFamily="34" charset="0"/>
              </a:rPr>
              <a:t>I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заполняет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только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отчете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организации в целом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27624" t="30556" r="26888" b="43835"/>
          <a:stretch/>
        </p:blipFill>
        <p:spPr>
          <a:xfrm>
            <a:off x="1647023" y="1452903"/>
            <a:ext cx="8633170" cy="2734049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«Отдельные сведения о деятельности организации в области инноваций, 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                     научных исследований и разработок»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9262171" y="2199607"/>
            <a:ext cx="2852488" cy="74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Изменено название таблицы 3 и изменены название и методология отражения показателя по строке 50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6328012" y="2113005"/>
            <a:ext cx="2927199" cy="2656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913605" y="2572935"/>
            <a:ext cx="2348566" cy="1170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5313356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2428875"/>
            <a:ext cx="4834848" cy="3002892"/>
          </a:xfrm>
        </p:spPr>
        <p:txBody>
          <a:bodyPr>
            <a:no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Инновации</a:t>
            </a:r>
          </a:p>
          <a:p>
            <a:pPr marL="180000" lvl="1" algn="l">
              <a:spcBef>
                <a:spcPts val="0"/>
              </a:spcBef>
              <a:buSzPct val="80000"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вне зависимости от основного вида экономической деятельности</a:t>
            </a:r>
            <a:r>
              <a:rPr lang="ru-RU" sz="1600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организации</a:t>
            </a:r>
          </a:p>
          <a:p>
            <a:pPr marL="180000" lvl="1" algn="l">
              <a:lnSpc>
                <a:spcPct val="100000"/>
              </a:lnSpc>
              <a:spcBef>
                <a:spcPts val="0"/>
              </a:spcBef>
              <a:buSzPct val="80000"/>
            </a:pPr>
            <a:endParaRPr lang="ru-RU" sz="300" dirty="0" smtClean="0">
              <a:latin typeface="Arial Narrow" pitchFamily="34" charset="0"/>
            </a:endParaRPr>
          </a:p>
          <a:p>
            <a:pPr marL="180000" lvl="1" algn="l">
              <a:lnSpc>
                <a:spcPct val="100000"/>
              </a:lnSpc>
              <a:spcBef>
                <a:spcPts val="0"/>
              </a:spcBef>
              <a:buSzPct val="80000"/>
            </a:pPr>
            <a:r>
              <a:rPr lang="ru-RU" sz="1400" i="1" dirty="0" smtClean="0">
                <a:latin typeface="Arial Narrow" pitchFamily="34" charset="0"/>
              </a:rPr>
              <a:t>(отличие от заполнения таблицы 3 в отчете за январь-декабрь 2025 г. – основной вид экономической деятельности организации должен был классифицироваться в области промышленности)</a:t>
            </a:r>
            <a:br>
              <a:rPr lang="ru-RU" sz="1400" i="1" dirty="0" smtClean="0">
                <a:latin typeface="Arial Narrow" pitchFamily="34" charset="0"/>
              </a:rPr>
            </a:br>
            <a:endParaRPr lang="ru-RU" sz="1400" i="1" dirty="0" smtClean="0">
              <a:latin typeface="Arial Narrow" pitchFamily="34" charset="0"/>
            </a:endParaRPr>
          </a:p>
          <a:p>
            <a:pPr marL="180000" lvl="2" algn="l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организация </a:t>
            </a:r>
            <a:r>
              <a:rPr lang="ru-RU" sz="1600" b="1" dirty="0">
                <a:latin typeface="Arial Narrow" pitchFamily="34" charset="0"/>
              </a:rPr>
              <a:t>в отчетном периоде осуществляла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затраты на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инновации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 (или)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отгрузку инновационной продукции (работ, услуг)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172439"/>
            <a:ext cx="5377503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415917"/>
            <a:ext cx="4833192" cy="285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just"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Затраты на научные исследования и разработки</a:t>
            </a:r>
          </a:p>
          <a:p>
            <a:pPr marL="180000" lvl="2" algn="l">
              <a:spcBef>
                <a:spcPts val="0"/>
              </a:spcBef>
              <a:spcAft>
                <a:spcPts val="1200"/>
              </a:spcAft>
              <a:buSzPct val="80000"/>
              <a:tabLst>
                <a:tab pos="179388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зависимости от основного вида экономической деятельности</a:t>
            </a:r>
            <a:r>
              <a:rPr lang="ru-RU" sz="1600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организации </a:t>
            </a:r>
            <a:br>
              <a:rPr lang="ru-RU" sz="1600" dirty="0">
                <a:latin typeface="Arial Narrow" pitchFamily="34" charset="0"/>
              </a:rPr>
            </a:br>
            <a:endParaRPr lang="ru-RU" sz="1600" dirty="0" smtClean="0">
              <a:latin typeface="Arial Narrow" pitchFamily="34" charset="0"/>
            </a:endParaRPr>
          </a:p>
          <a:p>
            <a:pPr marL="180000" lvl="2" algn="l">
              <a:spcBef>
                <a:spcPts val="0"/>
              </a:spcBef>
              <a:spcAft>
                <a:spcPts val="1200"/>
              </a:spcAft>
              <a:buSzPct val="80000"/>
              <a:tabLst>
                <a:tab pos="179388" algn="l"/>
              </a:tabLst>
            </a:pPr>
            <a:r>
              <a:rPr lang="ru-RU" sz="1600" dirty="0" smtClean="0">
                <a:latin typeface="Arial Narrow" pitchFamily="34" charset="0"/>
              </a:rPr>
              <a:t>если организация </a:t>
            </a:r>
            <a:r>
              <a:rPr lang="ru-RU" sz="1600" b="1" dirty="0" smtClean="0">
                <a:latin typeface="Arial Narrow" pitchFamily="34" charset="0"/>
              </a:rPr>
              <a:t>в отчетном периоде осуществляла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затраты на НИОКТР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607200" y="1445769"/>
            <a:ext cx="10990835" cy="565224"/>
          </a:xfrm>
          <a:prstGeom prst="rect">
            <a:avLst/>
          </a:prstGeom>
          <a:solidFill>
            <a:srgbClr val="9BC6C5">
              <a:alpha val="27059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>
              <a:lnSpc>
                <a:spcPts val="19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Круг организаций, заполняющих таблицы 3 и 4 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3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«Отдельные сведения о деятельности организации в области инноваций, 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                     научных исследований и разработок»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34" y="138188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0018" y="1981722"/>
            <a:ext cx="4851231" cy="3864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530" y="2454832"/>
            <a:ext cx="4820850" cy="2712308"/>
          </a:xfrm>
        </p:spPr>
        <p:txBody>
          <a:bodyPr>
            <a:noAutofit/>
          </a:bodyPr>
          <a:lstStyle/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>
                <a:latin typeface="Arial Narrow" pitchFamily="34" charset="0"/>
              </a:rPr>
              <a:t>методология заполнения таблицы 3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сравнению с отчетом </a:t>
            </a:r>
            <a:r>
              <a:rPr lang="ru-RU" sz="1600" dirty="0" smtClean="0">
                <a:latin typeface="Arial Narrow" pitchFamily="34" charset="0"/>
              </a:rPr>
              <a:t>за январь-декабрь 2025 </a:t>
            </a:r>
            <a:r>
              <a:rPr lang="ru-RU" sz="1600" dirty="0">
                <a:latin typeface="Arial Narrow" pitchFamily="34" charset="0"/>
              </a:rPr>
              <a:t>г.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изменена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285750" lvl="0" indent="-285750" algn="just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строке 50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необходимо указать код «1»,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организация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отчетном периоде осуществляла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затраты на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инновации </a:t>
            </a:r>
            <a:r>
              <a:rPr lang="ru-RU" sz="1600" dirty="0" smtClean="0">
                <a:latin typeface="Arial Narrow" pitchFamily="34" charset="0"/>
              </a:rPr>
              <a:t>(продуктовые </a:t>
            </a:r>
            <a:r>
              <a:rPr lang="ru-RU" sz="1600" dirty="0">
                <a:latin typeface="Arial Narrow" pitchFamily="34" charset="0"/>
              </a:rPr>
              <a:t>инновации и (или) инновации </a:t>
            </a:r>
            <a:r>
              <a:rPr lang="ru-RU" sz="1600" dirty="0" smtClean="0">
                <a:latin typeface="Arial Narrow" pitchFamily="34" charset="0"/>
              </a:rPr>
              <a:t>бизнес-процесса)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 (или) отгрузку инновационной продукции (работ, услуг)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>
                <a:latin typeface="Arial Narrow" pitchFamily="34" charset="0"/>
              </a:rPr>
              <a:t>таблица 3 заполняется нарастающим итогом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4851231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035621"/>
            <a:ext cx="4833192" cy="2562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r>
              <a:rPr lang="ru-RU" sz="1600" b="1" i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Например,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 затраты на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инновации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организация осуществляла с апреля по сентябрь отчетного года. </a:t>
            </a:r>
            <a:endParaRPr lang="ru-RU" sz="1600" i="1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данной ситуации таблицу 3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организация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январь-март не заполняет, т.к. 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этот период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не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осуществлялись затраты на инновации. </a:t>
            </a:r>
            <a:endParaRPr lang="ru-RU" sz="1600" i="1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Таблицу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3 организация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должна заполнить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отчете </a:t>
            </a:r>
            <a:br>
              <a:rPr lang="ru-RU" sz="1600" i="1" dirty="0" smtClean="0">
                <a:latin typeface="Arial Narrow" pitchFamily="34" charset="0"/>
                <a:cs typeface="Arial" pitchFamily="34" charset="0"/>
              </a:rPr>
            </a:b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январь-июнь, за январь-сентябрь, за январь-декабрь, </a:t>
            </a:r>
            <a:r>
              <a:rPr lang="ru-RU" sz="1600" i="1" dirty="0" smtClean="0">
                <a:latin typeface="Arial Narrow" pitchFamily="34" charset="0"/>
                <a:cs typeface="Arial" pitchFamily="34" charset="0"/>
              </a:rPr>
              <a:t>т.к. </a:t>
            </a:r>
            <a:r>
              <a:rPr lang="ru-RU" sz="1600" i="1" dirty="0">
                <a:latin typeface="Arial Narrow" pitchFamily="34" charset="0"/>
                <a:cs typeface="Arial" pitchFamily="34" charset="0"/>
              </a:rPr>
              <a:t>затраты на инновации осуществлялись с апреля отчетного года.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31405" y="14278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3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Нарастающий итог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«Отдельные сведения о деятельности организации в области инноваций, 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                     научных исследований и разработок»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90675"/>
            <a:ext cx="5320988" cy="3864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739" y="2049052"/>
            <a:ext cx="4611941" cy="2712308"/>
          </a:xfrm>
        </p:spPr>
        <p:txBody>
          <a:bodyPr>
            <a:noAutofit/>
          </a:bodyPr>
          <a:lstStyle/>
          <a:p>
            <a:pPr marL="85725" algn="just">
              <a:spcBef>
                <a:spcPts val="1200"/>
              </a:spcBef>
            </a:pP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Инновационная продукция (работы, услуги) 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– внедренная в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производство продукция (работы, услуги), являющаяся новой или значительно улучшенной по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сравнению с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ранее выпускавшейся (выполняемыми, оказываемыми) продукцией (работами, услугами) в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части ее свойств или способов использования, получившая новое обозначение или определение (наименование</a:t>
            </a:r>
            <a:r>
              <a:rPr lang="ru-RU" sz="1500" dirty="0" smtClean="0">
                <a:latin typeface="Arial Narrow" pitchFamily="34" charset="0"/>
                <a:cs typeface="Arial" pitchFamily="34" charset="0"/>
              </a:rPr>
              <a:t>).</a:t>
            </a:r>
          </a:p>
          <a:p>
            <a:pPr marL="85725" algn="just">
              <a:spcBef>
                <a:spcPts val="1200"/>
              </a:spcBef>
            </a:pPr>
            <a:r>
              <a:rPr lang="ru-RU" sz="1500" dirty="0">
                <a:latin typeface="Arial Narrow" pitchFamily="34" charset="0"/>
                <a:cs typeface="Arial" pitchFamily="34" charset="0"/>
              </a:rPr>
              <a:t>Продукция (работы, услуги)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считается инновационной в</a:t>
            </a:r>
            <a:r>
              <a:rPr lang="be-BY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течение трех лет с</a:t>
            </a:r>
            <a:r>
              <a:rPr lang="be-BY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момента ее первой отгрузки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 (выполнения, оказания) организацией.</a:t>
            </a: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7" y="1590675"/>
            <a:ext cx="5649351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34813" y="1667405"/>
            <a:ext cx="5229966" cy="3545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К</a:t>
            </a:r>
            <a:r>
              <a:rPr lang="be-BY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отгрузке инновационной продукции (работ, услуг) относится:</a:t>
            </a:r>
          </a:p>
          <a:p>
            <a:pPr marL="371475" indent="-285750" algn="just"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  <a:cs typeface="Arial" pitchFamily="34" charset="0"/>
              </a:rPr>
              <a:t>фактическая отгрузка 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(выполнение, оказание) инновационной продукции собственного производства (работ, услуг) в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отчетном году другим юридическим или физическим лицам (включая продукцию, сданную по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акту заказчику (покупателю) на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месте) независимо от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того, поступили денежные средства организации-изготовителю или нет; </a:t>
            </a:r>
          </a:p>
          <a:p>
            <a:pPr marL="371475" indent="-285750" algn="just"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  <a:cs typeface="Arial" pitchFamily="34" charset="0"/>
              </a:rPr>
              <a:t>передача в</a:t>
            </a:r>
            <a:r>
              <a:rPr lang="be-BY" sz="1500" b="1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пределах юридического лица 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инновационной продукции 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для</a:t>
            </a:r>
            <a:r>
              <a:rPr lang="be-BY" sz="1500" b="1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дальнейшего использования в</a:t>
            </a:r>
            <a:r>
              <a:rPr lang="be-BY" sz="1500" b="1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производстве 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продукции, выполнении работ, оказании услуг, классифицируемых по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другому коду вида экономической деятельности, включенному в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иную секцию (секции) </a:t>
            </a:r>
            <a:r>
              <a:rPr lang="ru-RU" sz="1500" dirty="0" smtClean="0">
                <a:latin typeface="Arial Narrow" pitchFamily="34" charset="0"/>
                <a:cs typeface="Arial" pitchFamily="34" charset="0"/>
              </a:rPr>
              <a:t>ОКЭД;</a:t>
            </a:r>
            <a:endParaRPr lang="ru-RU" sz="1500" dirty="0">
              <a:latin typeface="Arial Narrow" pitchFamily="34" charset="0"/>
              <a:cs typeface="Arial" pitchFamily="34" charset="0"/>
            </a:endParaRPr>
          </a:p>
          <a:p>
            <a:pPr marL="371475" indent="-285750" algn="just"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  <a:cs typeface="Arial" pitchFamily="34" charset="0"/>
              </a:rPr>
              <a:t>зачисление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 в</a:t>
            </a:r>
            <a:r>
              <a:rPr lang="be-BY" sz="15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пределах юридического лица инновационной продукции 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в</a:t>
            </a:r>
            <a:r>
              <a:rPr lang="be-BY" sz="1500" b="1" dirty="0">
                <a:latin typeface="Arial Narrow" pitchFamily="34" charset="0"/>
                <a:cs typeface="Arial" pitchFamily="34" charset="0"/>
              </a:rPr>
              <a:t> 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состав собственных основных средств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.</a:t>
            </a:r>
          </a:p>
          <a:p>
            <a:pPr fontAlgn="base">
              <a:spcAft>
                <a:spcPct val="0"/>
              </a:spcAft>
              <a:buClr>
                <a:srgbClr val="008080"/>
              </a:buClr>
              <a:buSzPct val="80000"/>
              <a:tabLst>
                <a:tab pos="179388" algn="l"/>
              </a:tabLst>
            </a:pPr>
            <a:r>
              <a:rPr lang="ru-RU" sz="1500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инновационная продукция (работы, услуги)</a:t>
            </a:r>
            <a:endParaRPr lang="ru-RU" sz="16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330034" cy="38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отгрузка инновационной продукции (работ, услуг)</a:t>
            </a:r>
            <a:endParaRPr lang="ru-RU" sz="16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«Отдельные сведения о деятельности организации в области инноваций, 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                     научных исследований и разработок»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5" y="1509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97676" y="1999794"/>
            <a:ext cx="4851231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988" y="2490338"/>
            <a:ext cx="4688106" cy="2498383"/>
          </a:xfrm>
        </p:spPr>
        <p:txBody>
          <a:bodyPr>
            <a:noAutofit/>
          </a:bodyPr>
          <a:lstStyle/>
          <a:p>
            <a:pPr marL="285750" indent="-28575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>
                <a:latin typeface="Arial Narrow" pitchFamily="34" charset="0"/>
              </a:rPr>
              <a:t>методология заполнения таблицы </a:t>
            </a:r>
            <a:r>
              <a:rPr lang="ru-RU" sz="1600" dirty="0" smtClean="0">
                <a:latin typeface="Arial Narrow" pitchFamily="34" charset="0"/>
              </a:rPr>
              <a:t>4 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по сравнению с отчетом за январь-декабрь </a:t>
            </a:r>
            <a:r>
              <a:rPr lang="ru-RU" sz="1600" dirty="0" smtClean="0">
                <a:latin typeface="Arial Narrow" pitchFamily="34" charset="0"/>
              </a:rPr>
              <a:t>2025 </a:t>
            </a:r>
            <a:r>
              <a:rPr lang="ru-RU" sz="1600" dirty="0">
                <a:latin typeface="Arial Narrow" pitchFamily="34" charset="0"/>
              </a:rPr>
              <a:t>г.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 изменена</a:t>
            </a:r>
          </a:p>
          <a:p>
            <a:pPr marL="285750" lvl="0" indent="-285750" algn="just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>
                <a:latin typeface="Arial Narrow" pitchFamily="34" charset="0"/>
              </a:rPr>
              <a:t>таблицу 4 заполняет организация, осуществляющая затраты на НИОКТР, используя различные источники финансирования,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вне зависимости принадлежат имущественные права на результаты НИОКТР организации или нет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4851231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078659"/>
            <a:ext cx="4833192" cy="3238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строкам 53 и 54 </a:t>
            </a:r>
            <a:r>
              <a:rPr lang="ru-RU" sz="1600" dirty="0" smtClean="0">
                <a:latin typeface="Arial Narrow" pitchFamily="34" charset="0"/>
              </a:rPr>
              <a:t>отражаются</a:t>
            </a: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фактически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произведенные затраты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незавершенным НИОКТР </a:t>
            </a:r>
            <a:r>
              <a:rPr lang="ru-RU" sz="1600" dirty="0">
                <a:latin typeface="Arial Narrow" pitchFamily="34" charset="0"/>
              </a:rPr>
              <a:t>(их этапам),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выполненным </a:t>
            </a:r>
            <a:r>
              <a:rPr lang="ru-RU" sz="1600" dirty="0">
                <a:latin typeface="Arial Narrow" pitchFamily="34" charset="0"/>
              </a:rPr>
              <a:t>только собственными силами организации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договорам на выполнение НИОКТР </a:t>
            </a:r>
            <a:endParaRPr lang="ru-RU" sz="16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без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учета стоимости работ</a:t>
            </a:r>
            <a:r>
              <a:rPr lang="ru-RU" sz="1600" dirty="0">
                <a:latin typeface="Arial Narrow" pitchFamily="34" charset="0"/>
              </a:rPr>
              <a:t>, выполненных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соисполнителями</a:t>
            </a:r>
            <a:r>
              <a:rPr lang="ru-RU" sz="1600" dirty="0">
                <a:latin typeface="Arial Narrow" pitchFamily="34" charset="0"/>
              </a:rPr>
              <a:t> по данным договорам, </a:t>
            </a:r>
            <a:endParaRPr lang="ru-RU" sz="1600" dirty="0" smtClean="0">
              <a:latin typeface="Arial Narrow" pitchFamily="34" charset="0"/>
            </a:endParaRPr>
          </a:p>
          <a:p>
            <a:pPr marL="266700" algn="l" eaLnBrk="0" hangingPunct="0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соответственно </a:t>
            </a:r>
            <a:r>
              <a:rPr lang="ru-RU" sz="1600" dirty="0">
                <a:latin typeface="Arial Narrow" pitchFamily="34" charset="0"/>
              </a:rPr>
              <a:t>на начало отчетного периода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на конец отчетного периода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82595" y="154392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строки 53 и 54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4601" y="209550"/>
            <a:ext cx="11372676" cy="69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«Отдельные сведения о деятельности организации в области инноваций, </a:t>
            </a:r>
            <a:b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                     научных исследований и разработок»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858308"/>
            <a:ext cx="639148" cy="659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31" y="1908631"/>
            <a:ext cx="7274469" cy="675868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333205" y="3581486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210015,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г.Витебск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ул.Ленина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10А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333205" y="4052541"/>
            <a:ext cx="3670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212 23 61 47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0333" y="4052541"/>
            <a:ext cx="488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Главное статистическое управление </a:t>
            </a:r>
            <a:br>
              <a:rPr lang="ru-RU" dirty="0" smtClean="0"/>
            </a:br>
            <a:r>
              <a:rPr lang="ru-RU" dirty="0" smtClean="0"/>
              <a:t>Витебской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514306"/>
            <a:ext cx="5170623" cy="36281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739163"/>
            <a:ext cx="4965011" cy="3246508"/>
          </a:xfrm>
        </p:spPr>
        <p:txBody>
          <a:bodyPr>
            <a:noAutofit/>
          </a:bodyPr>
          <a:lstStyle/>
          <a:p>
            <a:pPr marL="18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 Narrow" pitchFamily="34" charset="0"/>
              </a:rPr>
              <a:t>При составлении отчета применяется общегосударственный классификатор Республики Беларусь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ОКРБ 005-2011 «Виды экономической деятельности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» (ОКЭД)</a:t>
            </a:r>
            <a:r>
              <a:rPr lang="ru-RU" sz="1800" dirty="0" smtClean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800" dirty="0">
                <a:latin typeface="Arial Narrow" pitchFamily="34" charset="0"/>
              </a:rPr>
              <a:t>утвержденный постановлением Государственного комитета по стандартизации Республики Беларусь от 5 декабря 2011 г. № </a:t>
            </a:r>
            <a:r>
              <a:rPr lang="ru-RU" sz="1800" dirty="0" smtClean="0">
                <a:latin typeface="Arial Narrow" pitchFamily="34" charset="0"/>
              </a:rPr>
              <a:t>85, </a:t>
            </a:r>
            <a:r>
              <a:rPr lang="ru-RU" sz="1800" dirty="0">
                <a:latin typeface="Arial Narrow" pitchFamily="34" charset="0"/>
              </a:rPr>
              <a:t>размещенный на официальном сайте Белстата в глобальной компьютерной сети Интернет </a:t>
            </a:r>
            <a:r>
              <a:rPr lang="ru-RU" sz="1800" dirty="0" smtClean="0">
                <a:latin typeface="Arial Narrow" pitchFamily="34" charset="0"/>
                <a:hlinkClick r:id="rId7"/>
              </a:rPr>
              <a:t>http</a:t>
            </a:r>
            <a:r>
              <a:rPr lang="en-US" sz="1800" dirty="0" smtClean="0">
                <a:latin typeface="Arial Narrow" pitchFamily="34" charset="0"/>
                <a:hlinkClick r:id="rId7"/>
              </a:rPr>
              <a:t>s</a:t>
            </a:r>
            <a:r>
              <a:rPr lang="ru-RU" sz="1800" dirty="0" smtClean="0">
                <a:latin typeface="Arial Narrow" pitchFamily="34" charset="0"/>
                <a:hlinkClick r:id="rId7"/>
              </a:rPr>
              <a:t>://</a:t>
            </a:r>
            <a:r>
              <a:rPr lang="ru-RU" sz="1800" dirty="0">
                <a:latin typeface="Arial Narrow" pitchFamily="34" charset="0"/>
                <a:hlinkClick r:id="rId7"/>
              </a:rPr>
              <a:t>www.belstat.gov.by</a:t>
            </a:r>
            <a:r>
              <a:rPr lang="ru-RU" sz="1800" dirty="0">
                <a:latin typeface="Arial Narrow" pitchFamily="34" charset="0"/>
              </a:rPr>
              <a:t> </a:t>
            </a:r>
            <a:endParaRPr lang="ru-RU" sz="1800" dirty="0" smtClean="0">
              <a:latin typeface="Arial Narrow" pitchFamily="34" charset="0"/>
            </a:endParaRP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в</a:t>
            </a:r>
            <a:r>
              <a:rPr lang="ru-RU" sz="1800" dirty="0">
                <a:latin typeface="Arial Narrow" pitchFamily="34" charset="0"/>
              </a:rPr>
              <a:t> рубрике «Классификаторы».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единица измерения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5700" y="1514306"/>
            <a:ext cx="5151897" cy="3619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85971" y="1739163"/>
            <a:ext cx="4965011" cy="317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Данные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отчете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отражаются в тысячах рублей </a:t>
            </a:r>
            <a:b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в целых числах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marL="180000" algn="just">
              <a:spcBef>
                <a:spcPts val="0"/>
              </a:spcBef>
              <a:spcAft>
                <a:spcPts val="600"/>
              </a:spcAft>
            </a:pPr>
            <a:endParaRPr lang="ru-RU" sz="1800" b="1" dirty="0">
              <a:solidFill>
                <a:srgbClr val="008080"/>
              </a:solidFill>
              <a:latin typeface="Arial Narrow" pitchFamily="34" charset="0"/>
            </a:endParaRPr>
          </a:p>
          <a:p>
            <a:pPr marL="180000"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Arial Narrow" pitchFamily="34" charset="0"/>
              </a:rPr>
              <a:t>Если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единица измерения </a:t>
            </a:r>
            <a:r>
              <a:rPr lang="ru-RU" sz="1800" dirty="0">
                <a:latin typeface="Arial Narrow" pitchFamily="34" charset="0"/>
              </a:rPr>
              <a:t>статистических показателей при составлении отчета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не </a:t>
            </a:r>
            <a:r>
              <a:rPr lang="ru-RU" sz="1800" dirty="0">
                <a:latin typeface="Arial Narrow" pitchFamily="34" charset="0"/>
              </a:rPr>
              <a:t>соответствует единице измерения данных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первичных учетных и иных документах,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</a:t>
            </a:r>
            <a:r>
              <a:rPr lang="ru-RU" sz="1800" dirty="0">
                <a:latin typeface="Arial Narrow" pitchFamily="34" charset="0"/>
              </a:rPr>
              <a:t>вначале определяются значения статистических показателей на основании данных в первичных учетных и иных документах, а затем происходит их перевод в необходимые единицы измерения и округление по правилам </a:t>
            </a:r>
            <a:r>
              <a:rPr lang="ru-RU" sz="1800" dirty="0" smtClean="0">
                <a:latin typeface="Arial Narrow" pitchFamily="34" charset="0"/>
              </a:rPr>
              <a:t>арифметики</a:t>
            </a:r>
            <a:r>
              <a:rPr lang="en-US" sz="1800" dirty="0">
                <a:latin typeface="Arial Narrow" pitchFamily="34" charset="0"/>
              </a:rPr>
              <a:t>.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94180" y="207718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451" y="16807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163285"/>
            <a:ext cx="4965011" cy="3246508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Если организация является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коммерческой,</a:t>
            </a:r>
            <a:r>
              <a:rPr lang="ru-RU" sz="1800" dirty="0" smtClean="0">
                <a:latin typeface="Arial Narrow" pitchFamily="34" charset="0"/>
              </a:rPr>
              <a:t>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в органы государственной статистики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по форме 4-у самостоятельно отчитываются: </a:t>
            </a:r>
          </a:p>
          <a:p>
            <a:pPr marL="432000" indent="-1588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i="1" dirty="0" smtClean="0">
                <a:solidFill>
                  <a:srgbClr val="008080"/>
                </a:solidFill>
                <a:latin typeface="Arial Narrow" pitchFamily="34" charset="0"/>
              </a:rPr>
              <a:t>юридическое лицо;</a:t>
            </a:r>
          </a:p>
          <a:p>
            <a:pPr marL="432000" indent="-1588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i="1" dirty="0" smtClean="0">
                <a:solidFill>
                  <a:srgbClr val="008080"/>
                </a:solidFill>
                <a:latin typeface="Arial Narrow" pitchFamily="34" charset="0"/>
              </a:rPr>
              <a:t>обособленные подразделения юридического лица</a:t>
            </a:r>
            <a:r>
              <a:rPr lang="ru-RU" sz="1800" i="1" dirty="0" smtClean="0">
                <a:latin typeface="Arial Narrow" pitchFamily="34" charset="0"/>
              </a:rPr>
              <a:t> (при наличии)</a:t>
            </a:r>
          </a:p>
          <a:p>
            <a:pPr marL="180000" indent="-1588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в порядке согласно пунктам 4 и 5 Указаний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коммерческие организации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некоммерческие организации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2131889"/>
            <a:ext cx="5301801" cy="342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latin typeface="Arial Narrow" pitchFamily="34" charset="0"/>
              </a:rPr>
              <a:t>Если организация является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некоммерческой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,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</a:t>
            </a:r>
            <a:r>
              <a:rPr lang="ru-RU" sz="1800" dirty="0">
                <a:latin typeface="Arial Narrow" pitchFamily="34" charset="0"/>
              </a:rPr>
              <a:t>в органы государственной статистики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по </a:t>
            </a:r>
            <a:r>
              <a:rPr lang="ru-RU" sz="1800" dirty="0">
                <a:latin typeface="Arial Narrow" pitchFamily="34" charset="0"/>
              </a:rPr>
              <a:t>форме 4-у </a:t>
            </a:r>
            <a:r>
              <a:rPr lang="ru-RU" sz="1800" dirty="0" smtClean="0">
                <a:latin typeface="Arial Narrow" pitchFamily="34" charset="0"/>
              </a:rPr>
              <a:t>отчитывается: </a:t>
            </a:r>
          </a:p>
          <a:p>
            <a:pPr marL="432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i="1" dirty="0" smtClean="0">
                <a:solidFill>
                  <a:srgbClr val="008080"/>
                </a:solidFill>
                <a:latin typeface="Arial Narrow" pitchFamily="34" charset="0"/>
              </a:rPr>
              <a:t>юридическое лицо</a:t>
            </a:r>
            <a:r>
              <a:rPr lang="ru-RU" sz="1800" b="1" i="1" dirty="0" smtClean="0">
                <a:latin typeface="Arial Narrow" pitchFamily="34" charset="0"/>
              </a:rPr>
              <a:t>, </a:t>
            </a:r>
            <a:r>
              <a:rPr lang="ru-RU" sz="1800" i="1" dirty="0" smtClean="0">
                <a:latin typeface="Arial Narrow" pitchFamily="34" charset="0"/>
              </a:rPr>
              <a:t>в</a:t>
            </a:r>
            <a:r>
              <a:rPr lang="be-BY" sz="1800" i="1" dirty="0" smtClean="0">
                <a:latin typeface="Arial Narrow" pitchFamily="34" charset="0"/>
              </a:rPr>
              <a:t>ключая </a:t>
            </a:r>
            <a:r>
              <a:rPr lang="be-BY" sz="1800" i="1" dirty="0">
                <a:latin typeface="Arial Narrow" pitchFamily="34" charset="0"/>
              </a:rPr>
              <a:t>первичные статистические данные по всем </a:t>
            </a:r>
            <a:r>
              <a:rPr lang="be-BY" sz="1800" i="1" dirty="0" smtClean="0">
                <a:latin typeface="Arial Narrow" pitchFamily="34" charset="0"/>
              </a:rPr>
              <a:t>подразделениям</a:t>
            </a:r>
            <a:r>
              <a:rPr lang="en-US" sz="1800" i="1" dirty="0" smtClean="0">
                <a:latin typeface="Arial Narrow" pitchFamily="34" charset="0"/>
              </a:rPr>
              <a:t> </a:t>
            </a:r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r>
              <a:rPr lang="en-US" sz="1800" i="1" dirty="0" smtClean="0">
                <a:latin typeface="Arial Narrow" pitchFamily="34" charset="0"/>
              </a:rPr>
              <a:t>(</a:t>
            </a:r>
            <a:r>
              <a:rPr lang="ru-RU" sz="1800" i="1" dirty="0" smtClean="0">
                <a:latin typeface="Arial Narrow" pitchFamily="34" charset="0"/>
              </a:rPr>
              <a:t>в том числе и обособленным)</a:t>
            </a:r>
            <a:r>
              <a:rPr lang="be-BY" sz="1800" i="1" dirty="0" smtClean="0">
                <a:latin typeface="Arial Narrow" pitchFamily="34" charset="0"/>
              </a:rPr>
              <a:t>, </a:t>
            </a:r>
            <a:r>
              <a:rPr lang="be-BY" sz="1800" i="1" dirty="0">
                <a:latin typeface="Arial Narrow" pitchFamily="34" charset="0"/>
              </a:rPr>
              <a:t>входящим в </a:t>
            </a:r>
            <a:r>
              <a:rPr lang="be-BY" sz="1800" i="1" dirty="0" smtClean="0">
                <a:latin typeface="Arial Narrow" pitchFamily="34" charset="0"/>
              </a:rPr>
              <a:t>его структуру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порядке согласно </a:t>
            </a:r>
            <a:r>
              <a:rPr lang="ru-RU" sz="1800" dirty="0" smtClean="0">
                <a:latin typeface="Arial Narrow" pitchFamily="34" charset="0"/>
              </a:rPr>
              <a:t>пунктам </a:t>
            </a:r>
            <a:r>
              <a:rPr lang="ru-RU" sz="1800" dirty="0">
                <a:latin typeface="Arial Narrow" pitchFamily="34" charset="0"/>
              </a:rPr>
              <a:t>4 и 5 Указаний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800" dirty="0">
              <a:latin typeface="Arial Narrow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343" y="192176"/>
            <a:ext cx="1051941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Определения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9" y="1498764"/>
            <a:ext cx="4885232" cy="3246508"/>
          </a:xfrm>
        </p:spPr>
        <p:txBody>
          <a:bodyPr>
            <a:noAutofit/>
          </a:bodyPr>
          <a:lstStyle/>
          <a:p>
            <a:pPr algn="just" eaLnBrk="0" hangingPunct="0">
              <a:lnSpc>
                <a:spcPct val="100000"/>
              </a:lnSpc>
              <a:spcBef>
                <a:spcPts val="0"/>
              </a:spcBef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Обособленное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подразделение юридического лица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- филиал, представительство или иное обособленное подразделение юридического лица, расположенное вне места его нахождения, осуществляющее в соответствии с учетной политикой этого юридического лица ведение бухгалтерского учета с определением финансового результата по своей деятельности и которому для совершения операций юридическим лицом открыт текущий (расчетный) банковский счет с предоставлением права распоряжаться денежными средствами на счете должностным лицам этого обособленного подразделения на основании доверенности. 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обособленное подразделение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структурное подразделение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1" y="1540203"/>
            <a:ext cx="4965011" cy="342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В целях заполнения формы 4-у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под структурным подразделением понимается</a:t>
            </a:r>
            <a:r>
              <a:rPr lang="ru-RU" sz="1600" b="1" dirty="0">
                <a:latin typeface="Arial Narrow" pitchFamily="34" charset="0"/>
              </a:rPr>
              <a:t>: </a:t>
            </a:r>
          </a:p>
          <a:p>
            <a:pPr marL="465750" indent="-285750" algn="l" eaLnBrk="0" hangingPunct="0">
              <a:spcBef>
                <a:spcPts val="12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любое подразделение организации (отделение, завод, цех, мастерская, магазин, столовая, общежитие, санаторий, оздоровительный </a:t>
            </a:r>
            <a:r>
              <a:rPr lang="ru-RU" sz="1600" dirty="0" smtClean="0">
                <a:latin typeface="Arial Narrow" pitchFamily="34" charset="0"/>
              </a:rPr>
              <a:t>лагерь, бригада,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пункт выдачи товаров, удаленное рабочее место </a:t>
            </a: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тому подобное) </a:t>
            </a:r>
          </a:p>
          <a:p>
            <a:pPr marL="465750" indent="-285750" algn="l" eaLnBrk="0" hangingPunct="0">
              <a:spcBef>
                <a:spcPts val="12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по месту нахождения которого оборудованы рабочие места, производится продукция, выполняются работы, оказываются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услуги 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6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80" y="171186"/>
            <a:ext cx="9712486" cy="57057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4-у. Территория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175068"/>
            <a:ext cx="4885232" cy="26922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itchFamily="34" charset="0"/>
              </a:rPr>
              <a:t>Данные по обособленным подразделениям организации, находящимся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пределами территории </a:t>
            </a:r>
            <a:r>
              <a:rPr lang="ru-RU" sz="1600" dirty="0">
                <a:latin typeface="Arial Narrow" pitchFamily="34" charset="0"/>
              </a:rPr>
              <a:t>Республики Беларусь,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 отчете не отражаются.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за пределами страны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подразделение на одной территории </a:t>
            </a:r>
            <a:endParaRPr lang="ru-RU" sz="2000" dirty="0">
              <a:solidFill>
                <a:srgbClr val="FFFF00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4851231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4" y="2106103"/>
            <a:ext cx="4965011" cy="2830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Организация, в структуру которой входят </a:t>
            </a:r>
            <a:r>
              <a:rPr lang="ru-RU" sz="1600" dirty="0" smtClean="0">
                <a:latin typeface="Arial Narrow" pitchFamily="34" charset="0"/>
              </a:rPr>
              <a:t>только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подразделения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расположенные на одной с ней территории, и нет подразделений, расположенных на другой территории</a:t>
            </a:r>
            <a:r>
              <a:rPr lang="ru-RU" sz="1600" dirty="0">
                <a:latin typeface="Arial Narrow" pitchFamily="34" charset="0"/>
              </a:rPr>
              <a:t>, </a:t>
            </a:r>
          </a:p>
          <a:p>
            <a:pPr marL="36195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представляет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один отчет</a:t>
            </a:r>
            <a:r>
              <a:rPr lang="ru-RU" sz="1600" dirty="0">
                <a:latin typeface="Arial Narrow" pitchFamily="34" charset="0"/>
              </a:rPr>
              <a:t>, включая данные по этим подразделениям; </a:t>
            </a:r>
          </a:p>
          <a:p>
            <a:pPr marL="361950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в графе 3 «Территория нахождения структурного подразделения» указывается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место нахождения организации.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  <a:cs typeface="Arial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306001" y="1516758"/>
            <a:ext cx="9873516" cy="310743"/>
          </a:xfrm>
          <a:prstGeom prst="rect">
            <a:avLst/>
          </a:prstGeom>
          <a:solidFill>
            <a:srgbClr val="468C7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 Narrow" pitchFamily="34" charset="0"/>
                <a:ea typeface="Roboto Condensed" panose="02000000000000000000" pitchFamily="2" charset="0"/>
              </a:rPr>
              <a:t>Территория (место нахождения) - </a:t>
            </a:r>
            <a:r>
              <a:rPr lang="ru-RU" sz="1400" dirty="0" smtClean="0">
                <a:latin typeface="Arial Narrow" pitchFamily="34" charset="0"/>
              </a:rPr>
              <a:t>район области, город областного подчинения, город Минск </a:t>
            </a:r>
            <a:r>
              <a:rPr lang="ru-RU" sz="1400" i="1" dirty="0" smtClean="0">
                <a:latin typeface="Arial Narrow" pitchFamily="34" charset="0"/>
              </a:rPr>
              <a:t>в целом без разбивки на районы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4920</Words>
  <Application>Microsoft Office PowerPoint</Application>
  <PresentationFormat>Произвольный</PresentationFormat>
  <Paragraphs>608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Актуальные изменения,  основные моменты,  на которые необходимо обратить внимание при заполнении формы 4-у за периоды 2026 г.</vt:lpstr>
      <vt:lpstr>Начиная с отчета за январь-март 2026 г.</vt:lpstr>
      <vt:lpstr>По сравнению с отчетом за январь-декабрь 2025 г. круг респондентов не изменен</vt:lpstr>
      <vt:lpstr>Способ и срок представления формы 4-у</vt:lpstr>
      <vt:lpstr>Информационные материалы</vt:lpstr>
      <vt:lpstr>ОБЩИЕ ПОЛОЖЕНИЯ </vt:lpstr>
      <vt:lpstr>ОБЩИЕ ПОЛОЖЕНИЯ. Правила представления формы 4-у</vt:lpstr>
      <vt:lpstr>ОБЩИЕ ПОЛОЖЕНИЯ. Правила представления формы 4-у. Определения</vt:lpstr>
      <vt:lpstr>ОБЩИЕ ПОЛОЖЕНИЯ. Правила представления формы 4-у. Территория </vt:lpstr>
      <vt:lpstr>ОБЩИЕ ПОЛОЖЕНИЯ. Правила представления формы 4-у. Территория </vt:lpstr>
      <vt:lpstr>ОБЩИЕ ПОЛОЖЕНИЯ. Правила представления формы 4-у. Территория </vt:lpstr>
      <vt:lpstr>ОБЩИЕ ПОЛОЖЕНИЯ. Правила представления формы 4-у </vt:lpstr>
      <vt:lpstr>РАЗДЕЛ I «Сведения о деятельности организации по видам экономической деятельности»</vt:lpstr>
      <vt:lpstr>РАЗДЕЛ I «Сведения о деятельности организации по видам экономической деятельности». Строка 11</vt:lpstr>
      <vt:lpstr>РАЗДЕЛ I «Сведения о деятельности организации по видам экономической деятельности». Строка 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I «Сведения о деятельности организации по видам экономической деятельности»</vt:lpstr>
      <vt:lpstr>Презентация PowerPoint</vt:lpstr>
      <vt:lpstr>Презентация PowerPoint</vt:lpstr>
      <vt:lpstr>Презентация PowerPoint</vt:lpstr>
      <vt:lpstr>РАЗДЕЛ I «Сведения о деятельности организации по видам экономической деятельности»</vt:lpstr>
      <vt:lpstr>РАЗДЕЛ I «Сведения о деятельности организации по видам экономической деятельности»</vt:lpstr>
      <vt:lpstr>РАЗДЕЛ I «Сведения о деятельности организации по видам экономической деятельности»</vt:lpstr>
      <vt:lpstr>Презентация PowerPoint</vt:lpstr>
      <vt:lpstr>РАЗДЕЛ I «Сведения о деятельности организации по видам экономической деятельности»</vt:lpstr>
      <vt:lpstr>Презентация PowerPoint</vt:lpstr>
      <vt:lpstr>РАЗДЕЛ I «Сведения о деятельности организации по видам экономической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I «Сведения о деятельности организации по видам экономической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Богомолова Анастасия Игоревна</cp:lastModifiedBy>
  <cp:revision>204</cp:revision>
  <dcterms:created xsi:type="dcterms:W3CDTF">2024-01-02T12:50:44Z</dcterms:created>
  <dcterms:modified xsi:type="dcterms:W3CDTF">2026-03-14T10:14:42Z</dcterms:modified>
</cp:coreProperties>
</file>