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76" r:id="rId6"/>
    <p:sldId id="275" r:id="rId7"/>
    <p:sldId id="264" r:id="rId8"/>
    <p:sldId id="266" r:id="rId9"/>
    <p:sldId id="267" r:id="rId10"/>
    <p:sldId id="268" r:id="rId11"/>
    <p:sldId id="270" r:id="rId12"/>
    <p:sldId id="272" r:id="rId13"/>
    <p:sldId id="273" r:id="rId14"/>
    <p:sldId id="280" r:id="rId15"/>
    <p:sldId id="278" r:id="rId16"/>
    <p:sldId id="279" r:id="rId17"/>
    <p:sldId id="274" r:id="rId18"/>
    <p:sldId id="26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666"/>
    <a:srgbClr val="008080"/>
    <a:srgbClr val="1F497D"/>
    <a:srgbClr val="009999"/>
    <a:srgbClr val="AF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8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61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5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4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0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3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17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771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2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75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6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4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D6F0C-2B34-4052-856D-C123AC89062E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A6606-1367-45C7-8B94-9DCE7078E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4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consultantplus://offline/ref=A0C3337544DE571E1F62F4859A7E5E64DD9E644699B4999F6239065BB21B2368C36A8B78A49EE4E33D430052152AD7F58FD8F08D0D26C24436D8DC510056JA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60651" cy="741148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64033" y="3665278"/>
            <a:ext cx="7948352" cy="133898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AFFFFF"/>
                </a:solidFill>
                <a:latin typeface="Tahoma" pitchFamily="34" charset="0"/>
                <a:cs typeface="Tahoma" pitchFamily="34" charset="0"/>
              </a:rPr>
              <a:t>О порядке составления государственной статистической отчетности </a:t>
            </a:r>
            <a:br>
              <a:rPr lang="ru-RU" sz="4000" b="1" dirty="0">
                <a:solidFill>
                  <a:srgbClr val="AFFFFF"/>
                </a:solidFill>
                <a:latin typeface="Tahoma" pitchFamily="34" charset="0"/>
                <a:cs typeface="Tahoma" pitchFamily="34" charset="0"/>
              </a:rPr>
            </a:br>
            <a:r>
              <a:rPr lang="ru-RU" sz="4000" b="1" dirty="0">
                <a:solidFill>
                  <a:srgbClr val="AFFFFF"/>
                </a:solidFill>
                <a:latin typeface="Tahoma" pitchFamily="34" charset="0"/>
                <a:cs typeface="Tahoma" pitchFamily="34" charset="0"/>
              </a:rPr>
              <a:t>по статистике промышленности</a:t>
            </a:r>
            <a:br>
              <a:rPr lang="ru-RU" sz="4000" b="1" dirty="0">
                <a:solidFill>
                  <a:srgbClr val="AFFFFF"/>
                </a:solidFill>
                <a:latin typeface="Tahoma" pitchFamily="34" charset="0"/>
                <a:cs typeface="Tahoma" pitchFamily="34" charset="0"/>
              </a:rPr>
            </a:br>
            <a:endParaRPr lang="ru-RU" dirty="0">
              <a:solidFill>
                <a:srgbClr val="AFFFFF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785992" y="767943"/>
            <a:ext cx="605930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Витебской области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40" y="3325092"/>
            <a:ext cx="1417673" cy="1463039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3864033" y="3234687"/>
            <a:ext cx="331610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spc="30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1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01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 bwMode="auto">
          <a:xfrm>
            <a:off x="1435100" y="1435100"/>
            <a:ext cx="8978900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algn="ctr">
              <a:buFont typeface="Arial" charset="0"/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Нормативная база:</a:t>
            </a:r>
          </a:p>
          <a:p>
            <a:pPr algn="just"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endParaRPr lang="ru-RU" sz="1600" b="1" dirty="0" smtClean="0">
              <a:solidFill>
                <a:srgbClr val="040E08"/>
              </a:solidFill>
            </a:endParaRPr>
          </a:p>
          <a:p>
            <a:pPr algn="just"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500" b="1" dirty="0" smtClean="0">
                <a:solidFill>
                  <a:srgbClr val="040E08"/>
                </a:solidFill>
              </a:rPr>
              <a:t>Закон Республики Беларусь «О государственной статистике»</a:t>
            </a:r>
          </a:p>
          <a:p>
            <a:pPr algn="just"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endParaRPr lang="ru-RU" sz="2000" dirty="0" smtClean="0">
              <a:solidFill>
                <a:srgbClr val="040E08"/>
              </a:solidFill>
            </a:endParaRPr>
          </a:p>
          <a:p>
            <a:pPr algn="just"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500" b="1" dirty="0" smtClean="0">
                <a:solidFill>
                  <a:srgbClr val="040E08"/>
                </a:solidFill>
              </a:rPr>
              <a:t>Инструкция</a:t>
            </a:r>
            <a:r>
              <a:rPr lang="ru-RU" sz="2500" dirty="0" smtClean="0">
                <a:solidFill>
                  <a:srgbClr val="040E08"/>
                </a:solidFill>
              </a:rPr>
              <a:t> </a:t>
            </a:r>
            <a:r>
              <a:rPr lang="ru-RU" sz="2500" b="1" dirty="0" smtClean="0">
                <a:solidFill>
                  <a:srgbClr val="040E08"/>
                </a:solidFill>
              </a:rPr>
              <a:t>о порядке представления первичных статистических данных -</a:t>
            </a:r>
            <a:r>
              <a:rPr lang="ru-RU" sz="2500" dirty="0" smtClean="0">
                <a:solidFill>
                  <a:srgbClr val="040E08"/>
                </a:solidFill>
              </a:rPr>
              <a:t> Утверждена постановлением </a:t>
            </a:r>
            <a:r>
              <a:rPr lang="ru-RU" sz="2500" dirty="0" err="1" smtClean="0">
                <a:solidFill>
                  <a:srgbClr val="040E08"/>
                </a:solidFill>
              </a:rPr>
              <a:t>Белстата</a:t>
            </a:r>
            <a:r>
              <a:rPr lang="ru-RU" sz="2500" dirty="0" smtClean="0">
                <a:solidFill>
                  <a:srgbClr val="040E08"/>
                </a:solidFill>
              </a:rPr>
              <a:t> от </a:t>
            </a:r>
            <a:r>
              <a:rPr lang="ru-RU" sz="2500" b="1" dirty="0" smtClean="0">
                <a:solidFill>
                  <a:srgbClr val="040E08"/>
                </a:solidFill>
              </a:rPr>
              <a:t>28.08.2015 № 100</a:t>
            </a:r>
            <a:endParaRPr lang="en-US" sz="2500" b="1" dirty="0" smtClean="0">
              <a:solidFill>
                <a:srgbClr val="040E08"/>
              </a:solidFill>
            </a:endParaRPr>
          </a:p>
          <a:p>
            <a:pPr algn="just"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2500" b="1" dirty="0" smtClean="0">
                <a:solidFill>
                  <a:srgbClr val="040E08"/>
                </a:solidFill>
              </a:rPr>
              <a:t>Указания  по заполнению форм государственной статистической отчетности</a:t>
            </a:r>
            <a:endParaRPr lang="ru-RU" sz="2500" dirty="0" smtClean="0">
              <a:solidFill>
                <a:srgbClr val="040E08"/>
              </a:solidFill>
            </a:endParaRPr>
          </a:p>
          <a:p>
            <a:pPr marL="357188" indent="-357188" algn="ctr">
              <a:buFont typeface="Arial" charset="0"/>
              <a:buNone/>
            </a:pP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711" y="793100"/>
            <a:ext cx="9144000" cy="1708799"/>
          </a:xfrm>
        </p:spPr>
        <p:txBody>
          <a:bodyPr>
            <a:normAutofit fontScale="90000"/>
          </a:bodyPr>
          <a:lstStyle/>
          <a:p>
            <a:pPr lvl="0"/>
            <a:r>
              <a:rPr lang="ru-RU" sz="2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Значимость </a:t>
            </a:r>
            <a: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официальной статистической информации, </a:t>
            </a:r>
            <a:b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формируемой на основании первичных статистических данных </a:t>
            </a:r>
            <a:b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по форме государственной статистической отчетности 12-п «Отчет </a:t>
            </a:r>
            <a:b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r>
              <a:rPr lang="ru-RU" sz="22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о производстве промышленной продукции (работ, услуг)»</a:t>
            </a:r>
            <a:r>
              <a:rPr lang="ru-RU" sz="2200" b="1" dirty="0">
                <a:latin typeface="Arial" pitchFamily="34" charset="0"/>
              </a:rPr>
              <a:t/>
            </a:r>
            <a:br>
              <a:rPr lang="ru-RU" sz="2200" b="1" dirty="0">
                <a:latin typeface="Arial" pitchFamily="34" charset="0"/>
              </a:rPr>
            </a:br>
            <a:endParaRPr lang="ru-RU" sz="3200" dirty="0">
              <a:solidFill>
                <a:schemeClr val="accent6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02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39900" y="2387600"/>
            <a:ext cx="8432800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ts val="1200"/>
              </a:spcAft>
            </a:pPr>
            <a:r>
              <a:rPr lang="ru-RU" sz="16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</a:rPr>
              <a:t>Сбор информации по форме 12-п осуществляется в целях:</a:t>
            </a:r>
            <a:endParaRPr lang="ru-RU" sz="1600" b="1" dirty="0">
              <a:solidFill>
                <a:srgbClr val="0070C0"/>
              </a:solidFill>
              <a:latin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ежемесячного расчета индекса промышленного производства – ключевого макроэкономического индикатора, характеризующего краткосрочную динамику и тенденции (направление) развития промышленного производства в Республике Беларусь;</a:t>
            </a:r>
            <a:endParaRPr lang="ru-RU" sz="1600" dirty="0">
              <a:latin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ежемесячной оценки валового внутреннего продукта и валового регионального 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продукта;</a:t>
            </a:r>
            <a:endParaRPr lang="ru-RU" sz="1600" dirty="0">
              <a:latin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оперативного информирования руководства страны о состоянии и развитии промышленного сектора Республики Беларусь для прогнозирования и принятия управленческих решений в области экономической политики;</a:t>
            </a:r>
            <a:endParaRPr lang="ru-RU" sz="1600" dirty="0">
              <a:latin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формирования официальной статистической информации об объемах и динамике произведенной в Республике Беларусь промышленной 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продукции</a:t>
            </a:r>
            <a:endParaRPr lang="ru-RU" sz="16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08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03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981200" y="900957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ru-RU" altLang="ru-RU" sz="3200" b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Респонденты по форме 12-п</a:t>
            </a:r>
            <a:r>
              <a:rPr lang="ru-RU" altLang="ru-RU" sz="3200" b="1" i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ru-RU" altLang="ru-RU" sz="3200" b="1" i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ru-RU" altLang="ru-RU" sz="2200" b="1" dirty="0" smtClean="0">
                <a:solidFill>
                  <a:srgbClr val="336699"/>
                </a:solidFill>
              </a:rPr>
              <a:t/>
            </a:r>
            <a:br>
              <a:rPr lang="ru-RU" altLang="ru-RU" sz="2200" b="1" dirty="0" smtClean="0">
                <a:solidFill>
                  <a:srgbClr val="336699"/>
                </a:solidFill>
              </a:rPr>
            </a:br>
            <a:endParaRPr lang="ru-RU" altLang="ru-RU" sz="2200" b="1" dirty="0" smtClean="0">
              <a:solidFill>
                <a:srgbClr val="336699"/>
              </a:solidFill>
            </a:endParaRPr>
          </a:p>
        </p:txBody>
      </p:sp>
      <p:sp>
        <p:nvSpPr>
          <p:cNvPr id="11" name="object 10"/>
          <p:cNvSpPr/>
          <p:nvPr/>
        </p:nvSpPr>
        <p:spPr>
          <a:xfrm>
            <a:off x="7676388" y="1477218"/>
            <a:ext cx="3629787" cy="45044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>
            <a:off x="515112" y="1990725"/>
            <a:ext cx="6568439" cy="36419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Постановлением Национального статистического комитета Республики Беларусь от 8 августа 2024г. № 60 изменены подходы по формированию круга респондентов </a:t>
            </a:r>
            <a:br>
              <a:rPr lang="ru-RU" dirty="0" smtClean="0">
                <a:solidFill>
                  <a:srgbClr val="000000"/>
                </a:solidFill>
                <a:latin typeface="Arial"/>
              </a:rPr>
            </a:br>
            <a:r>
              <a:rPr lang="ru-RU" dirty="0" smtClean="0">
                <a:solidFill>
                  <a:srgbClr val="000000"/>
                </a:solidFill>
                <a:latin typeface="Arial"/>
              </a:rPr>
              <a:t>по форме государственной статистической отчетности </a:t>
            </a:r>
            <a:endParaRPr lang="ru-RU" sz="1200" dirty="0" smtClean="0"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/>
              </a:rPr>
              <a:t>12-п «Отчет о производстве промышленной продукции (работ, услуг)» начиная с отчета за январь 2025 г.</a:t>
            </a:r>
            <a:endParaRPr lang="ru-RU" sz="1200" dirty="0" smtClean="0">
              <a:latin typeface="Times New Roman"/>
              <a:ea typeface="Times New Roman"/>
            </a:endParaRPr>
          </a:p>
          <a:p>
            <a:pPr marL="12700" algn="ctr">
              <a:lnSpc>
                <a:spcPct val="100000"/>
              </a:lnSpc>
              <a:spcBef>
                <a:spcPts val="600"/>
              </a:spcBef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600"/>
              </a:spcBef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Постановление</a:t>
            </a:r>
            <a:r>
              <a:rPr lang="ru-RU" spc="-6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-35" dirty="0" smtClean="0">
                <a:latin typeface="Arial" pitchFamily="34" charset="0"/>
                <a:cs typeface="Arial" pitchFamily="34" charset="0"/>
              </a:rPr>
              <a:t>вступило</a:t>
            </a:r>
            <a:r>
              <a:rPr lang="ru-RU" spc="-6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1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pc="-6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-35" dirty="0" smtClean="0">
                <a:latin typeface="Arial" pitchFamily="34" charset="0"/>
                <a:cs typeface="Arial" pitchFamily="34" charset="0"/>
              </a:rPr>
              <a:t>силу</a:t>
            </a:r>
            <a:r>
              <a:rPr lang="ru-RU" spc="-50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ru-RU" spc="1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ru-RU" spc="-8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30" dirty="0" smtClean="0">
                <a:latin typeface="Arial" pitchFamily="34" charset="0"/>
                <a:cs typeface="Arial" pitchFamily="34" charset="0"/>
              </a:rPr>
              <a:t>января</a:t>
            </a:r>
            <a:r>
              <a:rPr lang="ru-RU" spc="-8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10" dirty="0" smtClean="0">
                <a:latin typeface="Arial" pitchFamily="34" charset="0"/>
                <a:cs typeface="Arial" pitchFamily="34" charset="0"/>
              </a:rPr>
              <a:t>2025</a:t>
            </a:r>
            <a:r>
              <a:rPr lang="ru-RU" spc="-8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pc="-125" dirty="0" smtClean="0">
                <a:latin typeface="Arial" pitchFamily="34" charset="0"/>
                <a:cs typeface="Arial" pitchFamily="34" charset="0"/>
              </a:rPr>
              <a:t>г.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5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04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981200" y="415611"/>
            <a:ext cx="8229600" cy="52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1000"/>
              </a:spcAft>
            </a:pPr>
            <a:r>
              <a:rPr lang="ru-RU" altLang="ru-RU" sz="3200" b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Респонденты по форме 12-п в 2026 году</a:t>
            </a:r>
            <a:r>
              <a:rPr lang="ru-RU" altLang="ru-RU" sz="3200" b="1" i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ru-RU" altLang="ru-RU" sz="3200" b="1" i="1" dirty="0" smtClean="0">
                <a:solidFill>
                  <a:srgbClr val="336699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ru-RU" altLang="ru-RU" sz="2200" b="1" dirty="0" smtClean="0">
                <a:solidFill>
                  <a:srgbClr val="336699"/>
                </a:solidFill>
              </a:rPr>
              <a:t/>
            </a:r>
            <a:br>
              <a:rPr lang="ru-RU" altLang="ru-RU" sz="2200" b="1" dirty="0" smtClean="0">
                <a:solidFill>
                  <a:srgbClr val="336699"/>
                </a:solidFill>
              </a:rPr>
            </a:br>
            <a:endParaRPr lang="ru-RU" altLang="ru-RU" sz="2200" b="1" dirty="0" smtClean="0">
              <a:solidFill>
                <a:srgbClr val="336699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786951" y="942975"/>
            <a:ext cx="10023924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ts val="2400"/>
              </a:lnSpc>
              <a:spcAft>
                <a:spcPts val="1000"/>
              </a:spcAft>
            </a:pPr>
            <a:r>
              <a:rPr lang="ru-RU" sz="2000" dirty="0">
                <a:solidFill>
                  <a:srgbClr val="336600"/>
                </a:solidFill>
                <a:latin typeface="Arial" pitchFamily="34" charset="0"/>
                <a:cs typeface="Arial" pitchFamily="34" charset="0"/>
              </a:rPr>
              <a:t>Сплошной охват:</a:t>
            </a:r>
            <a:endParaRPr lang="ru-RU" sz="20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>
              <a:lnSpc>
                <a:spcPts val="2400"/>
              </a:lnSpc>
              <a:spcAft>
                <a:spcPts val="200"/>
              </a:spcAft>
            </a:pPr>
            <a:r>
              <a:rPr lang="ru-RU" sz="1700" b="0" dirty="0">
                <a:latin typeface="Arial" pitchFamily="34" charset="0"/>
                <a:cs typeface="Arial" pitchFamily="34" charset="0"/>
              </a:rPr>
              <a:t>Юридические лица, обособленные подразделения юридических лиц с основным видом экономической деятельности, относящемся к промышленности:</a:t>
            </a:r>
            <a:endParaRPr lang="ru-RU" sz="1700" b="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900430" indent="450215">
              <a:lnSpc>
                <a:spcPts val="2400"/>
              </a:lnSpc>
              <a:spcAft>
                <a:spcPts val="400"/>
              </a:spcAft>
            </a:pPr>
            <a:r>
              <a:rPr lang="ru-RU" sz="1700" b="0" u="sng" dirty="0">
                <a:latin typeface="Arial" pitchFamily="34" charset="0"/>
                <a:cs typeface="Arial" pitchFamily="34" charset="0"/>
              </a:rPr>
              <a:t>коммерческие организации</a:t>
            </a:r>
            <a:endParaRPr lang="ru-RU" sz="1700" b="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lnSpc>
                <a:spcPts val="2400"/>
              </a:lnSpc>
              <a:buFont typeface="Wingdings"/>
              <a:buChar char=""/>
              <a:tabLst>
                <a:tab pos="457200" algn="l"/>
                <a:tab pos="589280" algn="l"/>
              </a:tabLst>
            </a:pPr>
            <a:r>
              <a:rPr lang="ru-RU" sz="17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подчиненные государственным органам </a:t>
            </a:r>
            <a:endParaRPr lang="ru-RU" sz="1700" b="0" dirty="0"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ts val="2400"/>
              </a:lnSpc>
              <a:buFont typeface="Wingdings"/>
              <a:buChar char=""/>
              <a:tabLst>
                <a:tab pos="457200" algn="l"/>
                <a:tab pos="589280" algn="l"/>
              </a:tabLst>
            </a:pPr>
            <a:r>
              <a:rPr lang="ru-RU" sz="17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являющиеся участниками холдингов</a:t>
            </a:r>
            <a:endParaRPr lang="ru-RU" sz="1700" b="0" dirty="0"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ts val="2400"/>
              </a:lnSpc>
              <a:buFont typeface="Wingdings"/>
              <a:buChar char=""/>
              <a:tabLst>
                <a:tab pos="457200" algn="l"/>
                <a:tab pos="589280" algn="l"/>
              </a:tabLst>
            </a:pPr>
            <a:r>
              <a:rPr lang="ru-RU" sz="17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без ведомственной подчиненности со средней численностью работников от 50 </a:t>
            </a:r>
            <a:r>
              <a:rPr lang="ru-RU" sz="1700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человек </a:t>
            </a:r>
            <a:r>
              <a:rPr lang="ru-RU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ru-RU" sz="1700" b="0" u="sng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некоммерческие организации</a:t>
            </a:r>
            <a:r>
              <a:rPr lang="ru-RU" sz="1700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осуществляющие производство товаров и услуг для реализации продукции, работ, услуг на сторону</a:t>
            </a:r>
            <a:endParaRPr lang="ru-RU" sz="1700" b="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</a:pPr>
            <a:r>
              <a:rPr lang="ru-RU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Выборочный охват </a:t>
            </a:r>
            <a:r>
              <a:rPr lang="ru-RU" sz="1700" b="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(исходя из значимости вклада </a:t>
            </a:r>
            <a:r>
              <a:rPr lang="ru-RU" sz="1700" b="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700" b="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вид экономической деятельности </a:t>
            </a:r>
            <a:r>
              <a:rPr lang="ru-RU" sz="1700" b="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700" b="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700" b="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        по </a:t>
            </a:r>
            <a:r>
              <a:rPr lang="ru-RU" sz="1700" b="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объему производства):</a:t>
            </a:r>
            <a:endParaRPr lang="ru-RU" sz="1700" b="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lnSpc>
                <a:spcPts val="2400"/>
              </a:lnSpc>
              <a:buFont typeface="Wingdings"/>
              <a:buChar char=""/>
              <a:tabLst>
                <a:tab pos="457200" algn="l"/>
              </a:tabLst>
            </a:pPr>
            <a:r>
              <a:rPr lang="ru-RU" sz="1700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юридические лица без ведомственной подчиненности со средней численностью        работников до 49 человек</a:t>
            </a:r>
            <a:endParaRPr lang="ru-RU" sz="1700" b="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ts val="2400"/>
              </a:lnSpc>
              <a:buFont typeface="Wingdings"/>
              <a:buChar char=""/>
              <a:tabLst>
                <a:tab pos="457200" algn="l"/>
              </a:tabLst>
            </a:pPr>
            <a:r>
              <a:rPr lang="ru-RU" sz="1700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17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организации со второстепенными </a:t>
            </a:r>
            <a:r>
              <a:rPr lang="ru-RU" sz="1700" b="0" dirty="0">
                <a:latin typeface="Arial" pitchFamily="34" charset="0"/>
                <a:cs typeface="Arial" pitchFamily="34" charset="0"/>
              </a:rPr>
              <a:t>видом экономической деятельности, относящемся к </a:t>
            </a:r>
            <a:r>
              <a:rPr lang="ru-RU" sz="1700" b="0" dirty="0" smtClean="0">
                <a:latin typeface="Arial" pitchFamily="34" charset="0"/>
                <a:cs typeface="Arial" pitchFamily="34" charset="0"/>
              </a:rPr>
              <a:t>промышленности</a:t>
            </a:r>
            <a:endParaRPr lang="ru-RU" sz="17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  <a:spcBef>
                <a:spcPts val="500"/>
              </a:spcBef>
              <a:spcAft>
                <a:spcPts val="0"/>
              </a:spcAft>
            </a:pPr>
            <a:r>
              <a:rPr lang="ru-RU" b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 рассматриваются в качестве респондентов:</a:t>
            </a:r>
            <a:endParaRPr lang="ru-RU" b="0" dirty="0" smtClean="0"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buFont typeface="Wingdings"/>
              <a:buChar char=""/>
              <a:tabLst>
                <a:tab pos="228600" algn="l"/>
              </a:tabLst>
            </a:pPr>
            <a:r>
              <a:rPr lang="ru-RU" b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Крестьянские (фермерские) хозяйства</a:t>
            </a:r>
            <a:r>
              <a:rPr lang="ru-RU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07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05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955574" y="900957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Материалы для составления и представления форм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10806" y="1552575"/>
            <a:ext cx="5050898" cy="4201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Сайт Национального статистического </a:t>
            </a:r>
            <a:r>
              <a:rPr lang="ru-RU" sz="18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комитета  Республики Беларусь </a:t>
            </a:r>
            <a:r>
              <a:rPr lang="en-US" sz="1800" dirty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http://www.belstat.gov.by</a:t>
            </a:r>
            <a:endParaRPr lang="ru-RU" sz="1800" dirty="0">
              <a:solidFill>
                <a:srgbClr val="008080"/>
              </a:solidFill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РЕСПОНДЕНТАМ </a:t>
            </a:r>
            <a:r>
              <a:rPr lang="ru-RU" sz="18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  <a:sym typeface="Symbol"/>
              </a:rPr>
              <a:t> Бланки форм… </a:t>
            </a:r>
          </a:p>
          <a:p>
            <a:pPr>
              <a:buFont typeface="Symbol" pitchFamily="18" charset="2"/>
              <a:buChar char="®"/>
            </a:pPr>
            <a:r>
              <a:rPr lang="ru-RU" sz="18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  <a:sym typeface="Symbol"/>
              </a:rPr>
              <a:t>Статистика промышленности</a:t>
            </a:r>
          </a:p>
          <a:p>
            <a:pPr marL="0" indent="0">
              <a:buNone/>
            </a:pPr>
            <a:endParaRPr lang="ru-RU" sz="1400" dirty="0" smtClean="0">
              <a:latin typeface="Arial" pitchFamily="34" charset="0"/>
              <a:ea typeface="Roboto Condensed" panose="02000000000000000000" pitchFamily="2" charset="0"/>
              <a:cs typeface="Arial" pitchFamily="34" charset="0"/>
              <a:sym typeface="Symbol"/>
            </a:endParaRPr>
          </a:p>
          <a:p>
            <a:pPr marL="0" indent="0">
              <a:buNone/>
            </a:pPr>
            <a:endParaRPr lang="ru-RU" sz="1400" dirty="0" smtClean="0">
              <a:latin typeface="Arial" pitchFamily="34" charset="0"/>
              <a:ea typeface="Roboto Condensed" panose="02000000000000000000" pitchFamily="2" charset="0"/>
              <a:cs typeface="Arial" pitchFamily="34" charset="0"/>
              <a:sym typeface="Symbol"/>
            </a:endParaRPr>
          </a:p>
          <a:p>
            <a:pPr marL="0" indent="0">
              <a:buNone/>
            </a:pPr>
            <a:r>
              <a:rPr lang="ru-RU" sz="14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  <a:sym typeface="Symbol"/>
              </a:rPr>
              <a:t></a:t>
            </a:r>
            <a:endParaRPr lang="ru-RU" sz="1400" dirty="0" smtClean="0"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69796" y="3382756"/>
            <a:ext cx="2906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Указания по заполнению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0317" y="3871179"/>
            <a:ext cx="1961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Типичные ошибки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0317" y="4320990"/>
            <a:ext cx="2518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Актуальные изменения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5652033" y="1704975"/>
            <a:ext cx="4351599" cy="451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СРОК</a:t>
            </a:r>
            <a:endParaRPr lang="ru-RU" sz="1800" dirty="0">
              <a:solidFill>
                <a:srgbClr val="008080"/>
              </a:solidFill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ПРЕДСТАВЛЕНИЯ</a:t>
            </a: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БЛАНК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И УКАЗАНИЯ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п</a:t>
            </a:r>
            <a:r>
              <a:rPr lang="ru-RU" sz="18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о заполнению формы</a:t>
            </a: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indent="0">
              <a:buNone/>
            </a:pPr>
            <a:endParaRPr lang="ru-RU" sz="20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39200" y="1791223"/>
            <a:ext cx="1876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числа после </a:t>
            </a:r>
            <a:b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отчетной даты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графах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11-16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декабрь -16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76720" y="3105603"/>
            <a:ext cx="1876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УТВЕРЖДЕНО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статистического комитета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Беларусь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14.07.20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49067" y="3394632"/>
            <a:ext cx="0" cy="1177368"/>
          </a:xfrm>
          <a:prstGeom prst="line">
            <a:avLst/>
          </a:prstGeom>
          <a:ln w="127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8801100" y="1704975"/>
            <a:ext cx="1876425" cy="1188161"/>
          </a:xfrm>
          <a:prstGeom prst="roundRect">
            <a:avLst/>
          </a:prstGeom>
          <a:noFill/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876721" y="3027911"/>
            <a:ext cx="1876425" cy="1293079"/>
          </a:xfrm>
          <a:prstGeom prst="roundRect">
            <a:avLst/>
          </a:prstGeom>
          <a:noFill/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684477" y="5127771"/>
            <a:ext cx="7307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000" dirty="0">
                <a:solidFill>
                  <a:srgbClr val="006666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Вид </a:t>
            </a:r>
            <a:r>
              <a:rPr lang="ru-RU" sz="2000" dirty="0" smtClean="0">
                <a:solidFill>
                  <a:srgbClr val="006666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представления</a:t>
            </a:r>
            <a:endParaRPr lang="ru-RU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36904" y="5527881"/>
            <a:ext cx="93657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Отчет представляется в виде электронного документа с использованием специализированного программного обеспечение многофункционального веб-портала ЕИСГС «Электронный респондент онлайн».</a:t>
            </a:r>
          </a:p>
          <a:p>
            <a:r>
              <a:rPr lang="ru-RU" sz="1400" dirty="0" smtClean="0"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Сайт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веб-портала: </a:t>
            </a:r>
            <a:r>
              <a:rPr lang="en-US" sz="14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http</a:t>
            </a:r>
            <a:r>
              <a:rPr lang="ru-RU" sz="14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:</a:t>
            </a:r>
            <a:r>
              <a:rPr lang="en-US" sz="1400" dirty="0" smtClean="0">
                <a:solidFill>
                  <a:srgbClr val="008080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//e-respondent.belstat.gov.by</a:t>
            </a:r>
            <a:endParaRPr lang="ru-RU" sz="1400" dirty="0">
              <a:solidFill>
                <a:srgbClr val="008080"/>
              </a:solidFill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82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8156038" cy="728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ea typeface="Roboto Condensed" panose="02000000000000000000" pitchFamily="2" charset="0"/>
              </a:rPr>
              <a:t>Материалы для составления и представления форм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06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4" cstate="print"/>
          <a:srcRect t="10604" r="862" b="4543"/>
          <a:stretch>
            <a:fillRect/>
          </a:stretch>
        </p:blipFill>
        <p:spPr bwMode="auto">
          <a:xfrm>
            <a:off x="786950" y="908720"/>
            <a:ext cx="10198549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 rotWithShape="1">
          <a:blip r:embed="rId5"/>
          <a:srcRect l="29157" t="13187" r="10367" b="9341"/>
          <a:stretch/>
        </p:blipFill>
        <p:spPr bwMode="auto">
          <a:xfrm>
            <a:off x="6350089" y="2573418"/>
            <a:ext cx="4622707" cy="3951926"/>
          </a:xfrm>
          <a:prstGeom prst="rect">
            <a:avLst/>
          </a:prstGeom>
          <a:ln>
            <a:solidFill>
              <a:srgbClr val="7030A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6362791" y="3860800"/>
            <a:ext cx="4610006" cy="545007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8750176" y="4339534"/>
            <a:ext cx="432048" cy="1303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6915150" y="1866900"/>
            <a:ext cx="1504950" cy="828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0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838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07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gray">
          <a:xfrm>
            <a:off x="1744402" y="971550"/>
            <a:ext cx="891274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000" b="1" kern="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Разработка форм государственной статистической отчетности </a:t>
            </a:r>
          </a:p>
          <a:p>
            <a:pPr algn="ctr">
              <a:defRPr/>
            </a:pPr>
            <a:r>
              <a:rPr lang="ru-RU" sz="2000" b="1" kern="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по статистике промышленности</a:t>
            </a:r>
            <a:endParaRPr lang="en-US" sz="2000" b="1" kern="0" dirty="0">
              <a:solidFill>
                <a:schemeClr val="accent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gray">
          <a:xfrm>
            <a:off x="688659" y="2084997"/>
            <a:ext cx="6172200" cy="4495800"/>
          </a:xfrm>
          <a:prstGeom prst="rightArrow">
            <a:avLst>
              <a:gd name="adj1" fmla="val 79306"/>
              <a:gd name="adj2" fmla="val 34004"/>
            </a:avLst>
          </a:prstGeom>
          <a:gradFill rotWithShape="1">
            <a:gsLst>
              <a:gs pos="42517">
                <a:srgbClr val="B4CAE3"/>
              </a:gs>
              <a:gs pos="100000">
                <a:srgbClr val="92D050"/>
              </a:gs>
              <a:gs pos="4161">
                <a:srgbClr val="F8FAFC"/>
              </a:gs>
              <a:gs pos="49000">
                <a:srgbClr val="92B1D6"/>
              </a:gs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blackWhite">
          <a:xfrm>
            <a:off x="901701" y="2933700"/>
            <a:ext cx="4678362" cy="990600"/>
          </a:xfrm>
          <a:prstGeom prst="roundRect">
            <a:avLst>
              <a:gd name="adj" fmla="val 9106"/>
            </a:avLst>
          </a:prstGeom>
          <a:solidFill>
            <a:srgbClr val="0070C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bg1"/>
                </a:solidFill>
              </a:rPr>
              <a:t>Общегосударственный классификатор </a:t>
            </a:r>
          </a:p>
          <a:p>
            <a:pPr algn="ctr"/>
            <a:r>
              <a:rPr lang="ru-RU" altLang="ru-RU" dirty="0">
                <a:solidFill>
                  <a:schemeClr val="bg1"/>
                </a:solidFill>
              </a:rPr>
              <a:t>РБ «Виды экономической деятельности»</a:t>
            </a:r>
          </a:p>
          <a:p>
            <a:pPr algn="ctr"/>
            <a:r>
              <a:rPr lang="ru-RU" altLang="ru-RU" dirty="0">
                <a:solidFill>
                  <a:schemeClr val="bg1"/>
                </a:solidFill>
              </a:rPr>
              <a:t>ОКРБ 005-2011</a:t>
            </a:r>
            <a:endParaRPr lang="en-US" altLang="ru-RU" dirty="0">
              <a:solidFill>
                <a:schemeClr val="bg1"/>
              </a:solidFill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blackWhite">
          <a:xfrm>
            <a:off x="901701" y="4656475"/>
            <a:ext cx="4678362" cy="990600"/>
          </a:xfrm>
          <a:prstGeom prst="roundRect">
            <a:avLst>
              <a:gd name="adj" fmla="val 9106"/>
            </a:avLst>
          </a:prstGeom>
          <a:solidFill>
            <a:srgbClr val="7030A0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bg1"/>
                </a:solidFill>
              </a:rPr>
              <a:t>Статистический классификатор </a:t>
            </a:r>
          </a:p>
          <a:p>
            <a:pPr algn="ctr"/>
            <a:r>
              <a:rPr lang="ru-RU" altLang="ru-RU" dirty="0">
                <a:solidFill>
                  <a:schemeClr val="bg1"/>
                </a:solidFill>
              </a:rPr>
              <a:t>СК </a:t>
            </a:r>
            <a:r>
              <a:rPr lang="ru-RU" altLang="ru-RU" dirty="0" smtClean="0">
                <a:solidFill>
                  <a:schemeClr val="bg1"/>
                </a:solidFill>
              </a:rPr>
              <a:t>25.006-2015 </a:t>
            </a:r>
            <a:endParaRPr lang="ru-RU" altLang="ru-RU" dirty="0">
              <a:solidFill>
                <a:schemeClr val="bg1"/>
              </a:solidFill>
            </a:endParaRPr>
          </a:p>
          <a:p>
            <a:pPr algn="ctr"/>
            <a:r>
              <a:rPr lang="ru-RU" altLang="ru-RU" dirty="0">
                <a:solidFill>
                  <a:schemeClr val="bg1"/>
                </a:solidFill>
              </a:rPr>
              <a:t>«Промышленная продукция»</a:t>
            </a:r>
            <a:endParaRPr lang="en-US" altLang="ru-RU" dirty="0">
              <a:solidFill>
                <a:schemeClr val="bg1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971551" y="2084998"/>
            <a:ext cx="5124450" cy="458178"/>
          </a:xfrm>
          <a:prstGeom prst="roundRect">
            <a:avLst>
              <a:gd name="adj" fmla="val 9106"/>
            </a:avLst>
          </a:prstGeom>
          <a:noFill/>
          <a:ln w="25400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Актуализированные версии в 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2026году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6026" y="2026010"/>
            <a:ext cx="49815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Соответствие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классификаторов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gray">
          <a:xfrm>
            <a:off x="6457950" y="2409826"/>
            <a:ext cx="4686300" cy="1607385"/>
          </a:xfrm>
          <a:prstGeom prst="ellipse">
            <a:avLst/>
          </a:prstGeom>
          <a:gradFill>
            <a:gsLst>
              <a:gs pos="0">
                <a:schemeClr val="hlink">
                  <a:gamma/>
                  <a:tint val="44314"/>
                  <a:invGamma/>
                  <a:alpha val="66000"/>
                </a:schemeClr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первые </a:t>
            </a:r>
            <a:r>
              <a:rPr lang="ru-RU" sz="1200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четыре разряда кода ОКП РБ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СК 25.006-2015)</a:t>
            </a:r>
            <a:b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соответствуют аналогичным разрядам </a:t>
            </a:r>
            <a:b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1200" u="sng" dirty="0">
                <a:latin typeface="Arial" pitchFamily="34" charset="0"/>
                <a:ea typeface="Times New Roman" pitchFamily="18" charset="0"/>
                <a:cs typeface="Arial" pitchFamily="34" charset="0"/>
              </a:rPr>
              <a:t>кода вида экономической деятельности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b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в результате которой производится данная продукция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u-RU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562725" y="4419600"/>
            <a:ext cx="2224088" cy="14573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9153525" y="4419600"/>
            <a:ext cx="2247900" cy="145732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1781" y="4566999"/>
            <a:ext cx="20859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b="1" dirty="0">
                <a:latin typeface="Times New Roman"/>
                <a:ea typeface="Times New Roman"/>
                <a:cs typeface="Times New Roman"/>
              </a:rPr>
              <a:t>ОБЩЕГОСУДАРСТВЕННЫЙ КЛАССИФИКАТОР</a:t>
            </a:r>
            <a:r>
              <a:rPr lang="ru-RU" sz="1000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1000" dirty="0">
                <a:latin typeface="Times New Roman"/>
                <a:ea typeface="Times New Roman"/>
                <a:cs typeface="Times New Roman"/>
              </a:rPr>
            </a:br>
            <a:r>
              <a:rPr lang="ru-RU" sz="1000" b="1" dirty="0" smtClean="0">
                <a:latin typeface="Times New Roman"/>
                <a:ea typeface="Times New Roman"/>
                <a:cs typeface="Times New Roman"/>
              </a:rPr>
              <a:t>РЕСПУБЛИКИ БЕЛАРУСЬ</a:t>
            </a:r>
            <a:r>
              <a:rPr lang="ru-RU" sz="1000" b="1" dirty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1000" b="1" dirty="0">
                <a:latin typeface="Times New Roman"/>
                <a:ea typeface="Times New Roman"/>
                <a:cs typeface="Times New Roman"/>
              </a:rPr>
            </a:br>
            <a:r>
              <a:rPr lang="ru-RU" sz="1000" b="1" dirty="0">
                <a:latin typeface="Times New Roman"/>
                <a:ea typeface="Times New Roman"/>
                <a:cs typeface="Times New Roman"/>
              </a:rPr>
              <a:t>ОКРБ </a:t>
            </a:r>
            <a:r>
              <a:rPr lang="ru-RU" sz="1000" b="1" dirty="0" smtClean="0">
                <a:latin typeface="Times New Roman"/>
                <a:ea typeface="Times New Roman"/>
                <a:cs typeface="Times New Roman"/>
              </a:rPr>
              <a:t>005-2011</a:t>
            </a:r>
            <a:endParaRPr lang="ru-RU" sz="1000" b="1" dirty="0"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000" dirty="0"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10 11</a:t>
            </a:r>
            <a:r>
              <a:rPr lang="ru-RU" sz="1000" dirty="0">
                <a:latin typeface="Times New Roman"/>
                <a:ea typeface="Times New Roman"/>
                <a:cs typeface="Times New Roman"/>
              </a:rPr>
              <a:t>0»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9153526" y="4490054"/>
            <a:ext cx="2247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СТАТИСТИЧЕСКИЙ КЛАССИФИКАТОР</a:t>
            </a:r>
            <a:br>
              <a:rPr lang="ru-RU" sz="1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ПРОМЫШЛЕННАЯ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 ПРОДУКЦИЯ»</a:t>
            </a: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СК 25.0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06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-2015</a:t>
            </a:r>
          </a:p>
          <a:p>
            <a:pPr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10.11.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11.400»</a:t>
            </a: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 flipV="1">
            <a:off x="7263262" y="3752849"/>
            <a:ext cx="411506" cy="653808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Freeform 9"/>
          <p:cNvSpPr>
            <a:spLocks/>
          </p:cNvSpPr>
          <p:nvPr/>
        </p:nvSpPr>
        <p:spPr bwMode="gray">
          <a:xfrm flipV="1">
            <a:off x="10153650" y="3752849"/>
            <a:ext cx="326119" cy="734884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54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08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4"/>
          <a:srcRect l="6585" t="8068" r="8078" b="4746"/>
          <a:stretch/>
        </p:blipFill>
        <p:spPr bwMode="auto">
          <a:xfrm>
            <a:off x="923924" y="793101"/>
            <a:ext cx="10201275" cy="59029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вал 4"/>
          <p:cNvSpPr/>
          <p:nvPr/>
        </p:nvSpPr>
        <p:spPr>
          <a:xfrm>
            <a:off x="8991599" y="5210175"/>
            <a:ext cx="1724025" cy="419100"/>
          </a:xfrm>
          <a:prstGeom prst="ellipse">
            <a:avLst/>
          </a:prstGeom>
          <a:noFill/>
          <a:ln w="1905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009900" y="3782688"/>
            <a:ext cx="1771650" cy="419100"/>
          </a:xfrm>
          <a:prstGeom prst="ellipse">
            <a:avLst/>
          </a:prstGeom>
          <a:noFill/>
          <a:ln w="1905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18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09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14475" y="1028700"/>
            <a:ext cx="8763000" cy="462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  <a:t>Указания по форме 12-п на 2026 год утверждены </a:t>
            </a:r>
            <a:b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  <a:t>Постановлением Национального статистического комитета </a:t>
            </a:r>
            <a:b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  <a:t>Республики Беларусь 14.07.2023 №75</a:t>
            </a:r>
            <a:br>
              <a:rPr lang="ru-RU" sz="2000" b="1" dirty="0" smtClean="0">
                <a:solidFill>
                  <a:srgbClr val="00808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Изменения в Указаниях по заполнению формы на </a:t>
            </a: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год</a:t>
            </a:r>
          </a:p>
          <a:p>
            <a:pPr algn="ctr">
              <a:spcAft>
                <a:spcPts val="400"/>
              </a:spcAft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Постановлением Национального статистического комитета 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Республики Беларусь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15.07.2025 №45, 12.12.2025 №114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Указаниях по заполнению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пункты 32, 60, 66, 73 и 79 дополнены разъяснениями о порядке отражения стоимости давальческого сырья, а также о производстве продукции, изготовленной из давальческого сырья, по видам в натуральном и стоимостном выражении; </a:t>
            </a:r>
          </a:p>
          <a:p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 пункты 45 и 46 внесены изменения редакционного характера;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пункт 58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дополнен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разъяснением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 порядке отражения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стоимости работ (услуг) по распределению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поставке и продаже газообразного топлива, а также деятельности по реализации компримированного природного газа на автомобильных газонаполнительных компрессорных станциях.</a:t>
            </a:r>
            <a:endParaRPr lang="ru-RU" sz="1600" b="1" dirty="0">
              <a:solidFill>
                <a:srgbClr val="1F497D"/>
              </a:solidFill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10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123" y="1124745"/>
            <a:ext cx="10289927" cy="4637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Постановление Совета Министров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Республики Беларусь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sz="1900" i="1" dirty="0">
                <a:latin typeface="Arial" pitchFamily="34" charset="0"/>
                <a:cs typeface="Arial" pitchFamily="34" charset="0"/>
              </a:rPr>
              <a:t>17.12.2001 №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1817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         Согласно 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Положению об отнесении продукции (работ, услуг) к продукции (работам, услугам) собственного производства, утвержденному Постановлением 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Совета Министров Республики Беларусь </a:t>
            </a:r>
            <a:br>
              <a:rPr lang="ru-RU" sz="1500" i="1" dirty="0" smtClean="0">
                <a:latin typeface="Arial" pitchFamily="34" charset="0"/>
                <a:cs typeface="Arial" pitchFamily="34" charset="0"/>
              </a:rPr>
            </a:b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17.12.2001 № 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1817, к 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продукции собственного производства производителя продукции относится продукция, полностью полученная производителем продукции или подвергнутая им в процессе производства </a:t>
            </a:r>
            <a:r>
              <a:rPr lang="ru-RU" sz="1500" i="1" u="sng" dirty="0">
                <a:latin typeface="Arial" pitchFamily="34" charset="0"/>
                <a:cs typeface="Arial" pitchFamily="34" charset="0"/>
              </a:rPr>
              <a:t>достаточной переработке (обработке)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ru-RU" sz="1500" i="1" dirty="0">
                <a:latin typeface="Arial" pitchFamily="34" charset="0"/>
                <a:cs typeface="Arial" pitchFamily="34" charset="0"/>
              </a:rPr>
              <a:t>К продукции, подвергнутой производителем продукции достаточной переработке (обработке) 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500" i="1" dirty="0" smtClean="0">
                <a:latin typeface="Arial" pitchFamily="34" charset="0"/>
                <a:cs typeface="Arial" pitchFamily="34" charset="0"/>
              </a:rPr>
            </a:b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Республике Беларусь, относится продукция, степень переработки (обработки) которой, достигаемая 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500" i="1" dirty="0" smtClean="0">
                <a:latin typeface="Arial" pitchFamily="34" charset="0"/>
                <a:cs typeface="Arial" pitchFamily="34" charset="0"/>
              </a:rPr>
            </a:b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процессе производства, соответствует одному из следующих критериев (пункт 7):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ru-RU" sz="1500" b="1" i="1" dirty="0">
                <a:latin typeface="Arial" pitchFamily="34" charset="0"/>
                <a:cs typeface="Arial" pitchFamily="34" charset="0"/>
              </a:rPr>
              <a:t>изменение товарной позиции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по единой Товарной </a:t>
            </a:r>
            <a:r>
              <a:rPr lang="ru-RU" sz="1500" i="1" dirty="0">
                <a:latin typeface="Arial" pitchFamily="34" charset="0"/>
                <a:cs typeface="Arial" pitchFamily="34" charset="0"/>
                <a:hlinkClick r:id="rId4"/>
              </a:rPr>
              <a:t>номенклатуре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внешнеэкономической деятельности Евразийского экономического союза (далее -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ТН ВЭД ЕАЭС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на уровне одного из первых четырех знаков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500" i="1" dirty="0" smtClean="0">
                <a:latin typeface="Arial" pitchFamily="34" charset="0"/>
                <a:cs typeface="Arial" pitchFamily="34" charset="0"/>
              </a:rPr>
            </a:b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в промышленности изменение кода статистического классификатора СК 25.006-2015 «Промышленная продукция» на уровне 6 знаков), произошедшее в результате переработки (обработки) сырья, материалов;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ru-RU" sz="1500" i="1" dirty="0">
                <a:latin typeface="Arial" pitchFamily="34" charset="0"/>
                <a:cs typeface="Arial" pitchFamily="34" charset="0"/>
              </a:rPr>
              <a:t>доля разницы между отпускной ценой продукции производителя продукции и ценой материалов, использованных при ее производстве (далее - добавленная стоимость), составляет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не менее 30 процентов в отпускной цене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единицы продукции.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400"/>
              </a:spcAft>
            </a:pPr>
            <a:endParaRPr lang="ru-RU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3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11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123" y="1124745"/>
            <a:ext cx="10289927" cy="4249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0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Указаниях по заполнению </a:t>
            </a:r>
            <a:r>
              <a:rPr lang="ru-RU" sz="2000" b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формы</a:t>
            </a:r>
            <a:endParaRPr lang="ru-RU" sz="2000" dirty="0" smtClean="0">
              <a:solidFill>
                <a:srgbClr val="006666"/>
              </a:solidFill>
            </a:endParaRPr>
          </a:p>
          <a:p>
            <a:pPr indent="446088" algn="just">
              <a:defRPr/>
            </a:pPr>
            <a:r>
              <a:rPr lang="ru-RU" b="1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Пункт 23</a:t>
            </a:r>
            <a:r>
              <a:rPr lang="ru-RU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разъясняет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порядок отражения в отчете объема промышленного производства, запасов готовой продукции и объема отгруженной продукции для </a:t>
            </a:r>
            <a:r>
              <a:rPr lang="ru-RU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организаций, являющихся собственниками сырья, материалов, переданных в полную либо частичную  переработк</a:t>
            </a:r>
            <a:r>
              <a:rPr lang="ru-RU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другим организациям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. 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sz="1050" b="1" dirty="0">
              <a:solidFill>
                <a:srgbClr val="922E43"/>
              </a:solidFill>
              <a:latin typeface="Arial" pitchFamily="34" charset="0"/>
              <a:cs typeface="Arial" pitchFamily="34" charset="0"/>
            </a:endParaRPr>
          </a:p>
          <a:p>
            <a:pPr indent="446088" algn="just">
              <a:lnSpc>
                <a:spcPts val="2500"/>
              </a:lnSpc>
            </a:pPr>
            <a:r>
              <a:rPr lang="ru-RU" b="1" dirty="0">
                <a:solidFill>
                  <a:srgbClr val="922E43"/>
                </a:solidFill>
                <a:latin typeface="Arial" pitchFamily="34" charset="0"/>
                <a:cs typeface="Arial" pitchFamily="34" charset="0"/>
              </a:rPr>
              <a:t>РАЗЪЯСНЕНИЕ: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Если собственник сырья и материалов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передал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весь процесс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производства продукции </a:t>
            </a:r>
            <a:r>
              <a:rPr lang="ru-RU" dirty="0" smtClean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– он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включает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стоимость этой продукции в объем промышленного производства, запасы готовой продукции и объем отгруженной продукции.</a:t>
            </a:r>
          </a:p>
          <a:p>
            <a:pPr algn="just">
              <a:lnSpc>
                <a:spcPts val="2500"/>
              </a:lnSpc>
              <a:defRPr/>
            </a:pP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Если </a:t>
            </a:r>
            <a:r>
              <a:rPr lang="ru-RU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передана часть процесса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производства продукции – он </a:t>
            </a:r>
            <a:r>
              <a:rPr lang="ru-RU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включае</a:t>
            </a:r>
            <a:r>
              <a:rPr lang="ru-RU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в объем промышленного производства, запасы и объем отгруженной продукции стоимость готовой продукции </a:t>
            </a:r>
            <a:r>
              <a:rPr lang="ru-RU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 вычетом стоимости услуг, оказанных сторонней организацией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400"/>
              </a:spcAft>
            </a:pPr>
            <a:endParaRPr lang="ru-RU" sz="20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400"/>
              </a:spcAft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	</a:t>
            </a:r>
            <a:endParaRPr lang="ru-RU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43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12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123" y="1124745"/>
            <a:ext cx="10289927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endParaRPr lang="ru-RU" sz="20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400"/>
              </a:spcAft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	</a:t>
            </a:r>
            <a:endParaRPr lang="ru-RU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ject 4"/>
          <p:cNvSpPr txBox="1">
            <a:spLocks/>
          </p:cNvSpPr>
          <p:nvPr/>
        </p:nvSpPr>
        <p:spPr>
          <a:xfrm>
            <a:off x="1676400" y="859393"/>
            <a:ext cx="7296150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ru-RU" sz="2400" b="1" spc="114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Порядок </a:t>
            </a:r>
            <a:r>
              <a:rPr lang="ru-RU" sz="2400" b="1" spc="9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заполнения </a:t>
            </a:r>
            <a:r>
              <a:rPr lang="ru-RU" sz="2400" b="1" spc="13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формы</a:t>
            </a:r>
            <a:r>
              <a:rPr lang="ru-RU" sz="2400" b="1" spc="-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spc="19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12-п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9913" y="2689969"/>
            <a:ext cx="4591049" cy="1795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865" marR="688975" algn="ctr">
              <a:lnSpc>
                <a:spcPct val="120000"/>
              </a:lnSpc>
            </a:pPr>
            <a:r>
              <a:rPr lang="ru-RU" spc="20" dirty="0" smtClean="0">
                <a:latin typeface="Times New Roman"/>
                <a:cs typeface="Times New Roman"/>
              </a:rPr>
              <a:t>Данные</a:t>
            </a:r>
            <a:r>
              <a:rPr lang="ru-RU" spc="-140" dirty="0" smtClean="0">
                <a:latin typeface="Times New Roman"/>
                <a:cs typeface="Times New Roman"/>
              </a:rPr>
              <a:t> </a:t>
            </a:r>
            <a:r>
              <a:rPr lang="ru-RU" spc="-15" dirty="0" smtClean="0">
                <a:latin typeface="Times New Roman"/>
                <a:cs typeface="Times New Roman"/>
              </a:rPr>
              <a:t>отражаются:  </a:t>
            </a:r>
            <a:br>
              <a:rPr lang="ru-RU" spc="-15" dirty="0" smtClean="0">
                <a:latin typeface="Times New Roman"/>
                <a:cs typeface="Times New Roman"/>
              </a:rPr>
            </a:br>
            <a:r>
              <a:rPr lang="ru-RU" spc="75" dirty="0" smtClean="0">
                <a:latin typeface="Times New Roman"/>
                <a:cs typeface="Times New Roman"/>
              </a:rPr>
              <a:t>за </a:t>
            </a:r>
            <a:r>
              <a:rPr lang="ru-RU" spc="-20" dirty="0" smtClean="0">
                <a:latin typeface="Times New Roman"/>
                <a:cs typeface="Times New Roman"/>
              </a:rPr>
              <a:t>отчетный</a:t>
            </a:r>
            <a:r>
              <a:rPr lang="ru-RU" spc="-290" dirty="0" smtClean="0">
                <a:latin typeface="Times New Roman"/>
                <a:cs typeface="Times New Roman"/>
              </a:rPr>
              <a:t> </a:t>
            </a:r>
            <a:r>
              <a:rPr lang="ru-RU" spc="50" dirty="0" smtClean="0">
                <a:latin typeface="Times New Roman"/>
                <a:cs typeface="Times New Roman"/>
              </a:rPr>
              <a:t>месяц</a:t>
            </a:r>
            <a:endParaRPr lang="ru-RU" dirty="0" smtClean="0">
              <a:latin typeface="Times New Roman"/>
              <a:cs typeface="Times New Roman"/>
            </a:endParaRPr>
          </a:p>
          <a:p>
            <a:pPr marL="1270" algn="ctr">
              <a:lnSpc>
                <a:spcPts val="2505"/>
              </a:lnSpc>
            </a:pPr>
            <a:r>
              <a:rPr lang="ru-RU" spc="75" dirty="0" smtClean="0">
                <a:latin typeface="Times New Roman"/>
                <a:cs typeface="Times New Roman"/>
              </a:rPr>
              <a:t>за </a:t>
            </a:r>
            <a:r>
              <a:rPr lang="ru-RU" spc="20" dirty="0" smtClean="0">
                <a:latin typeface="Times New Roman"/>
                <a:cs typeface="Times New Roman"/>
              </a:rPr>
              <a:t>предыдущий</a:t>
            </a:r>
            <a:r>
              <a:rPr lang="ru-RU" spc="-275" dirty="0" smtClean="0">
                <a:latin typeface="Times New Roman"/>
                <a:cs typeface="Times New Roman"/>
              </a:rPr>
              <a:t> </a:t>
            </a:r>
            <a:r>
              <a:rPr lang="ru-RU" spc="50" dirty="0" smtClean="0">
                <a:latin typeface="Times New Roman"/>
                <a:cs typeface="Times New Roman"/>
              </a:rPr>
              <a:t>месяц</a:t>
            </a:r>
            <a:endParaRPr lang="ru-RU" dirty="0" smtClean="0">
              <a:latin typeface="Times New Roman"/>
              <a:cs typeface="Times New Roman"/>
            </a:endParaRPr>
          </a:p>
          <a:p>
            <a:pPr marL="12065" marR="5080" algn="ctr">
              <a:lnSpc>
                <a:spcPts val="2650"/>
              </a:lnSpc>
              <a:spcBef>
                <a:spcPts val="185"/>
              </a:spcBef>
            </a:pPr>
            <a:r>
              <a:rPr lang="ru-RU" spc="75" dirty="0" smtClean="0">
                <a:latin typeface="Times New Roman"/>
                <a:cs typeface="Times New Roman"/>
              </a:rPr>
              <a:t>за </a:t>
            </a:r>
            <a:r>
              <a:rPr lang="ru-RU" spc="-30" dirty="0" smtClean="0">
                <a:latin typeface="Times New Roman"/>
                <a:cs typeface="Times New Roman"/>
              </a:rPr>
              <a:t>соответствующий</a:t>
            </a:r>
            <a:r>
              <a:rPr lang="ru-RU" spc="-270" dirty="0" smtClean="0"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latin typeface="Times New Roman"/>
                <a:cs typeface="Times New Roman"/>
              </a:rPr>
              <a:t>отчетному  </a:t>
            </a:r>
            <a:r>
              <a:rPr lang="ru-RU" spc="50" dirty="0" smtClean="0">
                <a:latin typeface="Times New Roman"/>
                <a:cs typeface="Times New Roman"/>
              </a:rPr>
              <a:t>месяц </a:t>
            </a:r>
            <a:r>
              <a:rPr lang="ru-RU" spc="15" dirty="0" smtClean="0">
                <a:latin typeface="Times New Roman"/>
                <a:cs typeface="Times New Roman"/>
              </a:rPr>
              <a:t>предыдущего</a:t>
            </a:r>
            <a:r>
              <a:rPr lang="ru-RU" spc="-305" dirty="0" smtClean="0">
                <a:latin typeface="Times New Roman"/>
                <a:cs typeface="Times New Roman"/>
              </a:rPr>
              <a:t> </a:t>
            </a:r>
            <a:r>
              <a:rPr lang="ru-RU" spc="5" dirty="0" smtClean="0">
                <a:latin typeface="Times New Roman"/>
                <a:cs typeface="Times New Roman"/>
              </a:rPr>
              <a:t>года</a:t>
            </a:r>
            <a:endParaRPr lang="ru-RU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73557"/>
            <a:ext cx="7176186" cy="430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44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13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t="34657" r="12752" b="21631"/>
          <a:stretch/>
        </p:blipFill>
        <p:spPr bwMode="auto">
          <a:xfrm>
            <a:off x="0" y="1016000"/>
            <a:ext cx="113665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432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14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8123" y="1124745"/>
            <a:ext cx="10289927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endParaRPr lang="ru-RU" sz="20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400"/>
              </a:spcAft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	</a:t>
            </a:r>
            <a:endParaRPr lang="ru-RU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ject 4"/>
          <p:cNvSpPr txBox="1">
            <a:spLocks/>
          </p:cNvSpPr>
          <p:nvPr/>
        </p:nvSpPr>
        <p:spPr>
          <a:xfrm>
            <a:off x="1676400" y="859393"/>
            <a:ext cx="7296150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ru-RU" sz="2400" b="1" spc="114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Порядок </a:t>
            </a:r>
            <a:r>
              <a:rPr lang="ru-RU" sz="2400" b="1" spc="9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заполнения </a:t>
            </a:r>
            <a:r>
              <a:rPr lang="ru-RU" sz="2400" b="1" spc="13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формы</a:t>
            </a:r>
            <a:r>
              <a:rPr lang="ru-RU" sz="2400" b="1" spc="-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spc="19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12-п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ject 4"/>
          <p:cNvSpPr txBox="1">
            <a:spLocks/>
          </p:cNvSpPr>
          <p:nvPr/>
        </p:nvSpPr>
        <p:spPr>
          <a:xfrm>
            <a:off x="778123" y="1522437"/>
            <a:ext cx="6019822" cy="311623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40335" marR="133350" lvl="0">
              <a:lnSpc>
                <a:spcPts val="1800"/>
              </a:lnSpc>
              <a:spcBef>
                <a:spcPts val="0"/>
              </a:spcBef>
            </a:pPr>
            <a:r>
              <a:rPr lang="ru-RU" sz="1650" u="heavy" spc="6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Объем </a:t>
            </a:r>
            <a:r>
              <a:rPr lang="ru-RU" sz="1650" u="heavy" spc="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производства </a:t>
            </a:r>
            <a:r>
              <a:rPr lang="ru-RU" sz="1650" u="heavy" spc="5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промышленной</a:t>
            </a:r>
            <a:r>
              <a:rPr lang="ru-RU" sz="1650" u="heavy" spc="-24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u="heavy" spc="-245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 </a:t>
            </a:r>
            <a:r>
              <a:rPr lang="ru-RU" sz="1650" u="heavy" spc="35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продукции  </a:t>
            </a:r>
            <a:br>
              <a:rPr lang="ru-RU" sz="1650" u="heavy" spc="35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</a:br>
            <a:r>
              <a:rPr lang="ru-RU" sz="1650" u="heavy" spc="15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(</a:t>
            </a:r>
            <a:r>
              <a:rPr lang="ru-RU" sz="1650" u="heavy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работ,</a:t>
            </a:r>
            <a:r>
              <a:rPr lang="ru-RU" sz="1650" u="heavy" spc="-13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u="heavy" spc="-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услуг)</a:t>
            </a:r>
            <a:endParaRPr lang="ru-RU" sz="1650" dirty="0">
              <a:solidFill>
                <a:srgbClr val="000000"/>
              </a:solidFill>
              <a:latin typeface="Times New Roman"/>
              <a:ea typeface="+mn-ea"/>
              <a:cs typeface="Times New Roman"/>
            </a:endParaRPr>
          </a:p>
          <a:p>
            <a:pPr marL="12065" marR="5080" lvl="0" indent="635">
              <a:lnSpc>
                <a:spcPts val="1800"/>
              </a:lnSpc>
              <a:spcBef>
                <a:spcPts val="875"/>
              </a:spcBef>
            </a:pPr>
            <a:r>
              <a:rPr lang="ru-RU" sz="1650" spc="-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совокупность </a:t>
            </a:r>
            <a:r>
              <a:rPr lang="ru-RU" sz="1650" spc="-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готовой </a:t>
            </a:r>
            <a:r>
              <a:rPr lang="ru-RU" sz="1650" spc="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продукции </a:t>
            </a:r>
            <a:r>
              <a:rPr lang="ru-RU" sz="165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(выполненных  </a:t>
            </a:r>
            <a:r>
              <a:rPr lang="ru-RU" sz="1650" spc="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работ, оказанных </a:t>
            </a:r>
            <a:r>
              <a:rPr lang="ru-RU" sz="1650" spc="-5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услуг)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собственного</a:t>
            </a:r>
            <a:r>
              <a:rPr lang="ru-RU" sz="1650" spc="-10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производства,  </a:t>
            </a:r>
            <a:r>
              <a:rPr lang="ru-RU" sz="165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классифицируемых </a:t>
            </a:r>
            <a:r>
              <a:rPr lang="ru-RU" sz="1650" spc="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по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общегосударственному  </a:t>
            </a:r>
            <a:r>
              <a:rPr lang="ru-RU" sz="1650" spc="-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классификатору </a:t>
            </a:r>
            <a:r>
              <a:rPr lang="ru-RU" sz="1650" spc="-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Республики </a:t>
            </a:r>
            <a:r>
              <a:rPr lang="ru-RU" sz="1650" spc="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Беларусь </a:t>
            </a:r>
            <a:r>
              <a:rPr lang="ru-RU" sz="1650" spc="-10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ОКРБ</a:t>
            </a:r>
            <a:r>
              <a:rPr lang="ru-RU" sz="1650" spc="-1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005-2011</a:t>
            </a:r>
            <a:endParaRPr lang="ru-RU" sz="1650" dirty="0">
              <a:solidFill>
                <a:srgbClr val="000000"/>
              </a:solidFill>
              <a:latin typeface="Times New Roman"/>
              <a:ea typeface="+mn-ea"/>
              <a:cs typeface="Times New Roman"/>
            </a:endParaRPr>
          </a:p>
          <a:p>
            <a:pPr marL="615950" marR="608330" lvl="0" indent="83820" algn="l">
              <a:lnSpc>
                <a:spcPts val="1800"/>
              </a:lnSpc>
              <a:spcBef>
                <a:spcPts val="0"/>
              </a:spcBef>
            </a:pPr>
            <a:r>
              <a:rPr lang="ru-RU" sz="1650" spc="-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«Виды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экономической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деятельности»  в горнодобывающей</a:t>
            </a:r>
            <a:r>
              <a:rPr lang="ru-RU" sz="1650" spc="-10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промышленности;</a:t>
            </a:r>
            <a:endParaRPr lang="ru-RU" sz="1650" dirty="0">
              <a:solidFill>
                <a:srgbClr val="000000"/>
              </a:solidFill>
              <a:latin typeface="Times New Roman"/>
              <a:ea typeface="+mn-ea"/>
              <a:cs typeface="Times New Roman"/>
            </a:endParaRPr>
          </a:p>
          <a:p>
            <a:pPr marL="59690" marR="52069" lvl="0" indent="690245" algn="l">
              <a:lnSpc>
                <a:spcPts val="1789"/>
              </a:lnSpc>
              <a:spcBef>
                <a:spcPts val="5"/>
              </a:spcBef>
            </a:pP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обрабатывающей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промышленности;  </a:t>
            </a:r>
            <a:r>
              <a:rPr lang="ru-RU" sz="1650" spc="2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снабжении</a:t>
            </a:r>
            <a:r>
              <a:rPr lang="ru-RU" sz="1650" spc="-8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-80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 </a:t>
            </a:r>
            <a:r>
              <a:rPr lang="ru-RU" sz="1650" spc="20" dirty="0" smtClean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электроэнергией</a:t>
            </a:r>
            <a:r>
              <a:rPr lang="ru-RU" sz="1650" spc="2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,</a:t>
            </a:r>
            <a:r>
              <a:rPr lang="ru-RU" sz="1650" spc="-4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газом,</a:t>
            </a:r>
            <a:r>
              <a:rPr lang="ru-RU" sz="1650" spc="-6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4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паром,</a:t>
            </a:r>
            <a:r>
              <a:rPr lang="ru-RU" sz="1650" spc="-6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горячей</a:t>
            </a:r>
            <a:endParaRPr lang="ru-RU" sz="1650" dirty="0">
              <a:solidFill>
                <a:srgbClr val="000000"/>
              </a:solidFill>
              <a:latin typeface="Times New Roman"/>
              <a:ea typeface="+mn-ea"/>
              <a:cs typeface="Times New Roman"/>
            </a:endParaRPr>
          </a:p>
          <a:p>
            <a:pPr marL="95885" marR="89535" lvl="0" indent="3175">
              <a:lnSpc>
                <a:spcPts val="1800"/>
              </a:lnSpc>
              <a:spcBef>
                <a:spcPts val="0"/>
              </a:spcBef>
            </a:pPr>
            <a:r>
              <a:rPr lang="ru-RU" sz="1650" spc="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водой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и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кондиционированным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воздухом; 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водоснабжении; </a:t>
            </a:r>
            <a:r>
              <a:rPr lang="ru-RU" sz="1650" spc="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сборе,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обработке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и </a:t>
            </a:r>
            <a:r>
              <a:rPr lang="ru-RU" sz="1650" spc="2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удалении  </a:t>
            </a:r>
            <a:r>
              <a:rPr lang="ru-RU" sz="1650" spc="-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отходов,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деятельности по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ликвидации</a:t>
            </a:r>
            <a:r>
              <a:rPr lang="ru-RU" sz="1650" spc="-24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2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загрязнений  </a:t>
            </a:r>
            <a:r>
              <a:rPr lang="ru-RU" sz="1650" spc="3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(разделы </a:t>
            </a:r>
            <a:r>
              <a:rPr lang="ru-RU" sz="1650" spc="-3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с </a:t>
            </a:r>
            <a:r>
              <a:rPr lang="ru-RU" sz="1650" spc="1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05 </a:t>
            </a:r>
            <a:r>
              <a:rPr lang="ru-RU" sz="1650" spc="1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по</a:t>
            </a:r>
            <a:r>
              <a:rPr lang="ru-RU" sz="1650" spc="-27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ru-RU" sz="1650" spc="-5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39)</a:t>
            </a:r>
            <a:endParaRPr lang="ru-RU" sz="1650" dirty="0">
              <a:solidFill>
                <a:srgbClr val="000000"/>
              </a:solidFill>
              <a:latin typeface="Times New Roman"/>
              <a:ea typeface="+mn-ea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1522437"/>
            <a:ext cx="526732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7880" algn="ctr">
              <a:lnSpc>
                <a:spcPts val="1889"/>
              </a:lnSpc>
            </a:pPr>
            <a:r>
              <a:rPr lang="ru-RU" u="sng" spc="-20" dirty="0">
                <a:solidFill>
                  <a:srgbClr val="000000"/>
                </a:solidFill>
                <a:latin typeface="Times New Roman"/>
                <a:cs typeface="Times New Roman"/>
              </a:rPr>
              <a:t>Готовая продукция, </a:t>
            </a:r>
            <a:r>
              <a:rPr lang="ru-RU" u="sng" spc="-20" dirty="0" smtClean="0">
                <a:solidFill>
                  <a:srgbClr val="000000"/>
                </a:solidFill>
                <a:latin typeface="Times New Roman"/>
                <a:cs typeface="Times New Roman"/>
              </a:rPr>
              <a:t>изделия и </a:t>
            </a:r>
            <a:r>
              <a:rPr lang="ru-RU" u="sng" spc="-20" dirty="0">
                <a:solidFill>
                  <a:srgbClr val="000000"/>
                </a:solidFill>
                <a:latin typeface="Times New Roman"/>
                <a:cs typeface="Times New Roman"/>
              </a:rPr>
              <a:t>полуфабрикаты</a:t>
            </a:r>
          </a:p>
          <a:p>
            <a:pPr marL="817880" algn="ctr">
              <a:lnSpc>
                <a:spcPts val="1889"/>
              </a:lnSpc>
            </a:pPr>
            <a:r>
              <a:rPr lang="ru-RU" spc="-20" dirty="0">
                <a:solidFill>
                  <a:srgbClr val="000000"/>
                </a:solidFill>
                <a:latin typeface="Times New Roman"/>
                <a:cs typeface="Times New Roman"/>
              </a:rPr>
              <a:t>полностью законченные обработкой, соответствующие требованиям стандартов, технических условий, в том числе по комплектности, или иных технических нормативных правовых  актов, предусмотренным договором, принятые на склад готовой продукции или  заказчиком (покупателем) и снабженные сертификатом или другим документом, удостоверяющим их качество</a:t>
            </a:r>
          </a:p>
        </p:txBody>
      </p:sp>
    </p:spTree>
    <p:extLst>
      <p:ext uri="{BB962C8B-B14F-4D97-AF65-F5344CB8AC3E}">
        <p14:creationId xmlns:p14="http://schemas.microsoft.com/office/powerpoint/2010/main" val="62539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3641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685800" y="1647825"/>
            <a:ext cx="4638675" cy="7063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01370" algn="just">
              <a:lnSpc>
                <a:spcPct val="101600"/>
              </a:lnSpc>
            </a:pPr>
            <a:r>
              <a:rPr sz="1500" spc="2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Ошибка: </a:t>
            </a:r>
            <a:r>
              <a:rPr lang="ru-RU" sz="150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осуществление     </a:t>
            </a:r>
            <a:r>
              <a:rPr lang="ru-RU" sz="1500" spc="1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стоимостной</a:t>
            </a:r>
            <a:r>
              <a:rPr sz="1500" spc="1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500" spc="3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объема промышленного производства в прейскурантных ценах</a:t>
            </a:r>
            <a:endParaRPr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9"/>
          <p:cNvSpPr txBox="1"/>
          <p:nvPr/>
        </p:nvSpPr>
        <p:spPr>
          <a:xfrm>
            <a:off x="5715000" y="1647825"/>
            <a:ext cx="5753100" cy="937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069">
              <a:lnSpc>
                <a:spcPct val="100000"/>
              </a:lnSpc>
            </a:pPr>
            <a:r>
              <a:rPr sz="1500" spc="35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Правильно:</a:t>
            </a:r>
            <a:r>
              <a:rPr sz="1500" spc="3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согласно части первой пункта</a:t>
            </a:r>
            <a:r>
              <a:rPr lang="ru-RU" sz="1500" spc="-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500" spc="2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26 </a:t>
            </a:r>
            <a:r>
              <a:rPr sz="1500" spc="-2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Указаний</a:t>
            </a:r>
            <a:r>
              <a:rPr sz="1500" spc="34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500" spc="1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стоимостная </a:t>
            </a:r>
            <a:r>
              <a:rPr sz="1500" spc="3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оценка </a:t>
            </a:r>
            <a:r>
              <a:rPr sz="1500" spc="6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объема  </a:t>
            </a:r>
            <a:r>
              <a:rPr sz="1500" spc="2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промышленного производства </a:t>
            </a:r>
            <a:r>
              <a:rPr sz="150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осуществляется  </a:t>
            </a:r>
            <a:r>
              <a:rPr sz="1500" spc="2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в  </a:t>
            </a:r>
            <a:r>
              <a:rPr sz="1500" spc="-1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фактических   </a:t>
            </a:r>
            <a:r>
              <a:rPr sz="1500" spc="-2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отпускных   </a:t>
            </a:r>
            <a:r>
              <a:rPr sz="1500" spc="1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ценах  </a:t>
            </a:r>
            <a:r>
              <a:rPr sz="1500" spc="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(ценах </a:t>
            </a:r>
            <a:r>
              <a:rPr sz="1500" spc="29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500" spc="-1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отгрузки)</a:t>
            </a:r>
            <a:endParaRPr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/>
          </p:cNvSpPr>
          <p:nvPr/>
        </p:nvSpPr>
        <p:spPr>
          <a:xfrm>
            <a:off x="1676400" y="859393"/>
            <a:ext cx="7296150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ru-RU" sz="2400" b="1" spc="114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ТИПИЧНЫЕ ОШИБКИ</a:t>
            </a:r>
            <a:endParaRPr lang="ru-RU" sz="2400" b="1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899" y="2816189"/>
            <a:ext cx="4562475" cy="84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801370" algn="just">
              <a:lnSpc>
                <a:spcPct val="101600"/>
              </a:lnSpc>
            </a:pPr>
            <a:r>
              <a:rPr lang="ru-RU" sz="1500" spc="2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Ошибка: </a:t>
            </a:r>
            <a:r>
              <a:rPr lang="ru-RU" sz="150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корректировка в отчете за отчетный месяц данных за период (для соответствия нарастания</a:t>
            </a:r>
            <a:r>
              <a:rPr lang="ru-RU" spc="15" dirty="0" smtClean="0">
                <a:solidFill>
                  <a:srgbClr val="006666"/>
                </a:solidFill>
                <a:latin typeface="Times New Roman"/>
                <a:cs typeface="Times New Roman"/>
              </a:rPr>
              <a:t>)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00725" y="2713419"/>
            <a:ext cx="5291136" cy="143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069">
              <a:lnSpc>
                <a:spcPct val="100000"/>
              </a:lnSpc>
            </a:pPr>
            <a:r>
              <a:rPr sz="1500" spc="35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Правильно:</a:t>
            </a:r>
            <a:r>
              <a:rPr sz="1500" spc="3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отчет по форме составляется на дискретной основе. Данные в этом отчете отражаются за отчетный месяц на основании первичных учетных и иных документов (ТН,ТТН, карточек складского учета, отгрузочных спецификаций и др.</a:t>
            </a:r>
            <a:endParaRPr sz="15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15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5800" y="4416389"/>
            <a:ext cx="4662488" cy="2197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801370" algn="just">
              <a:lnSpc>
                <a:spcPct val="101600"/>
              </a:lnSpc>
            </a:pPr>
            <a:r>
              <a:rPr lang="ru-RU" sz="1500" spc="2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Ошибка: </a:t>
            </a:r>
            <a:r>
              <a:rPr lang="ru-RU" sz="145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отражение данных об объеме производства по видам экономической деятельности в разделе </a:t>
            </a:r>
            <a:r>
              <a:rPr lang="en-US" sz="145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be-BY" sz="145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отчета, не соответствующих данным об объеме производства по видам продукции </a:t>
            </a:r>
            <a:r>
              <a:rPr lang="be-BY" sz="145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статистического классификатора СК 25.006-2015 «Промышленная продукция», отраженным в разделе </a:t>
            </a:r>
            <a:r>
              <a:rPr lang="en-US" sz="145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III</a:t>
            </a:r>
            <a:r>
              <a:rPr lang="ru-RU" sz="145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отчета, на уровне первых четырех знаков между классификаторами</a:t>
            </a:r>
            <a:endParaRPr lang="ru-RU" sz="1450" dirty="0">
              <a:latin typeface="Times New Roman"/>
              <a:cs typeface="Times New Roman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5867400" y="4293791"/>
            <a:ext cx="5376861" cy="18543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4069">
              <a:lnSpc>
                <a:spcPct val="100000"/>
              </a:lnSpc>
            </a:pPr>
            <a:r>
              <a:rPr sz="1550" spc="35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Правильно</a:t>
            </a:r>
            <a:r>
              <a:rPr sz="1500" spc="35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sz="1500" spc="3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при отражении данных о производстве продукции в натуральном и стоимостном выражении в разделах</a:t>
            </a:r>
            <a:r>
              <a:rPr lang="en-US" sz="1500" spc="15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sz="150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1500" spc="15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III</a:t>
            </a:r>
            <a:r>
              <a:rPr lang="ru-RU" sz="15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необходимо руководствоваться классификаторами ОКРБ 005-2011 «Виды экономической деятельности» и СК 25.006-2015 «Промышленная продукция», которые, как правило, соответствуют друг другу на уровне первых четырех знаков</a:t>
            </a:r>
            <a:endParaRPr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6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9887" y="180082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Главное статистическое управление 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Витебской области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16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28199" y="1143001"/>
            <a:ext cx="9175213" cy="2242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0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Закон Республики Беларусь «О государственной статистики»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  В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соответствии с п.1.9 ст.10 Закона Республики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Беларусь «О </a:t>
            </a:r>
            <a:r>
              <a:rPr lang="ru-RU" dirty="0">
                <a:latin typeface="Arial" pitchFamily="34" charset="0"/>
                <a:cs typeface="Arial" pitchFamily="34" charset="0"/>
              </a:rPr>
              <a:t>государственной статистике» органы государственной статистики имеют право требовать и получать от респондента необходимые разъяснения, документы (их копии) и иные материалы при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организации и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проведении государственных статистических наблюдений, формировании официальной статистической информации и (или)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>
                <a:latin typeface="Arial" pitchFamily="34" charset="0"/>
                <a:cs typeface="Arial" pitchFamily="34" charset="0"/>
              </a:rPr>
              <a:t>случае выявления искажений в данных государственной статистической отчетности.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7375" y="3429000"/>
            <a:ext cx="7543800" cy="2190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20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Ответственность</a:t>
            </a:r>
          </a:p>
          <a:p>
            <a:pPr algn="just">
              <a:spcBef>
                <a:spcPts val="1000"/>
              </a:spcBef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 За </a:t>
            </a:r>
            <a:r>
              <a:rPr lang="ru-RU" dirty="0">
                <a:latin typeface="Arial" pitchFamily="34" charset="0"/>
                <a:cs typeface="Arial" pitchFamily="34" charset="0"/>
              </a:rPr>
              <a:t>нарушение порядка представления государственной статистической отчетности (представление искаженных данных, несвоевременное представление государственной статистической отчетности или непредставление) статьей 24.12 КоАП РБ предусмотрена административная ответственность (наложение штрафа в размере от 10 до 30 базовых величин).</a:t>
            </a:r>
          </a:p>
        </p:txBody>
      </p:sp>
    </p:spTree>
    <p:extLst>
      <p:ext uri="{BB962C8B-B14F-4D97-AF65-F5344CB8AC3E}">
        <p14:creationId xmlns:p14="http://schemas.microsoft.com/office/powerpoint/2010/main" val="323709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136" cy="441196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876445" y="1656701"/>
            <a:ext cx="6029389" cy="66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chemeClr val="bg1">
                  <a:lumMod val="8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067111" y="4331427"/>
            <a:ext cx="5838723" cy="471055"/>
            <a:chOff x="3317811" y="4369527"/>
            <a:chExt cx="5838723" cy="471055"/>
          </a:xfrm>
        </p:grpSpPr>
        <p:sp>
          <p:nvSpPr>
            <p:cNvPr id="6" name="Заголовок 4"/>
            <p:cNvSpPr txBox="1">
              <a:spLocks/>
            </p:cNvSpPr>
            <p:nvPr/>
          </p:nvSpPr>
          <p:spPr>
            <a:xfrm>
              <a:off x="3508476" y="4369527"/>
              <a:ext cx="5648058" cy="47105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Roboto Condensed" panose="02000000000000000000" pitchFamily="2" charset="0"/>
                  <a:cs typeface="Arial" pitchFamily="34" charset="0"/>
                </a:rPr>
                <a:t>Главное статистическое управление Витебской области</a:t>
              </a:r>
              <a:endPara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17811" y="4450062"/>
              <a:ext cx="241574" cy="265842"/>
            </a:xfrm>
            <a:prstGeom prst="rect">
              <a:avLst/>
            </a:prstGeom>
          </p:spPr>
        </p:pic>
      </p:grpSp>
      <p:sp>
        <p:nvSpPr>
          <p:cNvPr id="8" name="Заголовок 4"/>
          <p:cNvSpPr txBox="1">
            <a:spLocks/>
          </p:cNvSpPr>
          <p:nvPr/>
        </p:nvSpPr>
        <p:spPr>
          <a:xfrm>
            <a:off x="3502098" y="5258527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210015,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г.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Витебск, </a:t>
            </a:r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ул.Ленина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, 10а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3502098" y="5692936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3502098" y="6074777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prom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.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vitebsks@belstat.gov.by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Roboto Condensed" panose="02000000000000000000" pitchFamily="2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33750" y="333376"/>
            <a:ext cx="80772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По возникающим вопросам по форме </a:t>
            </a:r>
            <a:b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</a:b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12-п</a:t>
            </a:r>
            <a:r>
              <a:rPr lang="en-US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«Отчет о производстве промышленной продукции (работ, услуг)» </a:t>
            </a:r>
            <a:b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</a:b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с нами можно связаться по телефонам: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("/>
            </a:pP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 8 (0212) 43-69-63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("/>
            </a:pP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 8 (0212) 23-60-54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("/>
            </a:pP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 8 (0212) 43-69-62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("/>
            </a:pPr>
            <a:r>
              <a:rPr lang="ru-RU" sz="1600" dirty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</a:rPr>
              <a:t>8 (0212) 43-69-89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solidFill>
                <a:srgbClr val="A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cs typeface="Arial" pitchFamily="34" charset="0"/>
              </a:rPr>
              <a:t>Телефоны первого уровня технической поддержки респондентов </a:t>
            </a:r>
            <a:br>
              <a:rPr lang="ru-RU" sz="1600" dirty="0" smtClean="0">
                <a:solidFill>
                  <a:srgbClr val="AFFFFF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cs typeface="Arial" pitchFamily="34" charset="0"/>
              </a:rPr>
              <a:t>(по вопросам представления статистической отчетности в электронном виде) </a:t>
            </a:r>
            <a:endParaRPr lang="en-US" sz="1600" dirty="0" smtClean="0">
              <a:solidFill>
                <a:srgbClr val="AFFFFF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ea typeface="Roboto Condensed" panose="02000000000000000000" pitchFamily="2" charset="0"/>
                <a:cs typeface="Arial" pitchFamily="34" charset="0"/>
                <a:sym typeface="Wingdings"/>
              </a:rPr>
              <a:t> </a:t>
            </a:r>
            <a:r>
              <a:rPr lang="ru-RU" sz="1600" dirty="0" smtClean="0">
                <a:solidFill>
                  <a:srgbClr val="AFFFFF"/>
                </a:solidFill>
                <a:latin typeface="Arial" pitchFamily="34" charset="0"/>
                <a:cs typeface="Arial" pitchFamily="34" charset="0"/>
              </a:rPr>
              <a:t>8 (0212) 25-00-10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endParaRPr lang="ru-RU" sz="2000" i="1" dirty="0">
              <a:ln w="3810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D6FAEB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4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950</Words>
  <Application>Microsoft Office PowerPoint</Application>
  <PresentationFormat>Произвольный</PresentationFormat>
  <Paragraphs>189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 порядке составления государственной статистической отчетности  по статистике промышленности </vt:lpstr>
      <vt:lpstr>Презентация PowerPoint</vt:lpstr>
      <vt:lpstr>Значимость официальной статистической информации,  формируемой на основании первичных статистических данных  по форме государственной статистической отчетности 12-п «Отчет  о производстве промышленной продукции (работ, услуг)»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Крамник Инна Николаевна</cp:lastModifiedBy>
  <cp:revision>74</cp:revision>
  <dcterms:created xsi:type="dcterms:W3CDTF">2024-01-02T12:50:44Z</dcterms:created>
  <dcterms:modified xsi:type="dcterms:W3CDTF">2026-08-19T07:21:08Z</dcterms:modified>
</cp:coreProperties>
</file>