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2" r:id="rId4"/>
    <p:sldId id="270" r:id="rId5"/>
    <p:sldId id="264" r:id="rId6"/>
    <p:sldId id="265" r:id="rId7"/>
    <p:sldId id="274" r:id="rId8"/>
    <p:sldId id="273" r:id="rId9"/>
    <p:sldId id="275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90" r:id="rId21"/>
    <p:sldId id="287" r:id="rId22"/>
    <p:sldId id="288" r:id="rId23"/>
    <p:sldId id="263" r:id="rId24"/>
    <p:sldId id="262" r:id="rId25"/>
  </p:sldIdLst>
  <p:sldSz cx="12192000" cy="6858000"/>
  <p:notesSz cx="6645275" cy="9775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E0B4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7" autoAdjust="0"/>
    <p:restoredTop sz="99878" autoAdjust="0"/>
  </p:normalViewPr>
  <p:slideViewPr>
    <p:cSldViewPr snapToGrid="0">
      <p:cViewPr varScale="1">
        <p:scale>
          <a:sx n="85" d="100"/>
          <a:sy n="85" d="100"/>
        </p:scale>
        <p:origin x="-41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0610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4962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49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805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4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30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3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17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7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024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75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D6F0C-2B34-4052-856D-C123AC89062E}" type="datetimeFigureOut">
              <a:rPr lang="ru-RU" smtClean="0"/>
              <a:t>27.02.2026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A6606-1367-45C7-8B94-9DCE7078E84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74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-respondent.belstat.gov.by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496" y="-92932"/>
            <a:ext cx="12239495" cy="703265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308921" y="3060079"/>
            <a:ext cx="8883078" cy="2049599"/>
          </a:xfrm>
        </p:spPr>
        <p:txBody>
          <a:bodyPr>
            <a:normAutofit/>
          </a:bodyPr>
          <a:lstStyle/>
          <a:p>
            <a:pPr fontAlgn="base">
              <a:lnSpc>
                <a:spcPct val="100000"/>
              </a:lnSpc>
              <a:spcAft>
                <a:spcPct val="0"/>
              </a:spcAft>
            </a:pPr>
            <a:r>
              <a:rPr lang="ru-RU" sz="3200" dirty="0">
                <a:solidFill>
                  <a:srgbClr val="FFFFFF"/>
                </a:solidFill>
                <a:latin typeface="Arial"/>
                <a:ea typeface="+mn-ea"/>
                <a:cs typeface="+mn-cs"/>
              </a:rPr>
              <a:t>Основные </a:t>
            </a:r>
            <a:r>
              <a:rPr lang="ru-RU" sz="3200" dirty="0" smtClean="0">
                <a:solidFill>
                  <a:srgbClr val="FFFFFF"/>
                </a:solidFill>
                <a:latin typeface="Arial"/>
                <a:ea typeface="+mn-ea"/>
                <a:cs typeface="+mn-cs"/>
              </a:rPr>
              <a:t>аспекты заполнения </a:t>
            </a:r>
            <a:r>
              <a:rPr lang="ru-RU" sz="3200" dirty="0">
                <a:solidFill>
                  <a:srgbClr val="FFFFFF"/>
                </a:solidFill>
                <a:latin typeface="Arial"/>
                <a:ea typeface="+mn-ea"/>
                <a:cs typeface="+mn-cs"/>
              </a:rPr>
              <a:t/>
            </a:r>
            <a:br>
              <a:rPr lang="ru-RU" sz="3200" dirty="0">
                <a:solidFill>
                  <a:srgbClr val="FFFFFF"/>
                </a:solidFill>
                <a:latin typeface="Arial"/>
                <a:ea typeface="+mn-ea"/>
                <a:cs typeface="+mn-cs"/>
              </a:rPr>
            </a:br>
            <a:r>
              <a:rPr lang="ru-RU" sz="2800" dirty="0" smtClean="0">
                <a:solidFill>
                  <a:srgbClr val="FFFFFF"/>
                </a:solidFill>
                <a:latin typeface="Arial"/>
                <a:ea typeface="+mn-ea"/>
                <a:cs typeface="+mn-cs"/>
              </a:rPr>
              <a:t>показателей формы </a:t>
            </a:r>
            <a:r>
              <a:rPr lang="ru-RU" sz="2800" b="1" dirty="0" smtClean="0">
                <a:solidFill>
                  <a:srgbClr val="FFFFFF"/>
                </a:solidFill>
                <a:latin typeface="Arial"/>
                <a:ea typeface="+mn-ea"/>
                <a:cs typeface="+mn-cs"/>
              </a:rPr>
              <a:t>12-сх (животноводство)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</a:t>
            </a:r>
            <a:r>
              <a:rPr lang="ru-RU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состоянии животноводства»</a:t>
            </a:r>
            <a:endParaRPr lang="ru-RU" sz="3200" dirty="0">
              <a:solidFill>
                <a:schemeClr val="bg1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785992" y="637318"/>
            <a:ext cx="6059307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8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939" y="3559009"/>
            <a:ext cx="1417673" cy="1463039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3864033" y="3234687"/>
            <a:ext cx="3316107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800" b="1" spc="300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61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166" y="79616"/>
            <a:ext cx="12236680" cy="682237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4936" y="1022690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«Производство (выращивание) скота и птицы»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10806" y="2257049"/>
            <a:ext cx="10610837" cy="3355517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e-BY" sz="2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графе 7 отражается живой вес животных</a:t>
            </a:r>
            <a:r>
              <a:rPr lang="be-BY" sz="2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полученный в организации за отчетный период в результате выращивания и откорма. Он </a:t>
            </a:r>
            <a:r>
              <a:rPr lang="be-BY" sz="2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определяется как сумма живого веса приплода, прироста молодняка и привеса животных от выращивания и откорма</a:t>
            </a:r>
            <a:r>
              <a:rPr lang="be-BY" sz="2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отраженного в графах 2 и 3, </a:t>
            </a:r>
            <a:r>
              <a:rPr lang="be-BY" sz="2400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 вычетом веса павших животных</a:t>
            </a:r>
            <a:r>
              <a:rPr lang="be-BY" sz="24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отраженного в графе 6.</a:t>
            </a:r>
            <a:endParaRPr lang="ru-RU" sz="2400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43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166" y="79616"/>
            <a:ext cx="12236680" cy="682237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4936" y="899860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«Реализация скота и птицы»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6952" y="1543996"/>
            <a:ext cx="102752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По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строкам 201-208 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в графе 1 отражаются данные о количестве голов, в графах 2-9 – о живом весе животных, реализованных на убой, включая животных, убой которых произведен непосредственно в организации. </a:t>
            </a:r>
            <a:r>
              <a:rPr lang="be-BY" b="1" i="1" dirty="0">
                <a:latin typeface="Arial" panose="020B0604020202020204" pitchFamily="34" charset="0"/>
                <a:cs typeface="Arial" panose="020B0604020202020204" pitchFamily="34" charset="0"/>
              </a:rPr>
              <a:t>По строке 207 не отражается убой суточных петушков, переработанных на мясокостную муку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63309" y="3550457"/>
            <a:ext cx="548245" cy="27546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7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73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10806" y="2729552"/>
            <a:ext cx="10652568" cy="3981491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e-BY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Живой вес скота и птицы, реализованных </a:t>
            </a:r>
            <a:r>
              <a:rPr lang="be-BY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мясокомбинатам, </a:t>
            </a:r>
            <a:r>
              <a:rPr lang="be-BY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подсобным производствам организаций, осуществляющим переработку скота, организациям потребительской </a:t>
            </a:r>
            <a:r>
              <a:rPr lang="be-BY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кооперации, </a:t>
            </a:r>
            <a:br>
              <a:rPr lang="be-BY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также реализованных в порядке взаиморасчетов с другими организациями </a:t>
            </a:r>
            <a:r>
              <a:rPr lang="be-BY" sz="1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устанавливается на основании данных приемных квитанций (их копий) </a:t>
            </a:r>
            <a:r>
              <a:rPr lang="be-BY" sz="17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be-BY" sz="17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вычетом скидки на содержимое </a:t>
            </a:r>
            <a:r>
              <a:rPr lang="be-BY" sz="17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желудочно-кишечного тракта </a:t>
            </a:r>
            <a:r>
              <a:rPr lang="be-BY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be-BY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исключением живого веса </a:t>
            </a:r>
            <a:r>
              <a:rPr lang="be-BY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животных </a:t>
            </a:r>
            <a:r>
              <a:rPr lang="be-BY" sz="1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(коров основного стада в том числе)</a:t>
            </a:r>
            <a:r>
              <a:rPr lang="be-BY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be-BY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мясо которых по заключению ветеринарной службы признано непригодным для использования на пищевые цели, и направлено на техническую утилизацию, производство мясокостной муки, а также использовано на корм скоту (зверям). </a:t>
            </a:r>
            <a:endParaRPr lang="ru-RU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e-BY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Живой вес скота и птицы, </a:t>
            </a:r>
            <a:r>
              <a:rPr lang="be-BY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переданных в свои подсобные производства</a:t>
            </a:r>
            <a:r>
              <a:rPr lang="be-BY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осуществляющие переработку скота, реализованных другим покупателям, реализованных для переработки </a:t>
            </a:r>
            <a:r>
              <a:rPr lang="be-BY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давальческих </a:t>
            </a:r>
            <a:r>
              <a:rPr lang="be-BY" sz="1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условиях, а также убой скота и птицы, произведенный непосредственно в организации,</a:t>
            </a:r>
            <a:r>
              <a:rPr lang="be-BY" sz="17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e-BY" sz="1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устанавливается по данным товарно-транспортных накладных </a:t>
            </a:r>
            <a:r>
              <a:rPr lang="be-BY" sz="1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других документов.</a:t>
            </a:r>
            <a:endParaRPr lang="ru-RU" sz="17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34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7734" y="774526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«Реализация скота и птицы»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6951" y="1722484"/>
            <a:ext cx="102752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В графе 4 </a:t>
            </a:r>
            <a:r>
              <a:rPr lang="be-BY" dirty="0" smtClean="0">
                <a:latin typeface="Arial" panose="020B0604020202020204" pitchFamily="34" charset="0"/>
                <a:cs typeface="Arial" panose="020B0604020202020204" pitchFamily="34" charset="0"/>
              </a:rPr>
              <a:t>отражаются данные о живом весе 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скота и </a:t>
            </a:r>
            <a:r>
              <a:rPr lang="be-BY" dirty="0" smtClean="0">
                <a:latin typeface="Arial" panose="020B0604020202020204" pitchFamily="34" charset="0"/>
                <a:cs typeface="Arial" panose="020B0604020202020204" pitchFamily="34" charset="0"/>
              </a:rPr>
              <a:t>птицы, реализованных 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как в свои подсобные производства, осуществляющие их переработку, так и в подсобные производства других организаций, в том числе на давальческих условиях.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60511" y="2930678"/>
            <a:ext cx="548245" cy="27546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7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73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10806" y="3330054"/>
            <a:ext cx="11475327" cy="2006221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Живой вес скота и птицы, </a:t>
            </a:r>
            <a:r>
              <a:rPr lang="ru-MO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реализованных подсобным производствам организаций</a:t>
            </a:r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осуществляющим переработку скота и птицы, </a:t>
            </a:r>
            <a:r>
              <a:rPr lang="ru-MO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устанавливается на основании данных приемных квитанций.</a:t>
            </a:r>
          </a:p>
          <a:p>
            <a:pPr algn="just"/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При </a:t>
            </a:r>
            <a:r>
              <a:rPr lang="ru-MO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</a:t>
            </a:r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скота и птицы </a:t>
            </a:r>
            <a:r>
              <a:rPr lang="ru-MO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собственные подсобные производства организаций </a:t>
            </a:r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данные могут отражаться </a:t>
            </a:r>
            <a:r>
              <a:rPr lang="ru-MO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основании товарно-транспортных накладных и других документов</a:t>
            </a:r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31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4936" y="1022690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«Реализация скота и птицы»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0806" y="1925459"/>
            <a:ext cx="112260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be-BY" b="1" dirty="0">
                <a:latin typeface="Arial" panose="020B0604020202020204" pitchFamily="34" charset="0"/>
                <a:cs typeface="Arial" panose="020B0604020202020204" pitchFamily="34" charset="0"/>
              </a:rPr>
              <a:t>графе 9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отражаются данные о живом весе скота и птицы, </a:t>
            </a:r>
            <a:r>
              <a:rPr lang="be-BY" i="1" dirty="0">
                <a:latin typeface="Arial" panose="020B0604020202020204" pitchFamily="34" charset="0"/>
                <a:cs typeface="Arial" panose="020B0604020202020204" pitchFamily="34" charset="0"/>
              </a:rPr>
              <a:t>реализованных </a:t>
            </a:r>
            <a:r>
              <a:rPr lang="be-BY" i="1" dirty="0" smtClean="0">
                <a:latin typeface="Arial" panose="020B0604020202020204" pitchFamily="34" charset="0"/>
                <a:cs typeface="Arial" panose="020B0604020202020204" pitchFamily="34" charset="0"/>
              </a:rPr>
              <a:t>индивидуальным </a:t>
            </a:r>
            <a:r>
              <a:rPr lang="be-BY" i="1" dirty="0">
                <a:latin typeface="Arial" panose="020B0604020202020204" pitchFamily="34" charset="0"/>
                <a:cs typeface="Arial" panose="020B0604020202020204" pitchFamily="34" charset="0"/>
              </a:rPr>
              <a:t>предпринимателям, за пределы республики; находящихся на </a:t>
            </a:r>
            <a:r>
              <a:rPr lang="be-BY" i="1" dirty="0" smtClean="0">
                <a:latin typeface="Arial" panose="020B0604020202020204" pitchFamily="34" charset="0"/>
                <a:cs typeface="Arial" panose="020B0604020202020204" pitchFamily="34" charset="0"/>
              </a:rPr>
              <a:t>хранении </a:t>
            </a:r>
            <a:r>
              <a:rPr lang="be-BY" i="1" dirty="0">
                <a:latin typeface="Arial" panose="020B0604020202020204" pitchFamily="34" charset="0"/>
                <a:cs typeface="Arial" panose="020B0604020202020204" pitchFamily="34" charset="0"/>
              </a:rPr>
              <a:t>в организации (из ранее забитых, но к отчетной дате по каким-либо причинам не реализованных)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, реализованных в порядке взаиморасчетов с другими организациями, а также между обособленным подразделением и юридическим лицом или между обособленными подразделениями одного юридического лица; </a:t>
            </a:r>
            <a:r>
              <a:rPr lang="be-BY" i="1" dirty="0">
                <a:latin typeface="Arial" panose="020B0604020202020204" pitchFamily="34" charset="0"/>
                <a:cs typeface="Arial" panose="020B0604020202020204" pitchFamily="34" charset="0"/>
              </a:rPr>
              <a:t>не отраженных по другим каналам сбыта.</a:t>
            </a:r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6683" y="4256025"/>
            <a:ext cx="548245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35044" y="4256025"/>
            <a:ext cx="10652568" cy="2239301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В случаях </a:t>
            </a:r>
            <a:r>
              <a:rPr lang="ru-MO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реализации организацией скота на убой в порядке взаиморасчетов с другими организациями</a:t>
            </a:r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начиная с отчета за январь-ноябрь 2025 г., данные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отражаются </a:t>
            </a:r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основании копий приемных квитанций, соответственно </a:t>
            </a:r>
            <a:r>
              <a:rPr lang="ru-MO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вычетом </a:t>
            </a:r>
            <a:r>
              <a:rPr lang="be-BY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живого веса животных, мясо которых по заключению ветеринарной службы признано непригодным для использования на пищевые цели, и направлено на техническую утилизацию, производство мясокостной муки, а также использовано на корм скоту (зверям). 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53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0805" y="1500362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«Реализация скота и птицы»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0805" y="2594199"/>
            <a:ext cx="1122606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Данные о живом весе </a:t>
            </a:r>
            <a:r>
              <a:rPr lang="ru-RU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экстренно забитого скота на площадке организации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предназначенной для экстренного убоя скота, </a:t>
            </a:r>
            <a:r>
              <a:rPr lang="ru-RU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отражаются по факту его реализации по соответствующим каналам сбыта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Если на дату представления отчета забитый скот по каким-либо причинам не был реализован и находится на хранении в организации, данные о его живом весе отражаются в графе 9. </a:t>
            </a:r>
            <a:endParaRPr lang="be-BY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be-BY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be-BY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/>
            <a:r>
              <a:rPr lang="be-BY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графе 10 отражается количество молодняка скота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включая телят крупного рогатого скота до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года,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 и птицы 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проданного (выданного) населению </a:t>
            </a:r>
            <a:r>
              <a:rPr lang="ru-RU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для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дальнейшего воспроизводства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включая выданный работникам организации в порядке оплаты труда. </a:t>
            </a:r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80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0804" y="901155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II</a:t>
            </a:r>
            <a:r>
              <a:rPr lang="en-US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«Производство и реализация молока»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2332" y="1853513"/>
            <a:ext cx="112260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По строкам 301-304 в графе 1 таблицы 3 отражается количество надоенного в организации молока, включая израсходованное на выпойку молодняка всех видов скота. </a:t>
            </a:r>
            <a:endParaRPr lang="be-BY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be-BY" dirty="0" smtClean="0"/>
              <a:t>	</a:t>
            </a:r>
            <a:r>
              <a:rPr lang="be-BY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Молоко, высосанное молодняком при подсосном их содержании, а также закупленное организацией у населения и в других организациях, в валовой надой молока не включается. </a:t>
            </a:r>
            <a:endParaRPr lang="be-BY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be-BY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63097" y="3725334"/>
            <a:ext cx="10652568" cy="1650342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По строке 303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«молоко сырое крупного рогатого скота молочных пород»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отражается количество надоенного молока только от коров молочных пород.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Количество молока, полученного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коров мясных пород и первотелок молочных пород в период оценки их фактической продуктивности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(до перевода их в группу коров) отражается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строкам 301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«молоко»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302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«молоко сырое крупного рогатого скота».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981" y="3607839"/>
            <a:ext cx="365649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6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0804" y="901155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II</a:t>
            </a:r>
            <a:r>
              <a:rPr lang="en-US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«Производство и реализация молока»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2332" y="1853513"/>
            <a:ext cx="1122606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По строке 306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 графе 1 таблицы 4 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отражается физический вес молока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реализованного организацией. </a:t>
            </a:r>
            <a:endParaRPr lang="be-BY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be-BY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Количество 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молока, закупленного организацией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у населения и в других </a:t>
            </a:r>
            <a:r>
              <a:rPr lang="be-BY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организациях, и реализованного на корм зверям,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 эту строку 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не включается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be-BY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75831" y="3607839"/>
            <a:ext cx="10652568" cy="2347415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форме 12-х (животноводство) отражается реализация молока, предназначенного для промышленной переработки и использования для пищевых целей. При этом, </a:t>
            </a:r>
            <a:r>
              <a:rPr lang="ru-RU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реализованное молоко должно соответствовать установленным законодательством требованиям качества и безопасности.</a:t>
            </a:r>
            <a:endParaRPr lang="ru-RU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5571" y="3404246"/>
            <a:ext cx="365649" cy="27546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7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73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30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0804" y="901155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II</a:t>
            </a:r>
            <a:r>
              <a:rPr lang="en-US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«Производство и реализация молока»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2332" y="1853513"/>
            <a:ext cx="112260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По строкам 307-309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таблицы 4 отражается физический вес молока, реализованного молокоперерабатывающим организациям, подсобным производствам организаций, в том числе переданного для переработки на давальческих условиях; проданного организацией работникам и населению, в том числе через объекты общественного питания организации; выданного работникам организации в форме оплаты труда,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а также выданного работникам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организации,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занятым на работах с вредными и (или) опасными условиями труда.</a:t>
            </a:r>
          </a:p>
          <a:p>
            <a:r>
              <a:rPr lang="be-BY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75831" y="3862316"/>
            <a:ext cx="10652568" cy="2092938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Физический вес молока, реализованного молокоперерабатывающим организациям, подсобным производствам организаций, осуществляющим переработку молока, </a:t>
            </a:r>
            <a:r>
              <a:rPr lang="be-BY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устанавливается на основании данных приемных квитанций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 другим покупателям, а также переданного для переработки на давальческих условиях, – </a:t>
            </a:r>
            <a:r>
              <a:rPr lang="be-BY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 данным товарно-транспортных накладных и других документов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5571" y="3404246"/>
            <a:ext cx="365649" cy="27546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7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73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94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0804" y="901155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IV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«Производство яиц, шерсти, меда и пчелиного воска»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2332" y="1853513"/>
            <a:ext cx="112260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По строкам 401-403 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отражается количество яиц, полученных в организации, включая потери (бой, порча и так далее), и количество яиц, израсходованных на вывод молодняка, а также на выработку яичного порошка. В данных строках не отражается количество яиц, купленных или полученных от других организаций для инкубации или других целей.</a:t>
            </a:r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/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75831" y="3862316"/>
            <a:ext cx="10652568" cy="2092938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be-BY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строке 401</a:t>
            </a:r>
            <a:r>
              <a:rPr lang="be-BY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отражается 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количество яиц от всех видов птицы: кур, гусей, уток, цесарок, индеек, перепелок, прочих птиц (например, страусов).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строке 402 </a:t>
            </a:r>
            <a:r>
              <a:rPr lang="be-BY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отражается 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количество яиц, полученных от взрослых кур и молодняка кур яичных, мясных и мясо-яичных пород.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строке 403 </a:t>
            </a:r>
            <a:r>
              <a:rPr lang="be-BY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отражается 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количество яиц, полученных от взрослых кур яичных пород.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5571" y="3404246"/>
            <a:ext cx="365649" cy="27546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7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73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5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0804" y="901155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«Наличие кормов»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2332" y="1676092"/>
            <a:ext cx="1122606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 разделе </a:t>
            </a:r>
            <a:r>
              <a:rPr lang="en-US" dirty="0">
                <a:latin typeface="Arial" pitchFamily="34" charset="0"/>
                <a:ea typeface="Times New Roman" pitchFamily="18" charset="0"/>
                <a:cs typeface="Arial" pitchFamily="34" charset="0"/>
              </a:rPr>
              <a:t>VI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данные отражаются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 по состоянию на 1 число месяца, следующего за отчетным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периодом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algn="just"/>
            <a:r>
              <a:rPr lang="be-BY" dirty="0" smtClean="0"/>
              <a:t>	</a:t>
            </a:r>
            <a:r>
              <a:rPr lang="be-BY" dirty="0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be-BY" b="1" dirty="0">
                <a:latin typeface="Arial" panose="020B0604020202020204" pitchFamily="34" charset="0"/>
                <a:cs typeface="Arial" panose="020B0604020202020204" pitchFamily="34" charset="0"/>
              </a:rPr>
              <a:t>строке 601 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отражается суммарное количество всех видов кормов,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имеющихся в организации,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в пересчете на кормовые единицы: корма, </a:t>
            </a:r>
            <a:r>
              <a:rPr lang="be-BY" b="1" i="1" dirty="0">
                <a:latin typeface="Arial" panose="020B0604020202020204" pitchFamily="34" charset="0"/>
                <a:cs typeface="Arial" panose="020B0604020202020204" pitchFamily="34" charset="0"/>
              </a:rPr>
              <a:t>заготовленные в отчетном году, оставшиеся с прошлого года, а также купленные (приобретенные) на стороне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be-BY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  <a:p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63097" y="3587532"/>
            <a:ext cx="10923037" cy="3054152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be-BY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строке 602 </a:t>
            </a:r>
            <a:r>
              <a:rPr lang="be-BY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отражается </a:t>
            </a:r>
            <a:r>
              <a:rPr lang="be-BY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суммарное количество всех </a:t>
            </a:r>
            <a:r>
              <a:rPr lang="be-BY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концентрированных кормов, как собственного производства, так и приобретенных на стороне. К концентрированным кормам относятся: зерно (целое и дробленое) и продукты его переработки (мука и другие), жмыхи и шроты, комбикорма и другие.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be-BY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e-BY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e-BY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be-BY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строке 610 </a:t>
            </a:r>
            <a:r>
              <a:rPr lang="be-BY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отражается </a:t>
            </a:r>
            <a:r>
              <a:rPr lang="be-BY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суммарное количество всех кормов из трав</a:t>
            </a:r>
            <a:r>
              <a:rPr lang="be-BY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имеющихся в организации. К кормам из трав относятся: сено, сенаж, зерносенаж, силос, травяная мука и другие искусственно обезвоженные корма</a:t>
            </a:r>
            <a:r>
              <a:rPr lang="be-BY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be-BY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e-BY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Данные по соломе не отражаются по строке 610, а включаются по строке 601</a:t>
            </a:r>
            <a:r>
              <a:rPr lang="be-BY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be-BY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4282" y="3348475"/>
            <a:ext cx="365649" cy="329320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0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0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45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5865"/>
            <a:ext cx="12192000" cy="688386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</a:t>
            </a:r>
            <a:r>
              <a:rPr lang="ru-RU" sz="2000" b="1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</a:t>
            </a:r>
            <a:endParaRPr lang="ru-RU" sz="1800" b="1" dirty="0" smtClean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65263" y="1600200"/>
            <a:ext cx="9949748" cy="3809999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Постановлением Национального статистического комитета Республики </a:t>
            </a:r>
            <a:r>
              <a:rPr lang="ru-RU" sz="2000" dirty="0" smtClean="0">
                <a:solidFill>
                  <a:schemeClr val="tx1"/>
                </a:solidFill>
              </a:rPr>
              <a:t>Беларусь 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N</a:t>
            </a:r>
            <a:r>
              <a:rPr lang="ru-RU" sz="2000" dirty="0">
                <a:solidFill>
                  <a:schemeClr val="tx1"/>
                </a:solidFill>
              </a:rPr>
              <a:t> </a:t>
            </a:r>
            <a:r>
              <a:rPr lang="ru-RU" sz="2000" dirty="0" smtClean="0">
                <a:solidFill>
                  <a:schemeClr val="tx1"/>
                </a:solidFill>
              </a:rPr>
              <a:t>4</a:t>
            </a:r>
            <a:r>
              <a:rPr lang="en-US" sz="2000" dirty="0" smtClean="0">
                <a:solidFill>
                  <a:schemeClr val="tx1"/>
                </a:solidFill>
              </a:rPr>
              <a:t>3</a:t>
            </a:r>
            <a:r>
              <a:rPr lang="ru-RU" sz="2000" dirty="0" smtClean="0">
                <a:solidFill>
                  <a:schemeClr val="tx1"/>
                </a:solidFill>
              </a:rPr>
              <a:t> от </a:t>
            </a:r>
            <a:r>
              <a:rPr lang="en-US" sz="2000" dirty="0" smtClean="0">
                <a:solidFill>
                  <a:schemeClr val="tx1"/>
                </a:solidFill>
              </a:rPr>
              <a:t>16</a:t>
            </a:r>
            <a:r>
              <a:rPr lang="ru-RU" sz="2000" dirty="0" smtClean="0">
                <a:solidFill>
                  <a:schemeClr val="tx1"/>
                </a:solidFill>
              </a:rPr>
              <a:t>.0</a:t>
            </a:r>
            <a:r>
              <a:rPr lang="en-US" sz="2000" dirty="0" smtClean="0">
                <a:solidFill>
                  <a:schemeClr val="tx1"/>
                </a:solidFill>
              </a:rPr>
              <a:t>6</a:t>
            </a:r>
            <a:r>
              <a:rPr lang="ru-RU" sz="2000" dirty="0" smtClean="0">
                <a:solidFill>
                  <a:schemeClr val="tx1"/>
                </a:solidFill>
              </a:rPr>
              <a:t>.201</a:t>
            </a:r>
            <a:r>
              <a:rPr lang="en-US" sz="2000" dirty="0" smtClean="0">
                <a:solidFill>
                  <a:schemeClr val="tx1"/>
                </a:solidFill>
              </a:rPr>
              <a:t>5</a:t>
            </a:r>
            <a:r>
              <a:rPr lang="ru-RU" sz="2000" dirty="0" smtClean="0">
                <a:solidFill>
                  <a:schemeClr val="tx1"/>
                </a:solidFill>
              </a:rPr>
              <a:t> утверждена </a:t>
            </a:r>
            <a:r>
              <a:rPr lang="ru-RU" sz="2000" dirty="0">
                <a:solidFill>
                  <a:schemeClr val="tx1"/>
                </a:solidFill>
              </a:rPr>
              <a:t>форма </a:t>
            </a:r>
            <a:r>
              <a:rPr lang="ru-RU" sz="2000" b="1" dirty="0" smtClean="0">
                <a:solidFill>
                  <a:schemeClr val="tx1"/>
                </a:solidFill>
              </a:rPr>
              <a:t>государственной </a:t>
            </a:r>
            <a:r>
              <a:rPr lang="ru-RU" sz="2000" b="1" dirty="0">
                <a:solidFill>
                  <a:schemeClr val="tx1"/>
                </a:solidFill>
              </a:rPr>
              <a:t>статистической отчетности 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500" b="1" dirty="0" smtClean="0">
                <a:solidFill>
                  <a:schemeClr val="tx1"/>
                </a:solidFill>
              </a:rPr>
              <a:t>12</a:t>
            </a:r>
            <a:r>
              <a:rPr lang="ru-RU" sz="2500" b="1" dirty="0" smtClean="0">
                <a:solidFill>
                  <a:schemeClr val="tx1"/>
                </a:solidFill>
              </a:rPr>
              <a:t>-</a:t>
            </a:r>
            <a:r>
              <a:rPr lang="ru-RU" sz="2500" b="1" dirty="0" err="1" smtClean="0">
                <a:solidFill>
                  <a:schemeClr val="tx1"/>
                </a:solidFill>
              </a:rPr>
              <a:t>сх</a:t>
            </a:r>
            <a:r>
              <a:rPr lang="ru-RU" sz="2500" b="1" dirty="0" smtClean="0">
                <a:solidFill>
                  <a:schemeClr val="tx1"/>
                </a:solidFill>
              </a:rPr>
              <a:t> (</a:t>
            </a:r>
            <a:r>
              <a:rPr lang="ru-MO" sz="2500" b="1" dirty="0" smtClean="0">
                <a:solidFill>
                  <a:schemeClr val="tx1"/>
                </a:solidFill>
              </a:rPr>
              <a:t>животноводство</a:t>
            </a:r>
            <a:r>
              <a:rPr lang="ru-RU" sz="2500" b="1" dirty="0" smtClean="0">
                <a:solidFill>
                  <a:schemeClr val="tx1"/>
                </a:solidFill>
              </a:rPr>
              <a:t>) </a:t>
            </a:r>
            <a:r>
              <a:rPr lang="ru-RU" sz="2500" b="1" dirty="0">
                <a:solidFill>
                  <a:schemeClr val="tx1"/>
                </a:solidFill>
              </a:rPr>
              <a:t>«Отчет о </a:t>
            </a:r>
            <a:r>
              <a:rPr lang="ru-RU" sz="2500" b="1" dirty="0" smtClean="0">
                <a:solidFill>
                  <a:schemeClr val="tx1"/>
                </a:solidFill>
              </a:rPr>
              <a:t>состоянии животноводства»</a:t>
            </a:r>
            <a:r>
              <a:rPr lang="ru-RU" sz="25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и </a:t>
            </a:r>
            <a:r>
              <a:rPr lang="ru-RU" sz="2000" b="1" dirty="0">
                <a:solidFill>
                  <a:schemeClr val="tx1"/>
                </a:solidFill>
              </a:rPr>
              <a:t>указания</a:t>
            </a:r>
            <a:r>
              <a:rPr lang="ru-RU" sz="2000" dirty="0">
                <a:solidFill>
                  <a:schemeClr val="tx1"/>
                </a:solidFill>
              </a:rPr>
              <a:t> по ее заполнению, 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ctr"/>
            <a:endParaRPr lang="ru-RU" sz="500" dirty="0" smtClean="0">
              <a:solidFill>
                <a:schemeClr val="tx1"/>
              </a:solidFill>
            </a:endParaRP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периодичностью </a:t>
            </a:r>
            <a:r>
              <a:rPr lang="ru-MO" sz="2000" dirty="0" smtClean="0">
                <a:solidFill>
                  <a:srgbClr val="FF0000"/>
                </a:solidFill>
              </a:rPr>
              <a:t>ежемесячно</a:t>
            </a:r>
            <a:endParaRPr lang="ru-RU" sz="2000" dirty="0">
              <a:solidFill>
                <a:srgbClr val="FF0000"/>
              </a:solidFill>
            </a:endParaRPr>
          </a:p>
          <a:p>
            <a:pPr algn="ctr"/>
            <a:endParaRPr lang="ru-RU" sz="500" dirty="0" smtClean="0">
              <a:solidFill>
                <a:schemeClr val="tx1"/>
              </a:solidFill>
            </a:endParaRP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срок </a:t>
            </a:r>
            <a:r>
              <a:rPr lang="ru-RU" sz="2000" dirty="0">
                <a:solidFill>
                  <a:schemeClr val="tx1"/>
                </a:solidFill>
              </a:rPr>
              <a:t>представления </a:t>
            </a:r>
            <a:r>
              <a:rPr lang="ru-RU" sz="2000" dirty="0">
                <a:solidFill>
                  <a:srgbClr val="FF0000"/>
                </a:solidFill>
              </a:rPr>
              <a:t>3-ого числа после отчетного периода</a:t>
            </a:r>
          </a:p>
        </p:txBody>
      </p:sp>
    </p:spTree>
    <p:extLst>
      <p:ext uri="{BB962C8B-B14F-4D97-AF65-F5344CB8AC3E}">
        <p14:creationId xmlns:p14="http://schemas.microsoft.com/office/powerpoint/2010/main" val="20078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0804" y="901155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«Наличие кормов»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41697" y="2434075"/>
            <a:ext cx="11102482" cy="282031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ru-MO" dirty="0" smtClean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just"/>
            <a:r>
              <a:rPr lang="be-BY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Пересчет </a:t>
            </a:r>
            <a:r>
              <a:rPr lang="be-BY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кормов на кормовые единицы </a:t>
            </a:r>
            <a:r>
              <a:rPr lang="be-BY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 кормам, хранилища которых не вскрыты</a:t>
            </a:r>
            <a:r>
              <a:rPr lang="be-BY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be-BY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be-BY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be-BY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 </a:t>
            </a:r>
            <a:r>
              <a:rPr lang="be-BY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также другим кормам </a:t>
            </a:r>
            <a:r>
              <a:rPr lang="be-BY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производится на основании имеющихся данных лабораторных исследований кормов по результатам их закладки</a:t>
            </a:r>
            <a:r>
              <a:rPr lang="be-BY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а в случае, когда исследование не проводилось, – с использованием средних нормативных коэффициентов питательной ценности по каждому виду корма. Пересчет кормов на кормовые единицы </a:t>
            </a:r>
            <a:r>
              <a:rPr lang="be-BY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после вскрытия хранилищ производится только на основании данных лабораторных исследований кормов, проведенных в аккредитованной </a:t>
            </a:r>
            <a:r>
              <a:rPr lang="be-BY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лаборатории перед началом скармливания.</a:t>
            </a:r>
          </a:p>
          <a:p>
            <a:pPr algn="just"/>
            <a:r>
              <a:rPr lang="ru-MO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604" y="1961179"/>
            <a:ext cx="365649" cy="329320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0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0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94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0804" y="901155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VII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«Справочная информация»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2332" y="1676092"/>
            <a:ext cx="1122606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be-BY" b="1" dirty="0"/>
              <a:t> По строке 701 </a:t>
            </a:r>
            <a:r>
              <a:rPr lang="be-BY" dirty="0"/>
              <a:t>таблицы 8 </a:t>
            </a:r>
            <a:r>
              <a:rPr lang="be-BY" b="1" dirty="0"/>
              <a:t>отражаются данные о среднем поголовье коров молочных пород</a:t>
            </a:r>
            <a:r>
              <a:rPr lang="be-BY" dirty="0"/>
              <a:t>, которое </a:t>
            </a:r>
            <a:r>
              <a:rPr lang="be-BY" b="1" i="1" dirty="0"/>
              <a:t>рассчитывается путем деления суммы количества коров молочных пород на начало года и на начало каждого месяца</a:t>
            </a:r>
            <a:r>
              <a:rPr lang="be-BY" dirty="0"/>
              <a:t>, следующего за отчетным периодом, </a:t>
            </a:r>
            <a:r>
              <a:rPr lang="be-BY" b="1" i="1" dirty="0"/>
              <a:t>на количество дат</a:t>
            </a:r>
            <a:r>
              <a:rPr lang="be-BY" dirty="0"/>
              <a:t>.</a:t>
            </a:r>
            <a:endParaRPr lang="ru-RU" dirty="0"/>
          </a:p>
          <a:p>
            <a:pPr algn="just"/>
            <a:endParaRPr lang="be-BY" dirty="0"/>
          </a:p>
          <a:p>
            <a:pPr algn="just"/>
            <a:r>
              <a:rPr lang="be-BY" b="1" dirty="0" smtClean="0"/>
              <a:t>	По </a:t>
            </a:r>
            <a:r>
              <a:rPr lang="be-BY" b="1" dirty="0"/>
              <a:t>строке 702 </a:t>
            </a:r>
            <a:r>
              <a:rPr lang="be-BY" dirty="0"/>
              <a:t>таблицы 8 </a:t>
            </a:r>
            <a:r>
              <a:rPr lang="ru-RU" dirty="0"/>
              <a:t>отражаются </a:t>
            </a:r>
            <a:r>
              <a:rPr lang="ru-RU" b="1" dirty="0"/>
              <a:t>данные о с</a:t>
            </a:r>
            <a:r>
              <a:rPr lang="be-BY" b="1" dirty="0"/>
              <a:t>реднем поголовье кур-несушек яичных пород промышленного стада</a:t>
            </a:r>
            <a:r>
              <a:rPr lang="be-BY" dirty="0"/>
              <a:t>, которое </a:t>
            </a:r>
            <a:r>
              <a:rPr lang="be-BY" b="1" i="1" dirty="0"/>
              <a:t>рассчитывается путем деления суммы количества кормодней их содержания с начала года до отчетного периода на количество календарных дней отчетного периода</a:t>
            </a:r>
            <a:r>
              <a:rPr lang="be-BY" dirty="0"/>
              <a:t>. </a:t>
            </a:r>
            <a:endParaRPr lang="ru-RU" dirty="0"/>
          </a:p>
          <a:p>
            <a:pPr algn="just"/>
            <a:r>
              <a:rPr lang="be-BY" dirty="0" smtClean="0"/>
              <a:t>	В </a:t>
            </a:r>
            <a:r>
              <a:rPr lang="be-BY" dirty="0"/>
              <a:t>количество кормодней включаются кормодни кур-несушек яичных пород промышленного стада независимо от того, получали от этих кур яйца в отчетном периоде или нет.</a:t>
            </a:r>
            <a:endParaRPr lang="ru-RU" dirty="0"/>
          </a:p>
          <a:p>
            <a:pPr algn="just"/>
            <a:endParaRPr lang="ru-RU" dirty="0"/>
          </a:p>
          <a:p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84305" y="4689943"/>
            <a:ext cx="10652568" cy="1358935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be-BY" i="1" dirty="0">
                <a:solidFill>
                  <a:schemeClr val="tx1"/>
                </a:solidFill>
              </a:rPr>
              <a:t> Если в течение отчетного периода какое-то время птица отсутствовала (была ликвидирована, реализована и другое) и кормодни за этот период не начислялись, то при расчете среднего поголовья кур-несушек это количество дней исключается из общего количества календарных дней отчетного периода.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58543" y="3722806"/>
            <a:ext cx="365649" cy="329320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0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0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66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0804" y="901155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VII</a:t>
            </a:r>
            <a:r>
              <a:rPr lang="ru-MO" altLang="ru-RU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«Справочная информация»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0806" y="1783182"/>
            <a:ext cx="112260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MO" b="1" dirty="0" smtClean="0"/>
              <a:t>По строке 709 таблицы 8 отражаются данные о количестве:</a:t>
            </a:r>
          </a:p>
          <a:p>
            <a:pPr algn="just"/>
            <a:r>
              <a:rPr lang="ru-MO" b="1" dirty="0" smtClean="0"/>
              <a:t>        </a:t>
            </a:r>
            <a:r>
              <a:rPr lang="ru-MO" dirty="0" smtClean="0"/>
              <a:t>коров основного стада, павших и погибших за отчетный период, в том числе коров, павших в день вынужденной (экстренной) выбраковки из основного стада;</a:t>
            </a:r>
          </a:p>
          <a:p>
            <a:pPr algn="just"/>
            <a:r>
              <a:rPr lang="x-none" dirty="0"/>
              <a:t> </a:t>
            </a:r>
            <a:r>
              <a:rPr lang="x-none" dirty="0" smtClean="0"/>
              <a:t>       </a:t>
            </a:r>
            <a:r>
              <a:rPr lang="ru-RU" dirty="0"/>
              <a:t>коров основного стада, мясо которых по заключению ветеринарной службы признано непригодным для использования на пищевые цели и направлено на техническую утилизацию, производство мясокостной муки, а также может быть использовано на корм скоту (зверям) в случае, если утилизируется целая голова скота или утилизированная часть имеет вес более половины </a:t>
            </a:r>
            <a:r>
              <a:rPr lang="ru-RU" dirty="0" smtClean="0"/>
              <a:t>туши.</a:t>
            </a:r>
            <a:endParaRPr lang="ru-RU" dirty="0"/>
          </a:p>
          <a:p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21141" y="3981624"/>
            <a:ext cx="10652568" cy="2646711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be-BY" i="1" dirty="0" smtClean="0">
                <a:solidFill>
                  <a:schemeClr val="tx1"/>
                </a:solidFill>
              </a:rPr>
              <a:t>В соответствии с одобренным коллегией Минсельзозпрода постановлением </a:t>
            </a:r>
            <a:br>
              <a:rPr lang="be-BY" i="1" dirty="0" smtClean="0">
                <a:solidFill>
                  <a:schemeClr val="tx1"/>
                </a:solidFill>
              </a:rPr>
            </a:br>
            <a:r>
              <a:rPr lang="be-BY" i="1" dirty="0" smtClean="0">
                <a:solidFill>
                  <a:schemeClr val="tx1"/>
                </a:solidFill>
              </a:rPr>
              <a:t>от 27 августа 2024 г. №16 Порядком и критериями выбраковки маточного поголовья коров </a:t>
            </a:r>
            <a:br>
              <a:rPr lang="be-BY" i="1" dirty="0" smtClean="0">
                <a:solidFill>
                  <a:schemeClr val="tx1"/>
                </a:solidFill>
              </a:rPr>
            </a:br>
            <a:r>
              <a:rPr lang="be-BY" i="1" dirty="0" smtClean="0">
                <a:solidFill>
                  <a:schemeClr val="tx1"/>
                </a:solidFill>
              </a:rPr>
              <a:t>из основного стада с учетом экономической целесообразности их содержания:</a:t>
            </a:r>
          </a:p>
          <a:p>
            <a:pPr algn="just"/>
            <a:r>
              <a:rPr lang="be-BY" i="1" dirty="0" smtClean="0">
                <a:solidFill>
                  <a:schemeClr val="tx1"/>
                </a:solidFill>
              </a:rPr>
              <a:t>	</a:t>
            </a:r>
            <a:r>
              <a:rPr lang="be-BY" b="1" i="1" dirty="0" smtClean="0">
                <a:solidFill>
                  <a:schemeClr val="tx1"/>
                </a:solidFill>
              </a:rPr>
              <a:t>вынужденной (экстренной) выбраковке из основного стада подлежит скот с заболеваниями, угрожающими жизни животному (переломы, разрывы связок, травматические ретикулиты, завал книжки, стойкая атония преджелудков, дородовое и послеродовое залеживание, патологические роды и др.), при этом данные животные не подлежат переводу в группу «животные на выращивании и откорме»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5155" y="3927680"/>
            <a:ext cx="365649" cy="275460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7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73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51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9910" y="793102"/>
            <a:ext cx="9598089" cy="561246"/>
          </a:xfrm>
        </p:spPr>
        <p:txBody>
          <a:bodyPr>
            <a:normAutofit/>
          </a:bodyPr>
          <a:lstStyle/>
          <a:p>
            <a:r>
              <a:rPr lang="ru-RU" sz="2900" b="1" i="1" dirty="0" smtClean="0">
                <a:solidFill>
                  <a:srgbClr val="FF0000"/>
                </a:solidFill>
              </a:rPr>
              <a:t>!</a:t>
            </a:r>
            <a:r>
              <a:rPr lang="ru-RU" sz="2900" b="1" i="1" u="sng" dirty="0" smtClean="0">
                <a:solidFill>
                  <a:srgbClr val="002060"/>
                </a:solidFill>
              </a:rPr>
              <a:t>Ответственность</a:t>
            </a:r>
            <a:endParaRPr lang="ru-RU" sz="2900" b="1" i="1" u="sng" dirty="0">
              <a:solidFill>
                <a:srgbClr val="002060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10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8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статистическое управление Витебской области</a:t>
            </a: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669031" y="3879789"/>
            <a:ext cx="1049834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 нарушение порядка представления государственной статистической отчетности (представление искаженных данных, непредставление или несвоевременное представление государственной статистической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отчетности)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статьей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24.12 КоАП РБ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предусмотрена административная ответственность (наложение штрафа в размере от десяти до тридцати базовых величин, за те же деяния, совершенные повторно в течение одного года после наложения административного взыскания за такие же нарушения, – в размере от тридцати до пятидесяти базовых величин).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07365" y="1647514"/>
            <a:ext cx="10334445" cy="2082821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94602" y="1647514"/>
            <a:ext cx="10247207" cy="1939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endParaRPr lang="ru-RU" sz="20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</a:pPr>
            <a:r>
              <a:rPr lang="ru-RU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соответствии с 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подпунктом 9 пункта 1 статьи 1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0 Закона Республики Беларусь «О государственной статистике» органы государственной статистики 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имеют право требовать и получать от респондента необходимые разъяснения, документы (их копии)</a:t>
            </a:r>
            <a:r>
              <a:rPr lang="ru-RU" sz="2000" i="1" dirty="0">
                <a:latin typeface="Arial" panose="020B0604020202020204" pitchFamily="34" charset="0"/>
                <a:cs typeface="Arial" panose="020B0604020202020204" pitchFamily="34" charset="0"/>
              </a:rPr>
              <a:t> и иные материалы при организации и проведении государственных статистических наблюдений, формировании официальной статистической информации и (или) в случае выявления искажений в данных государственной статистической отчетности.</a:t>
            </a:r>
          </a:p>
        </p:txBody>
      </p:sp>
    </p:spTree>
    <p:extLst>
      <p:ext uri="{BB962C8B-B14F-4D97-AF65-F5344CB8AC3E}">
        <p14:creationId xmlns:p14="http://schemas.microsoft.com/office/powerpoint/2010/main" val="263370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6063"/>
            <a:ext cx="12197136" cy="4596409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876445" y="1656701"/>
            <a:ext cx="6029389" cy="6624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>
              <a:solidFill>
                <a:schemeClr val="bg1">
                  <a:lumMod val="8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4063928" y="4934263"/>
            <a:ext cx="5827420" cy="471055"/>
            <a:chOff x="3244750" y="4972363"/>
            <a:chExt cx="5827420" cy="471055"/>
          </a:xfrm>
        </p:grpSpPr>
        <p:sp>
          <p:nvSpPr>
            <p:cNvPr id="6" name="Заголовок 4"/>
            <p:cNvSpPr txBox="1">
              <a:spLocks/>
            </p:cNvSpPr>
            <p:nvPr/>
          </p:nvSpPr>
          <p:spPr>
            <a:xfrm>
              <a:off x="3424112" y="4972363"/>
              <a:ext cx="5648058" cy="47105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700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ru-RU" sz="15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Национальный статистический комитет Республики Беларусь</a:t>
              </a:r>
            </a:p>
            <a:p>
              <a:r>
                <a:rPr lang="ru-RU" sz="15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Главное статистическое управление Витебской области</a:t>
              </a:r>
            </a:p>
            <a:p>
              <a:r>
                <a:rPr lang="ru-RU" sz="15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 Condensed" panose="02000000000000000000" pitchFamily="2" charset="0"/>
                  <a:ea typeface="Roboto Condensed" panose="02000000000000000000" pitchFamily="2" charset="0"/>
                </a:rPr>
                <a:t>Отдел статистики сельского, лесного хозяйства и окружающей среды</a:t>
              </a:r>
              <a:endPara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endParaRPr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44750" y="5030785"/>
              <a:ext cx="241574" cy="265842"/>
            </a:xfrm>
            <a:prstGeom prst="rect">
              <a:avLst/>
            </a:prstGeom>
          </p:spPr>
        </p:pic>
      </p:grpSp>
      <p:sp>
        <p:nvSpPr>
          <p:cNvPr id="8" name="Заголовок 4"/>
          <p:cNvSpPr txBox="1">
            <a:spLocks/>
          </p:cNvSpPr>
          <p:nvPr/>
        </p:nvSpPr>
        <p:spPr>
          <a:xfrm>
            <a:off x="3502098" y="5258527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5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210015, </a:t>
            </a:r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г.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Витебск, ул. Ленина, 10А</a:t>
            </a:r>
            <a:r>
              <a:rPr lang="en-US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каб.602</a:t>
            </a:r>
            <a:endParaRPr lang="ru-RU" sz="15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9" name="Заголовок 4"/>
          <p:cNvSpPr txBox="1">
            <a:spLocks/>
          </p:cNvSpPr>
          <p:nvPr/>
        </p:nvSpPr>
        <p:spPr>
          <a:xfrm>
            <a:off x="3502098" y="5692936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+375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212 23 62 03 </a:t>
            </a: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3502098" y="6074777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selsk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vitebsk@belstat.gov.by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308685" y="2171700"/>
            <a:ext cx="5527271" cy="914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308685" y="1532662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</a:rPr>
              <a:t>За разъяснениями по заполнению отчета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обращаться в Главное статистическое управление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Витебской области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по телефонам: 8 (0212) 23 62 03</a:t>
            </a:r>
            <a:br>
              <a:rPr lang="ru-RU" sz="2000" b="1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8 (0212) 43 69 73</a:t>
            </a:r>
            <a:r>
              <a:rPr lang="ru-RU" sz="2000" dirty="0">
                <a:solidFill>
                  <a:schemeClr val="bg1"/>
                </a:solidFill>
              </a:rPr>
              <a:t> </a:t>
            </a:r>
            <a:br>
              <a:rPr lang="ru-RU" sz="2000" dirty="0">
                <a:solidFill>
                  <a:schemeClr val="bg1"/>
                </a:solidFill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44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1416" y="1602726"/>
            <a:ext cx="9144000" cy="512241"/>
          </a:xfrm>
        </p:spPr>
        <p:txBody>
          <a:bodyPr>
            <a:normAutofit fontScale="90000"/>
          </a:bodyPr>
          <a:lstStyle/>
          <a:p>
            <a:r>
              <a:rPr lang="ru-RU" sz="3200" b="1" i="1" u="sng" dirty="0">
                <a:solidFill>
                  <a:srgbClr val="002060"/>
                </a:solidFill>
              </a:rPr>
              <a:t>Вид представления отчета</a:t>
            </a:r>
            <a:endParaRPr lang="ru-RU" sz="3200" b="1" i="1" u="sng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статистическое управление Витебской области</a:t>
            </a: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09</a:t>
            </a:r>
            <a:endParaRPr lang="ru-RU" sz="20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9513" y="2486442"/>
            <a:ext cx="110159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Отчет представляется в виде электронного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документа </a:t>
            </a:r>
            <a:r>
              <a:rPr lang="ru-MO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использова</a:t>
            </a:r>
            <a:r>
              <a:rPr lang="ru-MO" dirty="0">
                <a:latin typeface="Arial" panose="020B0604020202020204" pitchFamily="34" charset="0"/>
                <a:cs typeface="Arial" panose="020B0604020202020204" pitchFamily="34" charset="0"/>
              </a:rPr>
              <a:t>нием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специализированно</a:t>
            </a:r>
            <a:r>
              <a:rPr lang="ru-MO" dirty="0" err="1">
                <a:latin typeface="Arial" panose="020B0604020202020204" pitchFamily="34" charset="0"/>
                <a:cs typeface="Arial" panose="020B0604020202020204" pitchFamily="34" charset="0"/>
              </a:rPr>
              <a:t>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программно</a:t>
            </a:r>
            <a:r>
              <a:rPr lang="ru-MO" dirty="0" err="1">
                <a:latin typeface="Arial" panose="020B0604020202020204" pitchFamily="34" charset="0"/>
                <a:cs typeface="Arial" panose="020B0604020202020204" pitchFamily="34" charset="0"/>
              </a:rPr>
              <a:t>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многофункционального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веб-портала ЕИСГС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«Электронный респондент онлайн», находящееся в глобальной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компьютерной сети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Интернет по адресу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http://e-respondent.belstat.gov.by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случае необходимости, техническую поддержку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респондентам по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вопросам представления форм централизованных государственных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статистических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наблюдений в виде электронного документа оказывают специалисты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отдела информационных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технологий Главного статистического управления Витебской области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 телефону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8 (0212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 25-00-10. </a:t>
            </a:r>
          </a:p>
        </p:txBody>
      </p:sp>
    </p:spTree>
    <p:extLst>
      <p:ext uri="{BB962C8B-B14F-4D97-AF65-F5344CB8AC3E}">
        <p14:creationId xmlns:p14="http://schemas.microsoft.com/office/powerpoint/2010/main" val="283297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327" y="-51760"/>
            <a:ext cx="12239327" cy="688386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9" name="Заголовок 4"/>
          <p:cNvSpPr txBox="1">
            <a:spLocks/>
          </p:cNvSpPr>
          <p:nvPr/>
        </p:nvSpPr>
        <p:spPr>
          <a:xfrm>
            <a:off x="1149887" y="180082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02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592317" y="811480"/>
            <a:ext cx="8912714" cy="593931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615979" y="807092"/>
            <a:ext cx="8912714" cy="461665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Первичные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учетные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используемые для составления отчета: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25875" y="1424712"/>
            <a:ext cx="9361737" cy="5186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213-АПК «Накопительная ведомость учета расхода кормов»;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301-АПК «Книга учета движения животных и птицы»;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302-АПК «Акт на выбытие животных и птицы»;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304-АПК «Акт на оприходование приплода животных»;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306-АПК «Ведомость взвешивания животных»;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307-АПК «Ведомость определения прироста живой массы»;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308-АПК «Приемно-расчетная ведомость на закупку животных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у граждан»;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311-АПК «Отчет о движении скота и птицы на ферме»;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414-АПК «Ведомость учета движения молока»;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415-АПК «Акт настрига и приема шерсти»;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416-АПК «Дневник учета сбора яиц</a:t>
            </a:r>
            <a:r>
              <a:rPr lang="be-BY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приемная квитанци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be-BY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на закупку скота, птицы и кроликов в сельскохозяйственных предприятиях ПК-1 (скот)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приемная квитанци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be-BY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на закупку молока и </a:t>
            </a:r>
            <a:r>
              <a:rPr lang="be-BY" dirty="0"/>
              <a:t>молочных</a:t>
            </a: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 продуктов в сельскохозяйственных предприятиях ПК-3 (молоко)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приемн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ая</a:t>
            </a: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 квитанци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be-BY" sz="1600" dirty="0">
                <a:latin typeface="Arial" panose="020B0604020202020204" pitchFamily="34" charset="0"/>
                <a:cs typeface="Arial" panose="020B0604020202020204" pitchFamily="34" charset="0"/>
              </a:rPr>
              <a:t> на закупку сельскохозяйственной продукции ПК-(ЭВМ)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товарно-транспортная накладная;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другие первичные учетные и иные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документы.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Рисунок 33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1990066" y="1743225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Рисунок 20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25443" y="2051161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Рисунок 22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02516" y="3121866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Рисунок 27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15013" y="2866028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Рисунок 28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15719" y="2589112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Рисунок 29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25443" y="2340476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Рисунок 31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02516" y="1471148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7" name="Рисунок 36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32153" y="3646014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8" name="Рисунок 37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44139" y="3921010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9" name="Рисунок 38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57968" y="4201640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0" name="Рисунок 39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54905" y="4435251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1" name="Рисунок 40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44138" y="5254885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2" name="Рисунок 41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56859" y="4751643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Рисунок 21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38889" y="5778229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Рисунок 23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45027" y="6071500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Рисунок 26"/>
          <p:cNvPicPr/>
          <p:nvPr/>
        </p:nvPicPr>
        <p:blipFill rotWithShape="1">
          <a:blip r:embed="rId4"/>
          <a:srcRect l="8399" t="23000" r="51006" b="27500"/>
          <a:stretch/>
        </p:blipFill>
        <p:spPr bwMode="auto">
          <a:xfrm>
            <a:off x="2032153" y="6325992"/>
            <a:ext cx="135809" cy="2041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7763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1761" y="9959"/>
            <a:ext cx="12323761" cy="686685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03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84936" y="1060790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84936" y="1207119"/>
            <a:ext cx="10893314" cy="400110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MO" altLang="ru-RU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ru-MO" altLang="ru-RU" sz="20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«Производство (выращивание) скота и птицы»</a:t>
            </a:r>
            <a:endParaRPr lang="ru-RU" sz="20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4936" y="1858696"/>
            <a:ext cx="106772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 fontAlgn="base">
              <a:spcBef>
                <a:spcPct val="0"/>
              </a:spcBef>
              <a:spcAft>
                <a:spcPct val="0"/>
              </a:spcAft>
            </a:pPr>
            <a:endParaRPr lang="ru-RU" altLang="ru-RU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524000" y="2897821"/>
            <a:ext cx="9673578" cy="1078418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342900" algn="just"/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Данные о живом весе молодняка птицы (строка 108 графа 2), купленного в </a:t>
            </a:r>
            <a:r>
              <a:rPr lang="ru-RU" i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инкубационно</a:t>
            </a:r>
            <a:r>
              <a:rPr lang="ru-RU" i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-птицеводческих станциях или в других организациях, по данной строке не отражаются.</a:t>
            </a:r>
            <a:endParaRPr lang="ru-RU" i="1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756" y="1877579"/>
            <a:ext cx="107414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e-BY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	В </a:t>
            </a:r>
            <a:r>
              <a:rPr lang="be-BY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графе 1 по соответствующим строкам отражается количество голов приплода, родившегося живым от маток, принадлежащих организации. В графе 2 отражаются данные о живом весе приплода при рождении. </a:t>
            </a:r>
            <a:endParaRPr lang="ru-RU" i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1977" y="2473891"/>
            <a:ext cx="458327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3233" y="4334764"/>
            <a:ext cx="108606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MO" dirty="0" smtClean="0">
                <a:latin typeface="Arial" panose="020B0604020202020204" pitchFamily="34" charset="0"/>
                <a:cs typeface="Arial" panose="020B0604020202020204" pitchFamily="34" charset="0"/>
              </a:rPr>
              <a:t>В графах с 3 по 6 отражаются данные по группам сельскохозяйственных животных, </a:t>
            </a:r>
            <a:r>
              <a:rPr lang="ru-MO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учитываемых на счете бухгалтерского учета 11 «Животные на выращивании и откорме»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06558" y="5076825"/>
            <a:ext cx="10050067" cy="1276350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строке 108 «птица сельскохозяйственная»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отражаются данные только по молодняку птицы, находящемуся в организации на выращивании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данные по птице других групп производственного назначения по этой строке не отражаются.</a:t>
            </a:r>
          </a:p>
        </p:txBody>
      </p:sp>
    </p:spTree>
    <p:extLst>
      <p:ext uri="{BB962C8B-B14F-4D97-AF65-F5344CB8AC3E}">
        <p14:creationId xmlns:p14="http://schemas.microsoft.com/office/powerpoint/2010/main" val="67397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80" y="35625"/>
            <a:ext cx="12236680" cy="682237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964787" y="3629025"/>
            <a:ext cx="9645018" cy="2112710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e-BY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случаях, </a:t>
            </a:r>
            <a:r>
              <a:rPr lang="be-BY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взвешивание </a:t>
            </a:r>
            <a:r>
              <a:rPr lang="be-BY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отдельным группам животных </a:t>
            </a:r>
            <a:r>
              <a:rPr lang="be-BY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производить не представляется возможным </a:t>
            </a:r>
            <a:r>
              <a:rPr lang="be-BY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(например, осемененных телок во второй половине стельности, супоросных проверяемых свиноматок и суягных овцематок), </a:t>
            </a:r>
            <a:r>
              <a:rPr lang="be-BY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вес принимается условно по последнему взвешиванию</a:t>
            </a:r>
            <a:r>
              <a:rPr lang="be-BY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последующем прирост веса этих животных устанавливается путем взвешивания указанных животных сразу после первого отела, опороса или </a:t>
            </a:r>
            <a:r>
              <a:rPr lang="be-BY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окота.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56968" y="2258314"/>
            <a:ext cx="108606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В графе 3 отражаются данные о полученном приросте живого веса молодняка, привесе молодняка и взрослого скота и птицы, находящихся на выращивании и откорме. В этой графе отражаются также данные о привесе скота, выбракованного из основного стада и переведенного на откорм.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846" y="3802743"/>
            <a:ext cx="548245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4936" y="1340611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«Производство (выращивание) скота и птицы»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85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4680" y="0"/>
            <a:ext cx="12236680" cy="682237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4936" y="793101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«Производство (выращивание) скота и птицы»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4936" y="2158855"/>
            <a:ext cx="108606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be-BY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графе 4 отражается количество кормодней пребывания всех видов скота и птицы на выращивании и откорме,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независимо от того, был ли получен привес, вес скота остался без изменения или получен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отвес.</a:t>
            </a:r>
          </a:p>
          <a:p>
            <a:pPr algn="just"/>
            <a:r>
              <a:rPr lang="be-BY" dirty="0" smtClean="0">
                <a:latin typeface="Arial" panose="020B0604020202020204" pitchFamily="34" charset="0"/>
                <a:cs typeface="Arial" panose="020B0604020202020204" pitchFamily="34" charset="0"/>
              </a:rPr>
              <a:t>	Данные 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в графе 4 должны быть равны общему количеству кормодней всех групп животных, учитываемых на счете бухгалтерского учета 11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Животные на выращивании и откорме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37565" y="4417031"/>
            <a:ext cx="9171991" cy="841615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Одной из часто встречающихся ошибок остается </a:t>
            </a:r>
            <a:r>
              <a:rPr lang="ru-MO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невключение</a:t>
            </a:r>
            <a:r>
              <a:rPr lang="ru-MO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графу 4 данных по группе животных «нетели»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3021" y="4022230"/>
            <a:ext cx="434543" cy="163121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0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0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16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33" y="-69474"/>
            <a:ext cx="12236680" cy="682237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4936" y="1022690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«Производство (выращивание) скота и птицы»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3096" y="1781613"/>
            <a:ext cx="1012806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be-BY" b="1" dirty="0">
                <a:latin typeface="Arial" panose="020B0604020202020204" pitchFamily="34" charset="0"/>
                <a:cs typeface="Arial" panose="020B0604020202020204" pitchFamily="34" charset="0"/>
              </a:rPr>
              <a:t>графе 5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отражается количество</a:t>
            </a:r>
            <a:r>
              <a:rPr lang="be-BY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животных, павших от заразных и незаразных болезней, погибших от пожаров, нападения диких животных, стихийных бедствий (затонувших, убитых молнией и так далее</a:t>
            </a:r>
            <a:r>
              <a:rPr lang="be-BY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животных, падеж которых произошел по вине работника организации, даже в том случае, если убыток был им возмещен</a:t>
            </a:r>
            <a:r>
              <a:rPr lang="be-BY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животных (в том числе вынужденно забитых), </a:t>
            </a:r>
            <a:r>
              <a:rPr lang="be-BY" b="1" dirty="0">
                <a:latin typeface="Arial" panose="020B0604020202020204" pitchFamily="34" charset="0"/>
                <a:cs typeface="Arial" panose="020B0604020202020204" pitchFamily="34" charset="0"/>
              </a:rPr>
              <a:t>мясо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 которых по заключению ветеринарной службы </a:t>
            </a:r>
            <a:r>
              <a:rPr lang="be-BY" b="1" dirty="0">
                <a:latin typeface="Arial" panose="020B0604020202020204" pitchFamily="34" charset="0"/>
                <a:cs typeface="Arial" panose="020B0604020202020204" pitchFamily="34" charset="0"/>
              </a:rPr>
              <a:t>признано непригодным для использования на пищевые цели </a:t>
            </a:r>
            <a:r>
              <a:rPr lang="be-BY" dirty="0">
                <a:latin typeface="Arial" panose="020B0604020202020204" pitchFamily="34" charset="0"/>
                <a:cs typeface="Arial" panose="020B0604020202020204" pitchFamily="34" charset="0"/>
              </a:rPr>
              <a:t>и направлено на техническую утилизацию, производство мясокостной муки, а также может быть использовано на корм скоту (зверям).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графе 5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количество голов отражается в случае, если утилизируется </a:t>
            </a:r>
            <a:r>
              <a:rPr lang="be-BY" b="1" i="1" dirty="0">
                <a:latin typeface="Arial" panose="020B0604020202020204" pitchFamily="34" charset="0"/>
                <a:cs typeface="Arial" panose="020B0604020202020204" pitchFamily="34" charset="0"/>
              </a:rPr>
              <a:t>целая голова скота или утилизированная часть имеет вес более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половины туши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 flipH="1">
            <a:off x="800388" y="2362127"/>
            <a:ext cx="4571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e-BY" sz="2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endParaRPr lang="ru-RU" sz="2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97193" y="3197146"/>
            <a:ext cx="22523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e-BY" sz="2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endParaRPr lang="ru-RU" sz="2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 flipH="1">
            <a:off x="786950" y="3951437"/>
            <a:ext cx="4571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e-BY" sz="2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endParaRPr lang="ru-RU" sz="2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 flipH="1">
            <a:off x="809809" y="5346647"/>
            <a:ext cx="4571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e-BY" sz="2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endParaRPr lang="ru-RU" sz="2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75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166" y="79616"/>
            <a:ext cx="12236680" cy="682237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06" y="130628"/>
            <a:ext cx="552291" cy="569965"/>
          </a:xfrm>
          <a:prstGeom prst="rect">
            <a:avLst/>
          </a:prstGeom>
        </p:spPr>
      </p:pic>
      <p:sp>
        <p:nvSpPr>
          <p:cNvPr id="10" name="Заголовок 4"/>
          <p:cNvSpPr txBox="1">
            <a:spLocks/>
          </p:cNvSpPr>
          <p:nvPr/>
        </p:nvSpPr>
        <p:spPr>
          <a:xfrm>
            <a:off x="11487612" y="322046"/>
            <a:ext cx="498522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04</a:t>
            </a:r>
          </a:p>
        </p:txBody>
      </p:sp>
      <p:sp>
        <p:nvSpPr>
          <p:cNvPr id="32" name="Заголовок 4"/>
          <p:cNvSpPr txBox="1">
            <a:spLocks/>
          </p:cNvSpPr>
          <p:nvPr/>
        </p:nvSpPr>
        <p:spPr>
          <a:xfrm>
            <a:off x="1121141" y="185840"/>
            <a:ext cx="5648058" cy="4710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Главное статистическое управление Витебской области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84936" y="1022690"/>
            <a:ext cx="10677251" cy="6119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3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Порядок заполнения раздела </a:t>
            </a:r>
            <a:r>
              <a:rPr lang="en-US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</a:t>
            </a:r>
            <a:r>
              <a:rPr lang="ru-MO" altLang="ru-RU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MO" altLang="ru-RU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«Производство (выращивание) скота и птицы»</a:t>
            </a:r>
            <a:endParaRPr lang="ru-RU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3097" y="1854019"/>
            <a:ext cx="104245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 графе 6 </a:t>
            </a:r>
            <a:r>
              <a:rPr lang="be-BY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живой вес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павших животных отражается по последнему взвешиванию до падежа. </a:t>
            </a:r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be-BY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случае, когда мясо животных направлено на техническую утилизацию,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графе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 6  отражается живой вес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утилизированной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туши целой головы, например, крупного рогатого скота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</a:p>
          <a:p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утилизированных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частей туш от одной или нескольких голов. </a:t>
            </a:r>
          </a:p>
        </p:txBody>
      </p:sp>
      <p:sp>
        <p:nvSpPr>
          <p:cNvPr id="4" name="Прямоугольник 3"/>
          <p:cNvSpPr/>
          <p:nvPr/>
        </p:nvSpPr>
        <p:spPr>
          <a:xfrm flipH="1">
            <a:off x="977945" y="2676481"/>
            <a:ext cx="45719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e-BY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endParaRPr lang="ru-RU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88188" y="2962015"/>
            <a:ext cx="225232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e-BY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endParaRPr lang="ru-RU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00916" y="3492097"/>
            <a:ext cx="104245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e-BY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графах 5 и 6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отражаются соответственно количество и живой вес животных:</a:t>
            </a:r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be-BY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павших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lang="be-BY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организации, – на основании данных формы 302-АПК;</a:t>
            </a:r>
            <a:endParaRPr lang="ru-RU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реализованных на переработку, 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а также </a:t>
            </a:r>
            <a:r>
              <a:rPr lang="ru-RU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реализованных в порядке взаиморасчетов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, мясо которых по заключению ветеринарной службы признано </a:t>
            </a:r>
            <a:r>
              <a:rPr lang="be-BY" dirty="0">
                <a:latin typeface="Arial" pitchFamily="34" charset="0"/>
                <a:ea typeface="Times New Roman" pitchFamily="18" charset="0"/>
                <a:cs typeface="Arial" pitchFamily="34" charset="0"/>
              </a:rPr>
              <a:t>непригодным для использования на пищевые цели,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 – </a:t>
            </a:r>
            <a:r>
              <a:rPr lang="be-BY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на основании данных</a:t>
            </a:r>
            <a:r>
              <a:rPr lang="ru-RU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приемных квитанций (их копий)</a:t>
            </a:r>
            <a:r>
              <a:rPr lang="ru-RU" dirty="0">
                <a:latin typeface="Arial" pitchFamily="34" charset="0"/>
                <a:ea typeface="Times New Roman" pitchFamily="18" charset="0"/>
                <a:cs typeface="Arial" pitchFamily="34" charset="0"/>
              </a:rPr>
              <a:t> и других документов.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88188" y="5450626"/>
            <a:ext cx="10000502" cy="1018414"/>
          </a:xfrm>
          <a:prstGeom prst="roundRect">
            <a:avLst/>
          </a:prstGeom>
          <a:solidFill>
            <a:schemeClr val="accent6">
              <a:lumMod val="40000"/>
              <a:lumOff val="60000"/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MO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Скот, направленный </a:t>
            </a:r>
            <a:r>
              <a:rPr lang="ru-MO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производства мясокостной муки включается в падеж скота </a:t>
            </a:r>
            <a:r>
              <a:rPr lang="ru-MO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отражается по графам 5 и 6.  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4938" y="5144225"/>
            <a:ext cx="399993" cy="163121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10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0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43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3522</TotalTime>
  <Words>1256</Words>
  <Application>Microsoft Office PowerPoint</Application>
  <PresentationFormat>Произвольный</PresentationFormat>
  <Paragraphs>202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Основные аспекты заполнения  показателей формы 12-сх (животноводство)  «Отчет о состоянии животноводства»</vt:lpstr>
      <vt:lpstr>Презентация PowerPoint</vt:lpstr>
      <vt:lpstr>Вид представления отчета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!Ответственность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Маркович Оксана Николаевна</cp:lastModifiedBy>
  <cp:revision>255</cp:revision>
  <cp:lastPrinted>2024-02-07T11:45:47Z</cp:lastPrinted>
  <dcterms:created xsi:type="dcterms:W3CDTF">2024-01-02T12:50:44Z</dcterms:created>
  <dcterms:modified xsi:type="dcterms:W3CDTF">2026-02-27T13:10:04Z</dcterms:modified>
</cp:coreProperties>
</file>